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Preséntate y sitúa la charla: esta es una comparativa práctica para personas que usaron Twitter/X y buscan dónde ir ahora. No es una charla técnica ni un manifiesto de ninguna plataforma. El objetivo es orientar de forma honesta. Duración estimada: 25-35 minutos.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responde la pregunta más frecuente de quien viene de Twitter. La respuesta honesta es: depende. Para la experiencia de uso más parecida, Bluesky gana. Para la conversación, la comunidad hispanohablante y la autonomía, Mastodon tiene ventaja. No hay una respuesta única.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responde a quien tiene motivaciones más profundas para salir de Twitter — no solo quiere otra red, sino no volver a depender de una empresa. Para esas personas, Mastodon tiene ventajas claras. Pero no hay que presentarlo como absoluto: Bluesky tampoco es exactamente como Twitter en cuanto a control, y tiene protocolo abierto aunque la implementación federada esté en desarrollo.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da respuestas concretas según el perfil. El mensaje más importante: no son excluyentes. Puedes estar en las dos. Muchas personas usan Mastodon para conversación de calidad con la comunidad y Bluesky para visibilidad más amplia. No hay que elegir una sola si no quieres.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es práctica y directa. No da una respuesta universal sino orientada al perfil. Puedes usarla como base para preguntas al final: '¿alguien se reconoce en uno de estos perfiles?' o '¿qué necesitas tú realmente de una red social?'. También puede ser un buen punto de arranque para conversación con la audiencia.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Deja esta diapositiva visible durante las preguntas. El artículo de FediPunk sobre alternativas a Twitter es especialmente útil: quien quiera profundizar puede leerlo después de la charla. Comparte las URLs por escrito si es posible.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Frase de cierre: 'No hay una red perfecta. Pero elegir con quién compartes la llave de tu cuenta no es un detalle menor.' Es sobria y directa, sin tomar partido pero dejando clara la pregunta relevante. Deja tiempo para preguntas.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hace falta extenderse en los problemas de Twitter/X — la mayoría de la audiencia ya los conoce. El punto clave es que no es solo un problema coyuntural: es estructural. Una plataforma controlada por una sola empresa siempre puede cambiar las reglas. Eso no va a cambiar.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es clave porque evita la pregunta imposible de '¿cuál es mejor?'. La respuesta depende de lo que buscas. Alguien que quiere llegar a audiencias nuevas tiene necesidades distintas a quien quiere conversación tranquila o a quien prioriza no depender de una empresa. Puedes pedir a la audiencia que reflexione en qué categoría se reconocen antes de seguir.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Mastodon puede parecer complicado al principio por el concepto de instancia, pero una vez entendido ese paso funciona de forma bastante familiar. La curva de entrada es real pero manejable. El punto más importante es la comunidad hispanohablante: existe, es activa y lleva años ahí — no es algo que haya que construir desde cero.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Bluesky tiene la ventaja clara de parecerse mucho a Twitter en la experiencia de uso: sin necesidad de elegir servidor, sin conceptos nuevos. Es una entrada fácil. El punto a tener en cuenta es que, aunque usa un protocolo descentralizado, en la práctica la inmensa mayoría de usuarios está en el servidor oficial de Bluesky. La promesa de federación existe pero es incipiente. No hay que presentarlo como malo: es una decisión legítima de diseño. Hay que explicarla con precisión.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establece que no todas las alternativas son equivalentes. Reddit, Discord y Telegram cubren funciones distintas — son útiles, pero no son un sustituto directo de Twitter para conversación pública. Threads es el caso más interesante porque tiene el formato más parecido y una base de usuarios enorme, pero es propiedad de Meta. Eso es un dato relevante para quien quiere salir de una plataforma por razones de autonomía.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tabla es el núcleo comparativo de la charla. Preséntala con calma y sin cargar las tintas en ningún lado. Cada opción tiene ventajas reales: Mastodon da más autonomía y tiene comunidad hispanohablante más consolidada; Bluesky da una entrada más fácil y una experiencia más familiar. La elección depende de lo que priorice cada persona. Puedes añadir verbalmente que ambas tienen limitaciones: Mastodon requiere más esfuerzo inicial, Bluesky sigue dependiendo de una empresa.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Para quien busca conversación en español desde el primer día, Mastodon tiene ventaja clara: la comunidad lleva años construida. En Bluesky también hay gente hispanohablante, y crece rápido, pero aún no tiene el arraigo que tiene Mastodon en español. Esto puede cambiar con el tiempo — no lo presentes como permanente, pero sí como el estado actual.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Esta diapositiva da credibilidad a la charla. Si solo presentas las ventajas de Mastodon y los problemas de Bluesky (o viceversa), la audiencia lo percibirá como propaganda. Presentar los problemas reales de cada una es lo que hace la charla útil y defendible. Los problemas de Mastodon son reales; los de Bluesky también. Ninguna es perfecta.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4C1D95"/>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7C3AED"/>
          </a:solidFill>
          <a:ln w="12700">
            <a:solidFill>
              <a:srgbClr val="7C3AED"/>
            </a:solidFill>
            <a:prstDash val="solid"/>
          </a:ln>
        </p:spPr>
      </p:sp>
      <p:sp>
        <p:nvSpPr>
          <p:cNvPr id="3" name="Shape 1"/>
          <p:cNvSpPr/>
          <p:nvPr/>
        </p:nvSpPr>
        <p:spPr>
          <a:xfrm>
            <a:off x="6583680" y="-457200"/>
            <a:ext cx="3474720" cy="3474720"/>
          </a:xfrm>
          <a:prstGeom prst="ellipse">
            <a:avLst/>
          </a:prstGeom>
          <a:solidFill>
            <a:srgbClr val="7C3AED">
              <a:alpha val="25000"/>
            </a:srgbClr>
          </a:solidFill>
          <a:ln w="12700">
            <a:solidFill>
              <a:srgbClr val="7C3AED">
                <a:alpha val="25000"/>
              </a:srgbClr>
            </a:solidFill>
            <a:prstDash val="solid"/>
          </a:ln>
        </p:spPr>
      </p:sp>
      <p:sp>
        <p:nvSpPr>
          <p:cNvPr id="4" name="Shape 2"/>
          <p:cNvSpPr/>
          <p:nvPr/>
        </p:nvSpPr>
        <p:spPr>
          <a:xfrm>
            <a:off x="7315200" y="3200400"/>
            <a:ext cx="2286000" cy="2286000"/>
          </a:xfrm>
          <a:prstGeom prst="ellipse">
            <a:avLst/>
          </a:prstGeom>
          <a:solidFill>
            <a:srgbClr val="A78BFA">
              <a:alpha val="20000"/>
            </a:srgbClr>
          </a:solidFill>
          <a:ln w="12700">
            <a:solidFill>
              <a:srgbClr val="A78BFA">
                <a:alpha val="20000"/>
              </a:srgbClr>
            </a:solidFill>
            <a:prstDash val="solid"/>
          </a:ln>
        </p:spPr>
      </p:sp>
      <p:sp>
        <p:nvSpPr>
          <p:cNvPr id="5" name="Text 3"/>
          <p:cNvSpPr/>
          <p:nvPr/>
        </p:nvSpPr>
        <p:spPr>
          <a:xfrm>
            <a:off x="548640" y="822960"/>
            <a:ext cx="7315200" cy="1737360"/>
          </a:xfrm>
          <a:prstGeom prst="rect">
            <a:avLst/>
          </a:prstGeom>
          <a:noFill/>
          <a:ln/>
        </p:spPr>
        <p:txBody>
          <a:bodyPr wrap="square" rtlCol="0" anchor="ctr"/>
          <a:lstStyle/>
          <a:p>
            <a:pPr algn="l" indent="0" marL="0">
              <a:buNone/>
            </a:pPr>
            <a:r>
              <a:rPr lang="en-US" sz="4400" b="1" dirty="0">
                <a:solidFill>
                  <a:srgbClr val="FFFFFF"/>
                </a:solidFill>
                <a:latin typeface="Trebuchet MS" pitchFamily="34" charset="0"/>
                <a:ea typeface="Trebuchet MS" pitchFamily="34" charset="-122"/>
                <a:cs typeface="Trebuchet MS" pitchFamily="34" charset="-120"/>
              </a:rPr>
              <a:t>Alternativas a Twitter</a:t>
            </a:r>
            <a:endParaRPr lang="en-US" sz="4400" dirty="0"/>
          </a:p>
          <a:p>
            <a:pPr algn="l" indent="0" marL="0">
              <a:buNone/>
            </a:pPr>
            <a:r>
              <a:rPr lang="en-US" sz="4400" b="1" dirty="0">
                <a:solidFill>
                  <a:srgbClr val="FFFFFF"/>
                </a:solidFill>
                <a:latin typeface="Trebuchet MS" pitchFamily="34" charset="0"/>
                <a:ea typeface="Trebuchet MS" pitchFamily="34" charset="-122"/>
                <a:cs typeface="Trebuchet MS" pitchFamily="34" charset="-120"/>
              </a:rPr>
              <a:t>en español</a:t>
            </a:r>
            <a:endParaRPr lang="en-US" sz="4400" dirty="0"/>
          </a:p>
        </p:txBody>
      </p:sp>
      <p:sp>
        <p:nvSpPr>
          <p:cNvPr id="6" name="Shape 4"/>
          <p:cNvSpPr/>
          <p:nvPr/>
        </p:nvSpPr>
        <p:spPr>
          <a:xfrm>
            <a:off x="548640" y="2651760"/>
            <a:ext cx="4572000" cy="45720"/>
          </a:xfrm>
          <a:prstGeom prst="rect">
            <a:avLst/>
          </a:prstGeom>
          <a:solidFill>
            <a:srgbClr val="7C3AED"/>
          </a:solidFill>
          <a:ln w="12700">
            <a:solidFill>
              <a:srgbClr val="7C3AED"/>
            </a:solidFill>
            <a:prstDash val="solid"/>
          </a:ln>
        </p:spPr>
      </p:sp>
      <p:sp>
        <p:nvSpPr>
          <p:cNvPr id="7" name="Text 5"/>
          <p:cNvSpPr/>
          <p:nvPr/>
        </p:nvSpPr>
        <p:spPr>
          <a:xfrm>
            <a:off x="548640" y="2834640"/>
            <a:ext cx="7498080" cy="822960"/>
          </a:xfrm>
          <a:prstGeom prst="rect">
            <a:avLst/>
          </a:prstGeom>
          <a:noFill/>
          <a:ln/>
        </p:spPr>
        <p:txBody>
          <a:bodyPr wrap="square" rtlCol="0" anchor="ctr"/>
          <a:lstStyle/>
          <a:p>
            <a:pPr algn="l" indent="0" marL="0">
              <a:buNone/>
            </a:pPr>
            <a:r>
              <a:rPr lang="en-US" sz="1600" dirty="0">
                <a:solidFill>
                  <a:srgbClr val="EDE9FE"/>
                </a:solidFill>
                <a:latin typeface="Trebuchet MS" pitchFamily="34" charset="0"/>
                <a:ea typeface="Trebuchet MS" pitchFamily="34" charset="-122"/>
                <a:cs typeface="Trebuchet MS" pitchFamily="34" charset="-120"/>
              </a:rPr>
              <a:t>Mastodon, Bluesky y otras opciones:</a:t>
            </a:r>
            <a:endParaRPr lang="en-US" sz="1600" dirty="0"/>
          </a:p>
          <a:p>
            <a:pPr algn="l" indent="0" marL="0">
              <a:buNone/>
            </a:pPr>
            <a:r>
              <a:rPr lang="en-US" sz="1600" dirty="0">
                <a:solidFill>
                  <a:srgbClr val="EDE9FE"/>
                </a:solidFill>
                <a:latin typeface="Trebuchet MS" pitchFamily="34" charset="0"/>
                <a:ea typeface="Trebuchet MS" pitchFamily="34" charset="-122"/>
                <a:cs typeface="Trebuchet MS" pitchFamily="34" charset="-120"/>
              </a:rPr>
              <a:t>qué ofrecen y por dónde empezar</a:t>
            </a:r>
            <a:endParaRPr lang="en-US" sz="1600" dirty="0"/>
          </a:p>
        </p:txBody>
      </p:sp>
      <p:sp>
        <p:nvSpPr>
          <p:cNvPr id="8" name="Text 6"/>
          <p:cNvSpPr/>
          <p:nvPr/>
        </p:nvSpPr>
        <p:spPr>
          <a:xfrm>
            <a:off x="548640" y="4572000"/>
            <a:ext cx="8229600" cy="365760"/>
          </a:xfrm>
          <a:prstGeom prst="rect">
            <a:avLst/>
          </a:prstGeom>
          <a:noFill/>
          <a:ln/>
        </p:spPr>
        <p:txBody>
          <a:bodyPr wrap="square" rtlCol="0" anchor="ctr"/>
          <a:lstStyle/>
          <a:p>
            <a:pPr algn="l" indent="0" marL="0">
              <a:buNone/>
            </a:pPr>
            <a:r>
              <a:rPr lang="en-US" sz="1100" dirty="0">
                <a:solidFill>
                  <a:srgbClr val="A78BFA"/>
                </a:solidFill>
                <a:latin typeface="Trebuchet MS" pitchFamily="34" charset="0"/>
                <a:ea typeface="Trebuchet MS" pitchFamily="34" charset="-122"/>
                <a:cs typeface="Trebuchet MS" pitchFamily="34" charset="-120"/>
              </a:rPr>
              <a:t>fedipunk.com · tuiter.rocks</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4C1D95"/>
        </a:solidFill>
      </p:bgPr>
    </p:bg>
    <p:spTree>
      <p:nvGrpSpPr>
        <p:cNvPr id="1" name=""/>
        <p:cNvGrpSpPr/>
        <p:nvPr/>
      </p:nvGrpSpPr>
      <p:grpSpPr>
        <a:xfrm>
          <a:off x="0" y="0"/>
          <a:ext cx="0" cy="0"/>
          <a:chOff x="0" y="0"/>
          <a:chExt cx="0" cy="0"/>
        </a:xfrm>
      </p:grpSpPr>
      <p:sp>
        <p:nvSpPr>
          <p:cNvPr id="2" name="Text 0"/>
          <p:cNvSpPr/>
          <p:nvPr/>
        </p:nvSpPr>
        <p:spPr>
          <a:xfrm>
            <a:off x="457200" y="320040"/>
            <a:ext cx="8229600" cy="640080"/>
          </a:xfrm>
          <a:prstGeom prst="rect">
            <a:avLst/>
          </a:prstGeom>
          <a:noFill/>
          <a:ln/>
        </p:spPr>
        <p:txBody>
          <a:bodyPr wrap="square" rtlCol="0" anchor="ctr"/>
          <a:lstStyle/>
          <a:p>
            <a:pPr indent="0" marL="0">
              <a:buNone/>
            </a:pPr>
            <a:r>
              <a:rPr lang="en-US" sz="3000" b="1" dirty="0">
                <a:solidFill>
                  <a:srgbClr val="FFFFFF"/>
                </a:solidFill>
                <a:latin typeface="Trebuchet MS" pitchFamily="34" charset="0"/>
                <a:ea typeface="Trebuchet MS" pitchFamily="34" charset="-122"/>
                <a:cs typeface="Trebuchet MS" pitchFamily="34" charset="-120"/>
              </a:rPr>
              <a:t>¿Cuál se parece más a Twitter?</a:t>
            </a:r>
            <a:endParaRPr lang="en-US" sz="3000" dirty="0"/>
          </a:p>
        </p:txBody>
      </p:sp>
      <p:sp>
        <p:nvSpPr>
          <p:cNvPr id="3" name="Text 1"/>
          <p:cNvSpPr/>
          <p:nvPr/>
        </p:nvSpPr>
        <p:spPr>
          <a:xfrm>
            <a:off x="457200" y="1005840"/>
            <a:ext cx="8229600" cy="411480"/>
          </a:xfrm>
          <a:prstGeom prst="rect">
            <a:avLst/>
          </a:prstGeom>
          <a:noFill/>
          <a:ln/>
        </p:spPr>
        <p:txBody>
          <a:bodyPr wrap="square" rtlCol="0" anchor="ctr"/>
          <a:lstStyle/>
          <a:p>
            <a:pPr indent="0" marL="0">
              <a:buNone/>
            </a:pPr>
            <a:r>
              <a:rPr lang="en-US" sz="1500" dirty="0">
                <a:solidFill>
                  <a:srgbClr val="EDE9FE"/>
                </a:solidFill>
                <a:latin typeface="Trebuchet MS" pitchFamily="34" charset="0"/>
                <a:ea typeface="Trebuchet MS" pitchFamily="34" charset="-122"/>
                <a:cs typeface="Trebuchet MS" pitchFamily="34" charset="-120"/>
              </a:rPr>
              <a:t>Depende de qué parte de Twitter echas de menos.</a:t>
            </a:r>
            <a:endParaRPr lang="en-US" sz="1500" dirty="0"/>
          </a:p>
        </p:txBody>
      </p:sp>
      <p:sp>
        <p:nvSpPr>
          <p:cNvPr id="4" name="Shape 2"/>
          <p:cNvSpPr/>
          <p:nvPr/>
        </p:nvSpPr>
        <p:spPr>
          <a:xfrm>
            <a:off x="457200" y="1508760"/>
            <a:ext cx="8229600" cy="621792"/>
          </a:xfrm>
          <a:prstGeom prst="rect">
            <a:avLst/>
          </a:prstGeom>
          <a:solidFill>
            <a:srgbClr val="7C3AED">
              <a:alpha val="35000"/>
            </a:srgbClr>
          </a:solidFill>
          <a:ln w="12700">
            <a:solidFill>
              <a:srgbClr val="A78BFA">
                <a:alpha val="50000"/>
              </a:srgbClr>
            </a:solidFill>
            <a:prstDash val="solid"/>
          </a:ln>
        </p:spPr>
      </p:sp>
      <p:sp>
        <p:nvSpPr>
          <p:cNvPr id="5" name="Text 3"/>
          <p:cNvSpPr/>
          <p:nvPr/>
        </p:nvSpPr>
        <p:spPr>
          <a:xfrm>
            <a:off x="594360" y="1572768"/>
            <a:ext cx="3200400" cy="493776"/>
          </a:xfrm>
          <a:prstGeom prst="rect">
            <a:avLst/>
          </a:prstGeom>
          <a:noFill/>
          <a:ln/>
        </p:spPr>
        <p:txBody>
          <a:bodyPr wrap="square" rtlCol="0" anchor="ctr"/>
          <a:lstStyle/>
          <a:p>
            <a:pPr indent="0" marL="0">
              <a:buNone/>
            </a:pPr>
            <a:r>
              <a:rPr lang="en-US" sz="1200" dirty="0">
                <a:solidFill>
                  <a:srgbClr val="FFFFFF"/>
                </a:solidFill>
                <a:latin typeface="Trebuchet MS" pitchFamily="34" charset="0"/>
                <a:ea typeface="Trebuchet MS" pitchFamily="34" charset="-122"/>
                <a:cs typeface="Trebuchet MS" pitchFamily="34" charset="-120"/>
              </a:rPr>
              <a:t>Formato y experiencia de uso</a:t>
            </a:r>
            <a:endParaRPr lang="en-US" sz="1200" dirty="0"/>
          </a:p>
        </p:txBody>
      </p:sp>
      <p:sp>
        <p:nvSpPr>
          <p:cNvPr id="6" name="Shape 4"/>
          <p:cNvSpPr/>
          <p:nvPr/>
        </p:nvSpPr>
        <p:spPr>
          <a:xfrm>
            <a:off x="3931920" y="1554480"/>
            <a:ext cx="1188720" cy="347472"/>
          </a:xfrm>
          <a:prstGeom prst="rect">
            <a:avLst/>
          </a:prstGeom>
          <a:solidFill>
            <a:srgbClr val="0284C7"/>
          </a:solidFill>
          <a:ln w="12700">
            <a:solidFill>
              <a:srgbClr val="0284C7"/>
            </a:solidFill>
            <a:prstDash val="solid"/>
          </a:ln>
        </p:spPr>
      </p:sp>
      <p:sp>
        <p:nvSpPr>
          <p:cNvPr id="7" name="Text 5"/>
          <p:cNvSpPr/>
          <p:nvPr/>
        </p:nvSpPr>
        <p:spPr>
          <a:xfrm>
            <a:off x="3931920" y="1554480"/>
            <a:ext cx="1188720" cy="347472"/>
          </a:xfrm>
          <a:prstGeom prst="rect">
            <a:avLst/>
          </a:prstGeom>
          <a:noFill/>
          <a:ln/>
        </p:spPr>
        <p:txBody>
          <a:bodyPr wrap="square"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Bluesky</a:t>
            </a:r>
            <a:endParaRPr lang="en-US" sz="1100" dirty="0"/>
          </a:p>
        </p:txBody>
      </p:sp>
      <p:sp>
        <p:nvSpPr>
          <p:cNvPr id="8" name="Text 6"/>
          <p:cNvSpPr/>
          <p:nvPr/>
        </p:nvSpPr>
        <p:spPr>
          <a:xfrm>
            <a:off x="5303520" y="1572768"/>
            <a:ext cx="3291840" cy="493776"/>
          </a:xfrm>
          <a:prstGeom prst="rect">
            <a:avLst/>
          </a:prstGeom>
          <a:noFill/>
          <a:ln/>
        </p:spPr>
        <p:txBody>
          <a:bodyPr wrap="square" rtlCol="0" anchor="ctr"/>
          <a:lstStyle/>
          <a:p>
            <a:pPr indent="0" marL="0">
              <a:buNone/>
            </a:pPr>
            <a:r>
              <a:rPr lang="en-US" sz="1100" dirty="0">
                <a:solidFill>
                  <a:srgbClr val="EDE9FE"/>
                </a:solidFill>
                <a:latin typeface="Trebuchet MS" pitchFamily="34" charset="0"/>
                <a:ea typeface="Trebuchet MS" pitchFamily="34" charset="-122"/>
                <a:cs typeface="Trebuchet MS" pitchFamily="34" charset="-120"/>
              </a:rPr>
              <a:t>El diseño, los retuits, los likes y la lógica de seguimiento son casi idénticos al Twitter de 2015-2020.</a:t>
            </a:r>
            <a:endParaRPr lang="en-US" sz="1100" dirty="0"/>
          </a:p>
        </p:txBody>
      </p:sp>
      <p:sp>
        <p:nvSpPr>
          <p:cNvPr id="9" name="Shape 7"/>
          <p:cNvSpPr/>
          <p:nvPr/>
        </p:nvSpPr>
        <p:spPr>
          <a:xfrm>
            <a:off x="457200" y="2203704"/>
            <a:ext cx="8229600" cy="621792"/>
          </a:xfrm>
          <a:prstGeom prst="rect">
            <a:avLst/>
          </a:prstGeom>
          <a:solidFill>
            <a:srgbClr val="7C3AED">
              <a:alpha val="35000"/>
            </a:srgbClr>
          </a:solidFill>
          <a:ln w="12700">
            <a:solidFill>
              <a:srgbClr val="A78BFA">
                <a:alpha val="50000"/>
              </a:srgbClr>
            </a:solidFill>
            <a:prstDash val="solid"/>
          </a:ln>
        </p:spPr>
      </p:sp>
      <p:sp>
        <p:nvSpPr>
          <p:cNvPr id="10" name="Text 8"/>
          <p:cNvSpPr/>
          <p:nvPr/>
        </p:nvSpPr>
        <p:spPr>
          <a:xfrm>
            <a:off x="594360" y="2267712"/>
            <a:ext cx="3200400" cy="493776"/>
          </a:xfrm>
          <a:prstGeom prst="rect">
            <a:avLst/>
          </a:prstGeom>
          <a:noFill/>
          <a:ln/>
        </p:spPr>
        <p:txBody>
          <a:bodyPr wrap="square" rtlCol="0" anchor="ctr"/>
          <a:lstStyle/>
          <a:p>
            <a:pPr indent="0" marL="0">
              <a:buNone/>
            </a:pPr>
            <a:r>
              <a:rPr lang="en-US" sz="1200" dirty="0">
                <a:solidFill>
                  <a:srgbClr val="FFFFFF"/>
                </a:solidFill>
                <a:latin typeface="Trebuchet MS" pitchFamily="34" charset="0"/>
                <a:ea typeface="Trebuchet MS" pitchFamily="34" charset="-122"/>
                <a:cs typeface="Trebuchet MS" pitchFamily="34" charset="-120"/>
              </a:rPr>
              <a:t>Conversación pública abierta</a:t>
            </a:r>
            <a:endParaRPr lang="en-US" sz="1200" dirty="0"/>
          </a:p>
        </p:txBody>
      </p:sp>
      <p:sp>
        <p:nvSpPr>
          <p:cNvPr id="11" name="Shape 9"/>
          <p:cNvSpPr/>
          <p:nvPr/>
        </p:nvSpPr>
        <p:spPr>
          <a:xfrm>
            <a:off x="3931920" y="2249424"/>
            <a:ext cx="1188720" cy="347472"/>
          </a:xfrm>
          <a:prstGeom prst="rect">
            <a:avLst/>
          </a:prstGeom>
          <a:solidFill>
            <a:srgbClr val="7C3AED"/>
          </a:solidFill>
          <a:ln w="12700">
            <a:solidFill>
              <a:srgbClr val="7C3AED"/>
            </a:solidFill>
            <a:prstDash val="solid"/>
          </a:ln>
        </p:spPr>
      </p:sp>
      <p:sp>
        <p:nvSpPr>
          <p:cNvPr id="12" name="Text 10"/>
          <p:cNvSpPr/>
          <p:nvPr/>
        </p:nvSpPr>
        <p:spPr>
          <a:xfrm>
            <a:off x="3931920" y="2249424"/>
            <a:ext cx="1188720" cy="347472"/>
          </a:xfrm>
          <a:prstGeom prst="rect">
            <a:avLst/>
          </a:prstGeom>
          <a:noFill/>
          <a:ln/>
        </p:spPr>
        <p:txBody>
          <a:bodyPr wrap="square"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Mastodon</a:t>
            </a:r>
            <a:endParaRPr lang="en-US" sz="1100" dirty="0"/>
          </a:p>
        </p:txBody>
      </p:sp>
      <p:sp>
        <p:nvSpPr>
          <p:cNvPr id="13" name="Text 11"/>
          <p:cNvSpPr/>
          <p:nvPr/>
        </p:nvSpPr>
        <p:spPr>
          <a:xfrm>
            <a:off x="5303520" y="2267712"/>
            <a:ext cx="3291840" cy="493776"/>
          </a:xfrm>
          <a:prstGeom prst="rect">
            <a:avLst/>
          </a:prstGeom>
          <a:noFill/>
          <a:ln/>
        </p:spPr>
        <p:txBody>
          <a:bodyPr wrap="square" rtlCol="0" anchor="ctr"/>
          <a:lstStyle/>
          <a:p>
            <a:pPr indent="0" marL="0">
              <a:buNone/>
            </a:pPr>
            <a:r>
              <a:rPr lang="en-US" sz="1100" dirty="0">
                <a:solidFill>
                  <a:srgbClr val="EDE9FE"/>
                </a:solidFill>
                <a:latin typeface="Trebuchet MS" pitchFamily="34" charset="0"/>
                <a:ea typeface="Trebuchet MS" pitchFamily="34" charset="-122"/>
                <a:cs typeface="Trebuchet MS" pitchFamily="34" charset="-120"/>
              </a:rPr>
              <a:t>La cultura de conversación, los hilos y el debate público son más parecidos al Twitter de antes.</a:t>
            </a:r>
            <a:endParaRPr lang="en-US" sz="1100" dirty="0"/>
          </a:p>
        </p:txBody>
      </p:sp>
      <p:sp>
        <p:nvSpPr>
          <p:cNvPr id="14" name="Shape 12"/>
          <p:cNvSpPr/>
          <p:nvPr/>
        </p:nvSpPr>
        <p:spPr>
          <a:xfrm>
            <a:off x="457200" y="2898648"/>
            <a:ext cx="8229600" cy="621792"/>
          </a:xfrm>
          <a:prstGeom prst="rect">
            <a:avLst/>
          </a:prstGeom>
          <a:solidFill>
            <a:srgbClr val="7C3AED">
              <a:alpha val="35000"/>
            </a:srgbClr>
          </a:solidFill>
          <a:ln w="12700">
            <a:solidFill>
              <a:srgbClr val="A78BFA">
                <a:alpha val="50000"/>
              </a:srgbClr>
            </a:solidFill>
            <a:prstDash val="solid"/>
          </a:ln>
        </p:spPr>
      </p:sp>
      <p:sp>
        <p:nvSpPr>
          <p:cNvPr id="15" name="Text 13"/>
          <p:cNvSpPr/>
          <p:nvPr/>
        </p:nvSpPr>
        <p:spPr>
          <a:xfrm>
            <a:off x="594360" y="2962656"/>
            <a:ext cx="3200400" cy="493776"/>
          </a:xfrm>
          <a:prstGeom prst="rect">
            <a:avLst/>
          </a:prstGeom>
          <a:noFill/>
          <a:ln/>
        </p:spPr>
        <p:txBody>
          <a:bodyPr wrap="square" rtlCol="0" anchor="ctr"/>
          <a:lstStyle/>
          <a:p>
            <a:pPr indent="0" marL="0">
              <a:buNone/>
            </a:pPr>
            <a:r>
              <a:rPr lang="en-US" sz="1200" dirty="0">
                <a:solidFill>
                  <a:srgbClr val="FFFFFF"/>
                </a:solidFill>
                <a:latin typeface="Trebuchet MS" pitchFamily="34" charset="0"/>
                <a:ea typeface="Trebuchet MS" pitchFamily="34" charset="-122"/>
                <a:cs typeface="Trebuchet MS" pitchFamily="34" charset="-120"/>
              </a:rPr>
              <a:t>Descubrimiento de cuentas nuevas</a:t>
            </a:r>
            <a:endParaRPr lang="en-US" sz="1200" dirty="0"/>
          </a:p>
        </p:txBody>
      </p:sp>
      <p:sp>
        <p:nvSpPr>
          <p:cNvPr id="16" name="Shape 14"/>
          <p:cNvSpPr/>
          <p:nvPr/>
        </p:nvSpPr>
        <p:spPr>
          <a:xfrm>
            <a:off x="3931920" y="2944368"/>
            <a:ext cx="1188720" cy="347472"/>
          </a:xfrm>
          <a:prstGeom prst="rect">
            <a:avLst/>
          </a:prstGeom>
          <a:solidFill>
            <a:srgbClr val="0284C7"/>
          </a:solidFill>
          <a:ln w="12700">
            <a:solidFill>
              <a:srgbClr val="0284C7"/>
            </a:solidFill>
            <a:prstDash val="solid"/>
          </a:ln>
        </p:spPr>
      </p:sp>
      <p:sp>
        <p:nvSpPr>
          <p:cNvPr id="17" name="Text 15"/>
          <p:cNvSpPr/>
          <p:nvPr/>
        </p:nvSpPr>
        <p:spPr>
          <a:xfrm>
            <a:off x="3931920" y="2944368"/>
            <a:ext cx="1188720" cy="347472"/>
          </a:xfrm>
          <a:prstGeom prst="rect">
            <a:avLst/>
          </a:prstGeom>
          <a:noFill/>
          <a:ln/>
        </p:spPr>
        <p:txBody>
          <a:bodyPr wrap="square"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Bluesky</a:t>
            </a:r>
            <a:endParaRPr lang="en-US" sz="1100" dirty="0"/>
          </a:p>
        </p:txBody>
      </p:sp>
      <p:sp>
        <p:nvSpPr>
          <p:cNvPr id="18" name="Text 16"/>
          <p:cNvSpPr/>
          <p:nvPr/>
        </p:nvSpPr>
        <p:spPr>
          <a:xfrm>
            <a:off x="5303520" y="2962656"/>
            <a:ext cx="3291840" cy="493776"/>
          </a:xfrm>
          <a:prstGeom prst="rect">
            <a:avLst/>
          </a:prstGeom>
          <a:noFill/>
          <a:ln/>
        </p:spPr>
        <p:txBody>
          <a:bodyPr wrap="square" rtlCol="0" anchor="ctr"/>
          <a:lstStyle/>
          <a:p>
            <a:pPr indent="0" marL="0">
              <a:buNone/>
            </a:pPr>
            <a:r>
              <a:rPr lang="en-US" sz="1100" dirty="0">
                <a:solidFill>
                  <a:srgbClr val="EDE9FE"/>
                </a:solidFill>
                <a:latin typeface="Trebuchet MS" pitchFamily="34" charset="0"/>
                <a:ea typeface="Trebuchet MS" pitchFamily="34" charset="-122"/>
                <a:cs typeface="Trebuchet MS" pitchFamily="34" charset="-120"/>
              </a:rPr>
              <a:t>Los starter packs y la búsqueda funcionan bien para encontrar gente interesante rápido.</a:t>
            </a:r>
            <a:endParaRPr lang="en-US" sz="1100" dirty="0"/>
          </a:p>
        </p:txBody>
      </p:sp>
      <p:sp>
        <p:nvSpPr>
          <p:cNvPr id="19" name="Shape 17"/>
          <p:cNvSpPr/>
          <p:nvPr/>
        </p:nvSpPr>
        <p:spPr>
          <a:xfrm>
            <a:off x="457200" y="3593592"/>
            <a:ext cx="8229600" cy="621792"/>
          </a:xfrm>
          <a:prstGeom prst="rect">
            <a:avLst/>
          </a:prstGeom>
          <a:solidFill>
            <a:srgbClr val="7C3AED">
              <a:alpha val="35000"/>
            </a:srgbClr>
          </a:solidFill>
          <a:ln w="12700">
            <a:solidFill>
              <a:srgbClr val="A78BFA">
                <a:alpha val="50000"/>
              </a:srgbClr>
            </a:solidFill>
            <a:prstDash val="solid"/>
          </a:ln>
        </p:spPr>
      </p:sp>
      <p:sp>
        <p:nvSpPr>
          <p:cNvPr id="20" name="Text 18"/>
          <p:cNvSpPr/>
          <p:nvPr/>
        </p:nvSpPr>
        <p:spPr>
          <a:xfrm>
            <a:off x="594360" y="3657600"/>
            <a:ext cx="3200400" cy="493776"/>
          </a:xfrm>
          <a:prstGeom prst="rect">
            <a:avLst/>
          </a:prstGeom>
          <a:noFill/>
          <a:ln/>
        </p:spPr>
        <p:txBody>
          <a:bodyPr wrap="square" rtlCol="0" anchor="ctr"/>
          <a:lstStyle/>
          <a:p>
            <a:pPr indent="0" marL="0">
              <a:buNone/>
            </a:pPr>
            <a:r>
              <a:rPr lang="en-US" sz="1200" dirty="0">
                <a:solidFill>
                  <a:srgbClr val="FFFFFF"/>
                </a:solidFill>
                <a:latin typeface="Trebuchet MS" pitchFamily="34" charset="0"/>
                <a:ea typeface="Trebuchet MS" pitchFamily="34" charset="-122"/>
                <a:cs typeface="Trebuchet MS" pitchFamily="34" charset="-120"/>
              </a:rPr>
              <a:t>Comunidad hispanohablante activa</a:t>
            </a:r>
            <a:endParaRPr lang="en-US" sz="1200" dirty="0"/>
          </a:p>
        </p:txBody>
      </p:sp>
      <p:sp>
        <p:nvSpPr>
          <p:cNvPr id="21" name="Shape 19"/>
          <p:cNvSpPr/>
          <p:nvPr/>
        </p:nvSpPr>
        <p:spPr>
          <a:xfrm>
            <a:off x="3931920" y="3639312"/>
            <a:ext cx="1188720" cy="347472"/>
          </a:xfrm>
          <a:prstGeom prst="rect">
            <a:avLst/>
          </a:prstGeom>
          <a:solidFill>
            <a:srgbClr val="7C3AED"/>
          </a:solidFill>
          <a:ln w="12700">
            <a:solidFill>
              <a:srgbClr val="7C3AED"/>
            </a:solidFill>
            <a:prstDash val="solid"/>
          </a:ln>
        </p:spPr>
      </p:sp>
      <p:sp>
        <p:nvSpPr>
          <p:cNvPr id="22" name="Text 20"/>
          <p:cNvSpPr/>
          <p:nvPr/>
        </p:nvSpPr>
        <p:spPr>
          <a:xfrm>
            <a:off x="3931920" y="3639312"/>
            <a:ext cx="1188720" cy="347472"/>
          </a:xfrm>
          <a:prstGeom prst="rect">
            <a:avLst/>
          </a:prstGeom>
          <a:noFill/>
          <a:ln/>
        </p:spPr>
        <p:txBody>
          <a:bodyPr wrap="square"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Mastodon</a:t>
            </a:r>
            <a:endParaRPr lang="en-US" sz="1100" dirty="0"/>
          </a:p>
        </p:txBody>
      </p:sp>
      <p:sp>
        <p:nvSpPr>
          <p:cNvPr id="23" name="Text 21"/>
          <p:cNvSpPr/>
          <p:nvPr/>
        </p:nvSpPr>
        <p:spPr>
          <a:xfrm>
            <a:off x="5303520" y="3657600"/>
            <a:ext cx="3291840" cy="493776"/>
          </a:xfrm>
          <a:prstGeom prst="rect">
            <a:avLst/>
          </a:prstGeom>
          <a:noFill/>
          <a:ln/>
        </p:spPr>
        <p:txBody>
          <a:bodyPr wrap="square" rtlCol="0" anchor="ctr"/>
          <a:lstStyle/>
          <a:p>
            <a:pPr indent="0" marL="0">
              <a:buNone/>
            </a:pPr>
            <a:r>
              <a:rPr lang="en-US" sz="1100" dirty="0">
                <a:solidFill>
                  <a:srgbClr val="EDE9FE"/>
                </a:solidFill>
                <a:latin typeface="Trebuchet MS" pitchFamily="34" charset="0"/>
                <a:ea typeface="Trebuchet MS" pitchFamily="34" charset="-122"/>
                <a:cs typeface="Trebuchet MS" pitchFamily="34" charset="-120"/>
              </a:rPr>
              <a:t>La comunidad en español lleva más tiempo construida y tiene más peso histórico.</a:t>
            </a:r>
            <a:endParaRPr lang="en-US" sz="1100" dirty="0"/>
          </a:p>
        </p:txBody>
      </p:sp>
      <p:sp>
        <p:nvSpPr>
          <p:cNvPr id="24" name="Shape 22"/>
          <p:cNvSpPr/>
          <p:nvPr/>
        </p:nvSpPr>
        <p:spPr>
          <a:xfrm>
            <a:off x="457200" y="4288536"/>
            <a:ext cx="8229600" cy="621792"/>
          </a:xfrm>
          <a:prstGeom prst="rect">
            <a:avLst/>
          </a:prstGeom>
          <a:solidFill>
            <a:srgbClr val="7C3AED">
              <a:alpha val="35000"/>
            </a:srgbClr>
          </a:solidFill>
          <a:ln w="12700">
            <a:solidFill>
              <a:srgbClr val="A78BFA">
                <a:alpha val="50000"/>
              </a:srgbClr>
            </a:solidFill>
            <a:prstDash val="solid"/>
          </a:ln>
        </p:spPr>
      </p:sp>
      <p:sp>
        <p:nvSpPr>
          <p:cNvPr id="25" name="Text 23"/>
          <p:cNvSpPr/>
          <p:nvPr/>
        </p:nvSpPr>
        <p:spPr>
          <a:xfrm>
            <a:off x="594360" y="4352544"/>
            <a:ext cx="3200400" cy="493776"/>
          </a:xfrm>
          <a:prstGeom prst="rect">
            <a:avLst/>
          </a:prstGeom>
          <a:noFill/>
          <a:ln/>
        </p:spPr>
        <p:txBody>
          <a:bodyPr wrap="square" rtlCol="0" anchor="ctr"/>
          <a:lstStyle/>
          <a:p>
            <a:pPr indent="0" marL="0">
              <a:buNone/>
            </a:pPr>
            <a:r>
              <a:rPr lang="en-US" sz="1200" dirty="0">
                <a:solidFill>
                  <a:srgbClr val="FFFFFF"/>
                </a:solidFill>
                <a:latin typeface="Trebuchet MS" pitchFamily="34" charset="0"/>
                <a:ea typeface="Trebuchet MS" pitchFamily="34" charset="-122"/>
                <a:cs typeface="Trebuchet MS" pitchFamily="34" charset="-120"/>
              </a:rPr>
              <a:t>Ausencia de algoritmo</a:t>
            </a:r>
            <a:endParaRPr lang="en-US" sz="1200" dirty="0"/>
          </a:p>
        </p:txBody>
      </p:sp>
      <p:sp>
        <p:nvSpPr>
          <p:cNvPr id="26" name="Shape 24"/>
          <p:cNvSpPr/>
          <p:nvPr/>
        </p:nvSpPr>
        <p:spPr>
          <a:xfrm>
            <a:off x="3931920" y="4334256"/>
            <a:ext cx="1188720" cy="347472"/>
          </a:xfrm>
          <a:prstGeom prst="rect">
            <a:avLst/>
          </a:prstGeom>
          <a:solidFill>
            <a:srgbClr val="7C3AED"/>
          </a:solidFill>
          <a:ln w="12700">
            <a:solidFill>
              <a:srgbClr val="7C3AED"/>
            </a:solidFill>
            <a:prstDash val="solid"/>
          </a:ln>
        </p:spPr>
      </p:sp>
      <p:sp>
        <p:nvSpPr>
          <p:cNvPr id="27" name="Text 25"/>
          <p:cNvSpPr/>
          <p:nvPr/>
        </p:nvSpPr>
        <p:spPr>
          <a:xfrm>
            <a:off x="3931920" y="4334256"/>
            <a:ext cx="1188720" cy="347472"/>
          </a:xfrm>
          <a:prstGeom prst="rect">
            <a:avLst/>
          </a:prstGeom>
          <a:noFill/>
          <a:ln/>
        </p:spPr>
        <p:txBody>
          <a:bodyPr wrap="square"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Mastodon</a:t>
            </a:r>
            <a:endParaRPr lang="en-US" sz="1100" dirty="0"/>
          </a:p>
        </p:txBody>
      </p:sp>
      <p:sp>
        <p:nvSpPr>
          <p:cNvPr id="28" name="Text 26"/>
          <p:cNvSpPr/>
          <p:nvPr/>
        </p:nvSpPr>
        <p:spPr>
          <a:xfrm>
            <a:off x="5303520" y="4352544"/>
            <a:ext cx="3291840" cy="493776"/>
          </a:xfrm>
          <a:prstGeom prst="rect">
            <a:avLst/>
          </a:prstGeom>
          <a:noFill/>
          <a:ln/>
        </p:spPr>
        <p:txBody>
          <a:bodyPr wrap="square" rtlCol="0" anchor="ctr"/>
          <a:lstStyle/>
          <a:p>
            <a:pPr indent="0" marL="0">
              <a:buNone/>
            </a:pPr>
            <a:r>
              <a:rPr lang="en-US" sz="1100" dirty="0">
                <a:solidFill>
                  <a:srgbClr val="EDE9FE"/>
                </a:solidFill>
                <a:latin typeface="Trebuchet MS" pitchFamily="34" charset="0"/>
                <a:ea typeface="Trebuchet MS" pitchFamily="34" charset="-122"/>
                <a:cs typeface="Trebuchet MS" pitchFamily="34" charset="-120"/>
              </a:rPr>
              <a:t>Por defecto, el timeline es cronológico. En Bluesky existe algoritmo, aunque se puede configurar.</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¿Qué red da más autonomía y control?</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65760"/>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Si una de tus razones para irte de Twitter es no volver a depender de una empresa:</a:t>
            </a:r>
            <a:endParaRPr lang="en-US" sz="1300" dirty="0"/>
          </a:p>
        </p:txBody>
      </p:sp>
      <p:sp>
        <p:nvSpPr>
          <p:cNvPr id="5" name="Shape 3"/>
          <p:cNvSpPr/>
          <p:nvPr/>
        </p:nvSpPr>
        <p:spPr>
          <a:xfrm>
            <a:off x="457200" y="1645920"/>
            <a:ext cx="1828800" cy="758952"/>
          </a:xfrm>
          <a:prstGeom prst="rect">
            <a:avLst/>
          </a:prstGeom>
          <a:solidFill>
            <a:srgbClr val="EDE9FE"/>
          </a:solidFill>
          <a:ln w="12700">
            <a:solidFill>
              <a:srgbClr val="E5E7EB"/>
            </a:solidFill>
            <a:prstDash val="solid"/>
          </a:ln>
        </p:spPr>
      </p:sp>
      <p:sp>
        <p:nvSpPr>
          <p:cNvPr id="6" name="Text 4"/>
          <p:cNvSpPr/>
          <p:nvPr/>
        </p:nvSpPr>
        <p:spPr>
          <a:xfrm>
            <a:off x="548640" y="1700784"/>
            <a:ext cx="1645920" cy="640080"/>
          </a:xfrm>
          <a:prstGeom prst="rect">
            <a:avLst/>
          </a:prstGeom>
          <a:noFill/>
          <a:ln/>
        </p:spPr>
        <p:txBody>
          <a:bodyPr wrap="square" rtlCol="0" anchor="ctr"/>
          <a:lstStyle/>
          <a:p>
            <a:pPr indent="0" marL="0">
              <a:buNone/>
            </a:pPr>
            <a:r>
              <a:rPr lang="en-US" sz="1150" b="1" dirty="0">
                <a:solidFill>
                  <a:srgbClr val="4C1D95"/>
                </a:solidFill>
                <a:latin typeface="Trebuchet MS" pitchFamily="34" charset="0"/>
                <a:ea typeface="Trebuchet MS" pitchFamily="34" charset="-122"/>
                <a:cs typeface="Trebuchet MS" pitchFamily="34" charset="-120"/>
              </a:rPr>
              <a:t>Propiedad del servidor</a:t>
            </a:r>
            <a:endParaRPr lang="en-US" sz="1150" dirty="0"/>
          </a:p>
        </p:txBody>
      </p:sp>
      <p:sp>
        <p:nvSpPr>
          <p:cNvPr id="7" name="Shape 5"/>
          <p:cNvSpPr/>
          <p:nvPr/>
        </p:nvSpPr>
        <p:spPr>
          <a:xfrm>
            <a:off x="2286000" y="1645920"/>
            <a:ext cx="3200400" cy="758952"/>
          </a:xfrm>
          <a:prstGeom prst="rect">
            <a:avLst/>
          </a:prstGeom>
          <a:solidFill>
            <a:srgbClr val="F5F0FE"/>
          </a:solidFill>
          <a:ln w="12700">
            <a:solidFill>
              <a:srgbClr val="E5E7EB"/>
            </a:solidFill>
            <a:prstDash val="solid"/>
          </a:ln>
        </p:spPr>
      </p:sp>
      <p:sp>
        <p:nvSpPr>
          <p:cNvPr id="8" name="Text 6"/>
          <p:cNvSpPr/>
          <p:nvPr/>
        </p:nvSpPr>
        <p:spPr>
          <a:xfrm>
            <a:off x="2377440" y="1673352"/>
            <a:ext cx="3017520" cy="694944"/>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Miles de servidores independientes. No hay un único punto de control ni una sola empresa que gestione toda la red.</a:t>
            </a:r>
            <a:endParaRPr lang="en-US" sz="1100" dirty="0"/>
          </a:p>
        </p:txBody>
      </p:sp>
      <p:sp>
        <p:nvSpPr>
          <p:cNvPr id="9" name="Shape 7"/>
          <p:cNvSpPr/>
          <p:nvPr/>
        </p:nvSpPr>
        <p:spPr>
          <a:xfrm>
            <a:off x="5486400" y="1645920"/>
            <a:ext cx="3200400" cy="758952"/>
          </a:xfrm>
          <a:prstGeom prst="rect">
            <a:avLst/>
          </a:prstGeom>
          <a:solidFill>
            <a:srgbClr val="E0F2FE"/>
          </a:solidFill>
          <a:ln w="12700">
            <a:solidFill>
              <a:srgbClr val="E5E7EB"/>
            </a:solidFill>
            <a:prstDash val="solid"/>
          </a:ln>
        </p:spPr>
      </p:sp>
      <p:sp>
        <p:nvSpPr>
          <p:cNvPr id="10" name="Text 8"/>
          <p:cNvSpPr/>
          <p:nvPr/>
        </p:nvSpPr>
        <p:spPr>
          <a:xfrm>
            <a:off x="5577840" y="1673352"/>
            <a:ext cx="3017520" cy="694944"/>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Una empresa privada gestiona la infraestructura principal.</a:t>
            </a:r>
            <a:endParaRPr lang="en-US" sz="1100" dirty="0"/>
          </a:p>
        </p:txBody>
      </p:sp>
      <p:sp>
        <p:nvSpPr>
          <p:cNvPr id="11" name="Shape 9"/>
          <p:cNvSpPr/>
          <p:nvPr/>
        </p:nvSpPr>
        <p:spPr>
          <a:xfrm>
            <a:off x="457200" y="2496312"/>
            <a:ext cx="1828800" cy="758952"/>
          </a:xfrm>
          <a:prstGeom prst="rect">
            <a:avLst/>
          </a:prstGeom>
          <a:solidFill>
            <a:srgbClr val="EDE9FE"/>
          </a:solidFill>
          <a:ln w="12700">
            <a:solidFill>
              <a:srgbClr val="E5E7EB"/>
            </a:solidFill>
            <a:prstDash val="solid"/>
          </a:ln>
        </p:spPr>
      </p:sp>
      <p:sp>
        <p:nvSpPr>
          <p:cNvPr id="12" name="Text 10"/>
          <p:cNvSpPr/>
          <p:nvPr/>
        </p:nvSpPr>
        <p:spPr>
          <a:xfrm>
            <a:off x="548640" y="2551176"/>
            <a:ext cx="1645920" cy="640080"/>
          </a:xfrm>
          <a:prstGeom prst="rect">
            <a:avLst/>
          </a:prstGeom>
          <a:noFill/>
          <a:ln/>
        </p:spPr>
        <p:txBody>
          <a:bodyPr wrap="square" rtlCol="0" anchor="ctr"/>
          <a:lstStyle/>
          <a:p>
            <a:pPr indent="0" marL="0">
              <a:buNone/>
            </a:pPr>
            <a:r>
              <a:rPr lang="en-US" sz="1150" b="1" dirty="0">
                <a:solidFill>
                  <a:srgbClr val="4C1D95"/>
                </a:solidFill>
                <a:latin typeface="Trebuchet MS" pitchFamily="34" charset="0"/>
                <a:ea typeface="Trebuchet MS" pitchFamily="34" charset="-122"/>
                <a:cs typeface="Trebuchet MS" pitchFamily="34" charset="-120"/>
              </a:rPr>
              <a:t>Tu cuenta</a:t>
            </a:r>
            <a:endParaRPr lang="en-US" sz="1150" dirty="0"/>
          </a:p>
        </p:txBody>
      </p:sp>
      <p:sp>
        <p:nvSpPr>
          <p:cNvPr id="13" name="Shape 11"/>
          <p:cNvSpPr/>
          <p:nvPr/>
        </p:nvSpPr>
        <p:spPr>
          <a:xfrm>
            <a:off x="2286000" y="2496312"/>
            <a:ext cx="3200400" cy="758952"/>
          </a:xfrm>
          <a:prstGeom prst="rect">
            <a:avLst/>
          </a:prstGeom>
          <a:solidFill>
            <a:srgbClr val="FFFFFF"/>
          </a:solidFill>
          <a:ln w="12700">
            <a:solidFill>
              <a:srgbClr val="E5E7EB"/>
            </a:solidFill>
            <a:prstDash val="solid"/>
          </a:ln>
        </p:spPr>
      </p:sp>
      <p:sp>
        <p:nvSpPr>
          <p:cNvPr id="14" name="Text 12"/>
          <p:cNvSpPr/>
          <p:nvPr/>
        </p:nvSpPr>
        <p:spPr>
          <a:xfrm>
            <a:off x="2377440" y="2523744"/>
            <a:ext cx="3017520" cy="694944"/>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Puedes migrar a otro servidor conservando seguidores.</a:t>
            </a:r>
            <a:endParaRPr lang="en-US" sz="1100" dirty="0"/>
          </a:p>
        </p:txBody>
      </p:sp>
      <p:sp>
        <p:nvSpPr>
          <p:cNvPr id="15" name="Shape 13"/>
          <p:cNvSpPr/>
          <p:nvPr/>
        </p:nvSpPr>
        <p:spPr>
          <a:xfrm>
            <a:off x="5486400" y="2496312"/>
            <a:ext cx="3200400" cy="758952"/>
          </a:xfrm>
          <a:prstGeom prst="rect">
            <a:avLst/>
          </a:prstGeom>
          <a:solidFill>
            <a:srgbClr val="FFFFFF"/>
          </a:solidFill>
          <a:ln w="12700">
            <a:solidFill>
              <a:srgbClr val="E5E7EB"/>
            </a:solidFill>
            <a:prstDash val="solid"/>
          </a:ln>
        </p:spPr>
      </p:sp>
      <p:sp>
        <p:nvSpPr>
          <p:cNvPr id="16" name="Text 14"/>
          <p:cNvSpPr/>
          <p:nvPr/>
        </p:nvSpPr>
        <p:spPr>
          <a:xfrm>
            <a:off x="5577840" y="2523744"/>
            <a:ext cx="3017520" cy="694944"/>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Exportación de datos posible. Portabilidad real en desarrollo.</a:t>
            </a:r>
            <a:endParaRPr lang="en-US" sz="1100" dirty="0"/>
          </a:p>
        </p:txBody>
      </p:sp>
      <p:sp>
        <p:nvSpPr>
          <p:cNvPr id="17" name="Shape 15"/>
          <p:cNvSpPr/>
          <p:nvPr/>
        </p:nvSpPr>
        <p:spPr>
          <a:xfrm>
            <a:off x="457200" y="3346704"/>
            <a:ext cx="1828800" cy="758952"/>
          </a:xfrm>
          <a:prstGeom prst="rect">
            <a:avLst/>
          </a:prstGeom>
          <a:solidFill>
            <a:srgbClr val="EDE9FE"/>
          </a:solidFill>
          <a:ln w="12700">
            <a:solidFill>
              <a:srgbClr val="E5E7EB"/>
            </a:solidFill>
            <a:prstDash val="solid"/>
          </a:ln>
        </p:spPr>
      </p:sp>
      <p:sp>
        <p:nvSpPr>
          <p:cNvPr id="18" name="Text 16"/>
          <p:cNvSpPr/>
          <p:nvPr/>
        </p:nvSpPr>
        <p:spPr>
          <a:xfrm>
            <a:off x="548640" y="3401568"/>
            <a:ext cx="1645920" cy="640080"/>
          </a:xfrm>
          <a:prstGeom prst="rect">
            <a:avLst/>
          </a:prstGeom>
          <a:noFill/>
          <a:ln/>
        </p:spPr>
        <p:txBody>
          <a:bodyPr wrap="square" rtlCol="0" anchor="ctr"/>
          <a:lstStyle/>
          <a:p>
            <a:pPr indent="0" marL="0">
              <a:buNone/>
            </a:pPr>
            <a:r>
              <a:rPr lang="en-US" sz="1150" b="1" dirty="0">
                <a:solidFill>
                  <a:srgbClr val="4C1D95"/>
                </a:solidFill>
                <a:latin typeface="Trebuchet MS" pitchFamily="34" charset="0"/>
                <a:ea typeface="Trebuchet MS" pitchFamily="34" charset="-122"/>
                <a:cs typeface="Trebuchet MS" pitchFamily="34" charset="-120"/>
              </a:rPr>
              <a:t>Las normas</a:t>
            </a:r>
            <a:endParaRPr lang="en-US" sz="1150" dirty="0"/>
          </a:p>
        </p:txBody>
      </p:sp>
      <p:sp>
        <p:nvSpPr>
          <p:cNvPr id="19" name="Shape 17"/>
          <p:cNvSpPr/>
          <p:nvPr/>
        </p:nvSpPr>
        <p:spPr>
          <a:xfrm>
            <a:off x="2286000" y="3346704"/>
            <a:ext cx="3200400" cy="758952"/>
          </a:xfrm>
          <a:prstGeom prst="rect">
            <a:avLst/>
          </a:prstGeom>
          <a:solidFill>
            <a:srgbClr val="F5F0FE"/>
          </a:solidFill>
          <a:ln w="12700">
            <a:solidFill>
              <a:srgbClr val="E5E7EB"/>
            </a:solidFill>
            <a:prstDash val="solid"/>
          </a:ln>
        </p:spPr>
      </p:sp>
      <p:sp>
        <p:nvSpPr>
          <p:cNvPr id="20" name="Text 18"/>
          <p:cNvSpPr/>
          <p:nvPr/>
        </p:nvSpPr>
        <p:spPr>
          <a:xfrm>
            <a:off x="2377440" y="3374136"/>
            <a:ext cx="3017520" cy="694944"/>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Cada instancia decide las suyas. Tú eliges en cuál estar.</a:t>
            </a:r>
            <a:endParaRPr lang="en-US" sz="1100" dirty="0"/>
          </a:p>
        </p:txBody>
      </p:sp>
      <p:sp>
        <p:nvSpPr>
          <p:cNvPr id="21" name="Shape 19"/>
          <p:cNvSpPr/>
          <p:nvPr/>
        </p:nvSpPr>
        <p:spPr>
          <a:xfrm>
            <a:off x="5486400" y="3346704"/>
            <a:ext cx="3200400" cy="758952"/>
          </a:xfrm>
          <a:prstGeom prst="rect">
            <a:avLst/>
          </a:prstGeom>
          <a:solidFill>
            <a:srgbClr val="E0F2FE"/>
          </a:solidFill>
          <a:ln w="12700">
            <a:solidFill>
              <a:srgbClr val="E5E7EB"/>
            </a:solidFill>
            <a:prstDash val="solid"/>
          </a:ln>
        </p:spPr>
      </p:sp>
      <p:sp>
        <p:nvSpPr>
          <p:cNvPr id="22" name="Text 20"/>
          <p:cNvSpPr/>
          <p:nvPr/>
        </p:nvSpPr>
        <p:spPr>
          <a:xfrm>
            <a:off x="5577840" y="3374136"/>
            <a:ext cx="3017520" cy="694944"/>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Hay normas de la plataforma. Más centralizado.</a:t>
            </a:r>
            <a:endParaRPr lang="en-US" sz="1100" dirty="0"/>
          </a:p>
        </p:txBody>
      </p:sp>
      <p:sp>
        <p:nvSpPr>
          <p:cNvPr id="23" name="Shape 21"/>
          <p:cNvSpPr/>
          <p:nvPr/>
        </p:nvSpPr>
        <p:spPr>
          <a:xfrm>
            <a:off x="457200" y="4197096"/>
            <a:ext cx="1828800" cy="758952"/>
          </a:xfrm>
          <a:prstGeom prst="rect">
            <a:avLst/>
          </a:prstGeom>
          <a:solidFill>
            <a:srgbClr val="EDE9FE"/>
          </a:solidFill>
          <a:ln w="12700">
            <a:solidFill>
              <a:srgbClr val="E5E7EB"/>
            </a:solidFill>
            <a:prstDash val="solid"/>
          </a:ln>
        </p:spPr>
      </p:sp>
      <p:sp>
        <p:nvSpPr>
          <p:cNvPr id="24" name="Text 22"/>
          <p:cNvSpPr/>
          <p:nvPr/>
        </p:nvSpPr>
        <p:spPr>
          <a:xfrm>
            <a:off x="548640" y="4251960"/>
            <a:ext cx="1645920" cy="640080"/>
          </a:xfrm>
          <a:prstGeom prst="rect">
            <a:avLst/>
          </a:prstGeom>
          <a:noFill/>
          <a:ln/>
        </p:spPr>
        <p:txBody>
          <a:bodyPr wrap="square" rtlCol="0" anchor="ctr"/>
          <a:lstStyle/>
          <a:p>
            <a:pPr indent="0" marL="0">
              <a:buNone/>
            </a:pPr>
            <a:r>
              <a:rPr lang="en-US" sz="1150" b="1" dirty="0">
                <a:solidFill>
                  <a:srgbClr val="4C1D95"/>
                </a:solidFill>
                <a:latin typeface="Trebuchet MS" pitchFamily="34" charset="0"/>
                <a:ea typeface="Trebuchet MS" pitchFamily="34" charset="-122"/>
                <a:cs typeface="Trebuchet MS" pitchFamily="34" charset="-120"/>
              </a:rPr>
              <a:t>El algoritmo</a:t>
            </a:r>
            <a:endParaRPr lang="en-US" sz="1150" dirty="0"/>
          </a:p>
        </p:txBody>
      </p:sp>
      <p:sp>
        <p:nvSpPr>
          <p:cNvPr id="25" name="Shape 23"/>
          <p:cNvSpPr/>
          <p:nvPr/>
        </p:nvSpPr>
        <p:spPr>
          <a:xfrm>
            <a:off x="2286000" y="4197096"/>
            <a:ext cx="3200400" cy="758952"/>
          </a:xfrm>
          <a:prstGeom prst="rect">
            <a:avLst/>
          </a:prstGeom>
          <a:solidFill>
            <a:srgbClr val="FFFFFF"/>
          </a:solidFill>
          <a:ln w="12700">
            <a:solidFill>
              <a:srgbClr val="E5E7EB"/>
            </a:solidFill>
            <a:prstDash val="solid"/>
          </a:ln>
        </p:spPr>
      </p:sp>
      <p:sp>
        <p:nvSpPr>
          <p:cNvPr id="26" name="Text 24"/>
          <p:cNvSpPr/>
          <p:nvPr/>
        </p:nvSpPr>
        <p:spPr>
          <a:xfrm>
            <a:off x="2377440" y="4224528"/>
            <a:ext cx="3017520" cy="694944"/>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No existe por defecto. Timeline cronológico.</a:t>
            </a:r>
            <a:endParaRPr lang="en-US" sz="1100" dirty="0"/>
          </a:p>
        </p:txBody>
      </p:sp>
      <p:sp>
        <p:nvSpPr>
          <p:cNvPr id="27" name="Shape 25"/>
          <p:cNvSpPr/>
          <p:nvPr/>
        </p:nvSpPr>
        <p:spPr>
          <a:xfrm>
            <a:off x="5486400" y="4197096"/>
            <a:ext cx="3200400" cy="758952"/>
          </a:xfrm>
          <a:prstGeom prst="rect">
            <a:avLst/>
          </a:prstGeom>
          <a:solidFill>
            <a:srgbClr val="FFFFFF"/>
          </a:solidFill>
          <a:ln w="12700">
            <a:solidFill>
              <a:srgbClr val="E5E7EB"/>
            </a:solidFill>
            <a:prstDash val="solid"/>
          </a:ln>
        </p:spPr>
      </p:sp>
      <p:sp>
        <p:nvSpPr>
          <p:cNvPr id="28" name="Text 26"/>
          <p:cNvSpPr/>
          <p:nvPr/>
        </p:nvSpPr>
        <p:spPr>
          <a:xfrm>
            <a:off x="5577840" y="4224528"/>
            <a:ext cx="3017520" cy="694944"/>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Existe, aunque hay opciones para configurarlo o desactivarlo.</a:t>
            </a:r>
            <a:endParaRPr lang="en-US" sz="1100" dirty="0"/>
          </a:p>
        </p:txBody>
      </p:sp>
      <p:sp>
        <p:nvSpPr>
          <p:cNvPr id="29" name="Text 27"/>
          <p:cNvSpPr/>
          <p:nvPr/>
        </p:nvSpPr>
        <p:spPr>
          <a:xfrm>
            <a:off x="2286000" y="1188720"/>
            <a:ext cx="3200400" cy="384048"/>
          </a:xfrm>
          <a:prstGeom prst="rect">
            <a:avLst/>
          </a:prstGeom>
          <a:noFill/>
          <a:ln/>
        </p:spPr>
        <p:txBody>
          <a:bodyPr wrap="square" rtlCol="0" anchor="ctr"/>
          <a:lstStyle/>
          <a:p>
            <a:pPr algn="ctr" indent="0" marL="0">
              <a:buNone/>
            </a:pPr>
            <a:r>
              <a:rPr lang="en-US" sz="1300" b="1" dirty="0">
                <a:solidFill>
                  <a:srgbClr val="7C3AED"/>
                </a:solidFill>
                <a:latin typeface="Trebuchet MS" pitchFamily="34" charset="0"/>
                <a:ea typeface="Trebuchet MS" pitchFamily="34" charset="-122"/>
                <a:cs typeface="Trebuchet MS" pitchFamily="34" charset="-120"/>
              </a:rPr>
              <a:t>Mastodon</a:t>
            </a:r>
            <a:endParaRPr lang="en-US" sz="1300" dirty="0"/>
          </a:p>
        </p:txBody>
      </p:sp>
      <p:sp>
        <p:nvSpPr>
          <p:cNvPr id="30" name="Text 28"/>
          <p:cNvSpPr/>
          <p:nvPr/>
        </p:nvSpPr>
        <p:spPr>
          <a:xfrm>
            <a:off x="5486400" y="1188720"/>
            <a:ext cx="3200400" cy="384048"/>
          </a:xfrm>
          <a:prstGeom prst="rect">
            <a:avLst/>
          </a:prstGeom>
          <a:noFill/>
          <a:ln/>
        </p:spPr>
        <p:txBody>
          <a:bodyPr wrap="square" rtlCol="0" anchor="ctr"/>
          <a:lstStyle/>
          <a:p>
            <a:pPr algn="ctr" indent="0" marL="0">
              <a:buNone/>
            </a:pPr>
            <a:r>
              <a:rPr lang="en-US" sz="1300" b="1" dirty="0">
                <a:solidFill>
                  <a:srgbClr val="0284C7"/>
                </a:solidFill>
                <a:latin typeface="Trebuchet MS" pitchFamily="34" charset="0"/>
                <a:ea typeface="Trebuchet MS" pitchFamily="34" charset="-122"/>
                <a:cs typeface="Trebuchet MS" pitchFamily="34" charset="-120"/>
              </a:rPr>
              <a:t>Bluesky</a:t>
            </a:r>
            <a:endParaRPr lang="en-US" sz="13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4C1D95"/>
        </a:solidFill>
      </p:bgPr>
    </p:bg>
    <p:spTree>
      <p:nvGrpSpPr>
        <p:cNvPr id="1" name=""/>
        <p:cNvGrpSpPr/>
        <p:nvPr/>
      </p:nvGrpSpPr>
      <p:grpSpPr>
        <a:xfrm>
          <a:off x="0" y="0"/>
          <a:ext cx="0" cy="0"/>
          <a:chOff x="0" y="0"/>
          <a:chExt cx="0" cy="0"/>
        </a:xfrm>
      </p:grpSpPr>
      <p:sp>
        <p:nvSpPr>
          <p:cNvPr id="2" name="Text 0"/>
          <p:cNvSpPr/>
          <p:nvPr/>
        </p:nvSpPr>
        <p:spPr>
          <a:xfrm>
            <a:off x="457200" y="320040"/>
            <a:ext cx="8229600" cy="640080"/>
          </a:xfrm>
          <a:prstGeom prst="rect">
            <a:avLst/>
          </a:prstGeom>
          <a:noFill/>
          <a:ln/>
        </p:spPr>
        <p:txBody>
          <a:bodyPr wrap="square" rtlCol="0" anchor="ctr"/>
          <a:lstStyle/>
          <a:p>
            <a:pPr indent="0" marL="0">
              <a:buNone/>
            </a:pPr>
            <a:r>
              <a:rPr lang="en-US" sz="2800" b="1" dirty="0">
                <a:solidFill>
                  <a:srgbClr val="FFFFFF"/>
                </a:solidFill>
                <a:latin typeface="Trebuchet MS" pitchFamily="34" charset="0"/>
                <a:ea typeface="Trebuchet MS" pitchFamily="34" charset="-122"/>
                <a:cs typeface="Trebuchet MS" pitchFamily="34" charset="-120"/>
              </a:rPr>
              <a:t>Por dónde empezar si no quieres complicarte</a:t>
            </a:r>
            <a:endParaRPr lang="en-US" sz="2800" dirty="0"/>
          </a:p>
        </p:txBody>
      </p:sp>
      <p:sp>
        <p:nvSpPr>
          <p:cNvPr id="3" name="Shape 1"/>
          <p:cNvSpPr/>
          <p:nvPr/>
        </p:nvSpPr>
        <p:spPr>
          <a:xfrm>
            <a:off x="457200" y="1097280"/>
            <a:ext cx="8229600" cy="877824"/>
          </a:xfrm>
          <a:prstGeom prst="rect">
            <a:avLst/>
          </a:prstGeom>
          <a:solidFill>
            <a:srgbClr val="7C3AED">
              <a:alpha val="35000"/>
            </a:srgbClr>
          </a:solidFill>
          <a:ln w="12700">
            <a:solidFill>
              <a:srgbClr val="A78BFA">
                <a:alpha val="50000"/>
              </a:srgbClr>
            </a:solidFill>
            <a:prstDash val="solid"/>
          </a:ln>
        </p:spPr>
      </p:sp>
      <p:sp>
        <p:nvSpPr>
          <p:cNvPr id="4" name="Text 2"/>
          <p:cNvSpPr/>
          <p:nvPr/>
        </p:nvSpPr>
        <p:spPr>
          <a:xfrm>
            <a:off x="594360" y="1161288"/>
            <a:ext cx="3291840" cy="731520"/>
          </a:xfrm>
          <a:prstGeom prst="rect">
            <a:avLst/>
          </a:prstGeom>
          <a:noFill/>
          <a:ln/>
        </p:spPr>
        <p:txBody>
          <a:bodyPr wrap="square" rtlCol="0" anchor="ctr"/>
          <a:lstStyle/>
          <a:p>
            <a:pPr indent="0" marL="0">
              <a:buNone/>
            </a:pPr>
            <a:r>
              <a:rPr lang="en-US" sz="1200" dirty="0">
                <a:solidFill>
                  <a:srgbClr val="EDE9FE"/>
                </a:solidFill>
                <a:latin typeface="Trebuchet MS" pitchFamily="34" charset="0"/>
                <a:ea typeface="Trebuchet MS" pitchFamily="34" charset="-122"/>
                <a:cs typeface="Trebuchet MS" pitchFamily="34" charset="-120"/>
              </a:rPr>
              <a:t>Si quieres la experiencia más parecida a Twitter</a:t>
            </a:r>
            <a:endParaRPr lang="en-US" sz="1200" dirty="0"/>
          </a:p>
        </p:txBody>
      </p:sp>
      <p:sp>
        <p:nvSpPr>
          <p:cNvPr id="5" name="Shape 3"/>
          <p:cNvSpPr/>
          <p:nvPr/>
        </p:nvSpPr>
        <p:spPr>
          <a:xfrm>
            <a:off x="4023360" y="1161288"/>
            <a:ext cx="1371600" cy="566928"/>
          </a:xfrm>
          <a:prstGeom prst="rect">
            <a:avLst/>
          </a:prstGeom>
          <a:solidFill>
            <a:srgbClr val="0284C7"/>
          </a:solidFill>
          <a:ln w="12700">
            <a:solidFill>
              <a:srgbClr val="0284C7"/>
            </a:solidFill>
            <a:prstDash val="solid"/>
          </a:ln>
        </p:spPr>
      </p:sp>
      <p:sp>
        <p:nvSpPr>
          <p:cNvPr id="6" name="Text 4"/>
          <p:cNvSpPr/>
          <p:nvPr/>
        </p:nvSpPr>
        <p:spPr>
          <a:xfrm>
            <a:off x="4023360" y="1161288"/>
            <a:ext cx="1371600" cy="566928"/>
          </a:xfrm>
          <a:prstGeom prst="rect">
            <a:avLst/>
          </a:prstGeom>
          <a:noFill/>
          <a:ln/>
        </p:spPr>
        <p:txBody>
          <a:bodyPr wrap="square"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Bluesky</a:t>
            </a:r>
            <a:endParaRPr lang="en-US" sz="1100" dirty="0"/>
          </a:p>
        </p:txBody>
      </p:sp>
      <p:sp>
        <p:nvSpPr>
          <p:cNvPr id="7" name="Text 5"/>
          <p:cNvSpPr/>
          <p:nvPr/>
        </p:nvSpPr>
        <p:spPr>
          <a:xfrm>
            <a:off x="5577840" y="1161288"/>
            <a:ext cx="2926080" cy="731520"/>
          </a:xfrm>
          <a:prstGeom prst="rect">
            <a:avLst/>
          </a:prstGeom>
          <a:noFill/>
          <a:ln/>
        </p:spPr>
        <p:txBody>
          <a:bodyPr wrap="square" rtlCol="0" anchor="ctr"/>
          <a:lstStyle/>
          <a:p>
            <a:pPr indent="0" marL="0">
              <a:buNone/>
            </a:pPr>
            <a:r>
              <a:rPr lang="en-US" sz="1050" dirty="0">
                <a:solidFill>
                  <a:srgbClr val="EDE9FE"/>
                </a:solidFill>
                <a:latin typeface="Trebuchet MS" pitchFamily="34" charset="0"/>
                <a:ea typeface="Trebuchet MS" pitchFamily="34" charset="-122"/>
                <a:cs typeface="Trebuchet MS" pitchFamily="34" charset="-120"/>
              </a:rPr>
              <a:t>Regístrate en bsky.app, usa starter packs para encontrar gente de tu área, sigue a personas activas en español.</a:t>
            </a:r>
            <a:endParaRPr lang="en-US" sz="1050" dirty="0"/>
          </a:p>
        </p:txBody>
      </p:sp>
      <p:sp>
        <p:nvSpPr>
          <p:cNvPr id="8" name="Shape 6"/>
          <p:cNvSpPr/>
          <p:nvPr/>
        </p:nvSpPr>
        <p:spPr>
          <a:xfrm>
            <a:off x="457200" y="2066544"/>
            <a:ext cx="8229600" cy="877824"/>
          </a:xfrm>
          <a:prstGeom prst="rect">
            <a:avLst/>
          </a:prstGeom>
          <a:solidFill>
            <a:srgbClr val="7C3AED">
              <a:alpha val="35000"/>
            </a:srgbClr>
          </a:solidFill>
          <a:ln w="12700">
            <a:solidFill>
              <a:srgbClr val="A78BFA">
                <a:alpha val="50000"/>
              </a:srgbClr>
            </a:solidFill>
            <a:prstDash val="solid"/>
          </a:ln>
        </p:spPr>
      </p:sp>
      <p:sp>
        <p:nvSpPr>
          <p:cNvPr id="9" name="Text 7"/>
          <p:cNvSpPr/>
          <p:nvPr/>
        </p:nvSpPr>
        <p:spPr>
          <a:xfrm>
            <a:off x="594360" y="2130552"/>
            <a:ext cx="3291840" cy="731520"/>
          </a:xfrm>
          <a:prstGeom prst="rect">
            <a:avLst/>
          </a:prstGeom>
          <a:noFill/>
          <a:ln/>
        </p:spPr>
        <p:txBody>
          <a:bodyPr wrap="square" rtlCol="0" anchor="ctr"/>
          <a:lstStyle/>
          <a:p>
            <a:pPr indent="0" marL="0">
              <a:buNone/>
            </a:pPr>
            <a:r>
              <a:rPr lang="en-US" sz="1200" dirty="0">
                <a:solidFill>
                  <a:srgbClr val="EDE9FE"/>
                </a:solidFill>
                <a:latin typeface="Trebuchet MS" pitchFamily="34" charset="0"/>
                <a:ea typeface="Trebuchet MS" pitchFamily="34" charset="-122"/>
                <a:cs typeface="Trebuchet MS" pitchFamily="34" charset="-120"/>
              </a:rPr>
              <a:t>Si quieres comunidad hispanohablante consolidada</a:t>
            </a:r>
            <a:endParaRPr lang="en-US" sz="1200" dirty="0"/>
          </a:p>
        </p:txBody>
      </p:sp>
      <p:sp>
        <p:nvSpPr>
          <p:cNvPr id="10" name="Shape 8"/>
          <p:cNvSpPr/>
          <p:nvPr/>
        </p:nvSpPr>
        <p:spPr>
          <a:xfrm>
            <a:off x="4023360" y="2130552"/>
            <a:ext cx="1371600" cy="566928"/>
          </a:xfrm>
          <a:prstGeom prst="rect">
            <a:avLst/>
          </a:prstGeom>
          <a:solidFill>
            <a:srgbClr val="7C3AED"/>
          </a:solidFill>
          <a:ln w="12700">
            <a:solidFill>
              <a:srgbClr val="7C3AED"/>
            </a:solidFill>
            <a:prstDash val="solid"/>
          </a:ln>
        </p:spPr>
      </p:sp>
      <p:sp>
        <p:nvSpPr>
          <p:cNvPr id="11" name="Text 9"/>
          <p:cNvSpPr/>
          <p:nvPr/>
        </p:nvSpPr>
        <p:spPr>
          <a:xfrm>
            <a:off x="4023360" y="2130552"/>
            <a:ext cx="1371600" cy="566928"/>
          </a:xfrm>
          <a:prstGeom prst="rect">
            <a:avLst/>
          </a:prstGeom>
          <a:noFill/>
          <a:ln/>
        </p:spPr>
        <p:txBody>
          <a:bodyPr wrap="square"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Mastodon</a:t>
            </a:r>
            <a:endParaRPr lang="en-US" sz="1100" dirty="0"/>
          </a:p>
        </p:txBody>
      </p:sp>
      <p:sp>
        <p:nvSpPr>
          <p:cNvPr id="12" name="Text 10"/>
          <p:cNvSpPr/>
          <p:nvPr/>
        </p:nvSpPr>
        <p:spPr>
          <a:xfrm>
            <a:off x="5577840" y="2130552"/>
            <a:ext cx="2926080" cy="731520"/>
          </a:xfrm>
          <a:prstGeom prst="rect">
            <a:avLst/>
          </a:prstGeom>
          <a:noFill/>
          <a:ln/>
        </p:spPr>
        <p:txBody>
          <a:bodyPr wrap="square" rtlCol="0" anchor="ctr"/>
          <a:lstStyle/>
          <a:p>
            <a:pPr indent="0" marL="0">
              <a:buNone/>
            </a:pPr>
            <a:r>
              <a:rPr lang="en-US" sz="1050" dirty="0">
                <a:solidFill>
                  <a:srgbClr val="EDE9FE"/>
                </a:solidFill>
                <a:latin typeface="Trebuchet MS" pitchFamily="34" charset="0"/>
                <a:ea typeface="Trebuchet MS" pitchFamily="34" charset="-122"/>
                <a:cs typeface="Trebuchet MS" pitchFamily="34" charset="-120"/>
              </a:rPr>
              <a:t>Entra en el directorio fedipunk.com, elige una instancia en español, preséntate con #NuevoEnMastodon.</a:t>
            </a:r>
            <a:endParaRPr lang="en-US" sz="1050" dirty="0"/>
          </a:p>
        </p:txBody>
      </p:sp>
      <p:sp>
        <p:nvSpPr>
          <p:cNvPr id="13" name="Shape 11"/>
          <p:cNvSpPr/>
          <p:nvPr/>
        </p:nvSpPr>
        <p:spPr>
          <a:xfrm>
            <a:off x="457200" y="3035808"/>
            <a:ext cx="8229600" cy="877824"/>
          </a:xfrm>
          <a:prstGeom prst="rect">
            <a:avLst/>
          </a:prstGeom>
          <a:solidFill>
            <a:srgbClr val="7C3AED">
              <a:alpha val="35000"/>
            </a:srgbClr>
          </a:solidFill>
          <a:ln w="12700">
            <a:solidFill>
              <a:srgbClr val="A78BFA">
                <a:alpha val="50000"/>
              </a:srgbClr>
            </a:solidFill>
            <a:prstDash val="solid"/>
          </a:ln>
        </p:spPr>
      </p:sp>
      <p:sp>
        <p:nvSpPr>
          <p:cNvPr id="14" name="Text 12"/>
          <p:cNvSpPr/>
          <p:nvPr/>
        </p:nvSpPr>
        <p:spPr>
          <a:xfrm>
            <a:off x="594360" y="3099816"/>
            <a:ext cx="3291840" cy="731520"/>
          </a:xfrm>
          <a:prstGeom prst="rect">
            <a:avLst/>
          </a:prstGeom>
          <a:noFill/>
          <a:ln/>
        </p:spPr>
        <p:txBody>
          <a:bodyPr wrap="square" rtlCol="0" anchor="ctr"/>
          <a:lstStyle/>
          <a:p>
            <a:pPr indent="0" marL="0">
              <a:buNone/>
            </a:pPr>
            <a:r>
              <a:rPr lang="en-US" sz="1200" dirty="0">
                <a:solidFill>
                  <a:srgbClr val="EDE9FE"/>
                </a:solidFill>
                <a:latin typeface="Trebuchet MS" pitchFamily="34" charset="0"/>
                <a:ea typeface="Trebuchet MS" pitchFamily="34" charset="-122"/>
                <a:cs typeface="Trebuchet MS" pitchFamily="34" charset="-120"/>
              </a:rPr>
              <a:t>Si no sabes qué elegir y quieres empezar ya</a:t>
            </a:r>
            <a:endParaRPr lang="en-US" sz="1200" dirty="0"/>
          </a:p>
        </p:txBody>
      </p:sp>
      <p:sp>
        <p:nvSpPr>
          <p:cNvPr id="15" name="Shape 13"/>
          <p:cNvSpPr/>
          <p:nvPr/>
        </p:nvSpPr>
        <p:spPr>
          <a:xfrm>
            <a:off x="4023360" y="3099816"/>
            <a:ext cx="1371600" cy="566928"/>
          </a:xfrm>
          <a:prstGeom prst="rect">
            <a:avLst/>
          </a:prstGeom>
          <a:solidFill>
            <a:srgbClr val="A78BFA"/>
          </a:solidFill>
          <a:ln w="12700">
            <a:solidFill>
              <a:srgbClr val="A78BFA"/>
            </a:solidFill>
            <a:prstDash val="solid"/>
          </a:ln>
        </p:spPr>
      </p:sp>
      <p:sp>
        <p:nvSpPr>
          <p:cNvPr id="16" name="Text 14"/>
          <p:cNvSpPr/>
          <p:nvPr/>
        </p:nvSpPr>
        <p:spPr>
          <a:xfrm>
            <a:off x="4023360" y="3099816"/>
            <a:ext cx="1371600" cy="566928"/>
          </a:xfrm>
          <a:prstGeom prst="rect">
            <a:avLst/>
          </a:prstGeom>
          <a:noFill/>
          <a:ln/>
        </p:spPr>
        <p:txBody>
          <a:bodyPr wrap="square"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Mastodon en tuiter.rocks</a:t>
            </a:r>
            <a:endParaRPr lang="en-US" sz="1100" dirty="0"/>
          </a:p>
        </p:txBody>
      </p:sp>
      <p:sp>
        <p:nvSpPr>
          <p:cNvPr id="17" name="Text 15"/>
          <p:cNvSpPr/>
          <p:nvPr/>
        </p:nvSpPr>
        <p:spPr>
          <a:xfrm>
            <a:off x="5577840" y="3099816"/>
            <a:ext cx="2926080" cy="731520"/>
          </a:xfrm>
          <a:prstGeom prst="rect">
            <a:avLst/>
          </a:prstGeom>
          <a:noFill/>
          <a:ln/>
        </p:spPr>
        <p:txBody>
          <a:bodyPr wrap="square" rtlCol="0" anchor="ctr"/>
          <a:lstStyle/>
          <a:p>
            <a:pPr indent="0" marL="0">
              <a:buNone/>
            </a:pPr>
            <a:r>
              <a:rPr lang="en-US" sz="1050" dirty="0">
                <a:solidFill>
                  <a:srgbClr val="EDE9FE"/>
                </a:solidFill>
                <a:latin typeface="Trebuchet MS" pitchFamily="34" charset="0"/>
                <a:ea typeface="Trebuchet MS" pitchFamily="34" charset="-122"/>
                <a:cs typeface="Trebuchet MS" pitchFamily="34" charset="-120"/>
              </a:rPr>
              <a:t>Elige una instancia generalista en español con registro abierto — como tuiter.rocks — y empieza sin más análisis.</a:t>
            </a:r>
            <a:endParaRPr lang="en-US" sz="1050" dirty="0"/>
          </a:p>
        </p:txBody>
      </p:sp>
      <p:sp>
        <p:nvSpPr>
          <p:cNvPr id="18" name="Shape 16"/>
          <p:cNvSpPr/>
          <p:nvPr/>
        </p:nvSpPr>
        <p:spPr>
          <a:xfrm>
            <a:off x="457200" y="4005072"/>
            <a:ext cx="8229600" cy="877824"/>
          </a:xfrm>
          <a:prstGeom prst="rect">
            <a:avLst/>
          </a:prstGeom>
          <a:solidFill>
            <a:srgbClr val="7C3AED">
              <a:alpha val="35000"/>
            </a:srgbClr>
          </a:solidFill>
          <a:ln w="12700">
            <a:solidFill>
              <a:srgbClr val="A78BFA">
                <a:alpha val="50000"/>
              </a:srgbClr>
            </a:solidFill>
            <a:prstDash val="solid"/>
          </a:ln>
        </p:spPr>
      </p:sp>
      <p:sp>
        <p:nvSpPr>
          <p:cNvPr id="19" name="Text 17"/>
          <p:cNvSpPr/>
          <p:nvPr/>
        </p:nvSpPr>
        <p:spPr>
          <a:xfrm>
            <a:off x="594360" y="4069080"/>
            <a:ext cx="3291840" cy="731520"/>
          </a:xfrm>
          <a:prstGeom prst="rect">
            <a:avLst/>
          </a:prstGeom>
          <a:noFill/>
          <a:ln/>
        </p:spPr>
        <p:txBody>
          <a:bodyPr wrap="square" rtlCol="0" anchor="ctr"/>
          <a:lstStyle/>
          <a:p>
            <a:pPr indent="0" marL="0">
              <a:buNone/>
            </a:pPr>
            <a:r>
              <a:rPr lang="en-US" sz="1200" dirty="0">
                <a:solidFill>
                  <a:srgbClr val="EDE9FE"/>
                </a:solidFill>
                <a:latin typeface="Trebuchet MS" pitchFamily="34" charset="0"/>
                <a:ea typeface="Trebuchet MS" pitchFamily="34" charset="-122"/>
                <a:cs typeface="Trebuchet MS" pitchFamily="34" charset="-120"/>
              </a:rPr>
              <a:t>Si quieres estar en las dos</a:t>
            </a:r>
            <a:endParaRPr lang="en-US" sz="1200" dirty="0"/>
          </a:p>
        </p:txBody>
      </p:sp>
      <p:sp>
        <p:nvSpPr>
          <p:cNvPr id="20" name="Shape 18"/>
          <p:cNvSpPr/>
          <p:nvPr/>
        </p:nvSpPr>
        <p:spPr>
          <a:xfrm>
            <a:off x="4023360" y="4069080"/>
            <a:ext cx="1371600" cy="566928"/>
          </a:xfrm>
          <a:prstGeom prst="rect">
            <a:avLst/>
          </a:prstGeom>
          <a:solidFill>
            <a:srgbClr val="475569"/>
          </a:solidFill>
          <a:ln w="12700">
            <a:solidFill>
              <a:srgbClr val="475569"/>
            </a:solidFill>
            <a:prstDash val="solid"/>
          </a:ln>
        </p:spPr>
      </p:sp>
      <p:sp>
        <p:nvSpPr>
          <p:cNvPr id="21" name="Text 19"/>
          <p:cNvSpPr/>
          <p:nvPr/>
        </p:nvSpPr>
        <p:spPr>
          <a:xfrm>
            <a:off x="4023360" y="4069080"/>
            <a:ext cx="1371600" cy="566928"/>
          </a:xfrm>
          <a:prstGeom prst="rect">
            <a:avLst/>
          </a:prstGeom>
          <a:noFill/>
          <a:ln/>
        </p:spPr>
        <p:txBody>
          <a:bodyPr wrap="square" rtlCol="0" anchor="ctr"/>
          <a:lstStyle/>
          <a:p>
            <a:pPr algn="ctr" indent="0" marL="0">
              <a:buNone/>
            </a:pPr>
            <a:r>
              <a:rPr lang="en-US" sz="1100" b="1" dirty="0">
                <a:solidFill>
                  <a:srgbClr val="FFFFFF"/>
                </a:solidFill>
                <a:latin typeface="Trebuchet MS" pitchFamily="34" charset="0"/>
                <a:ea typeface="Trebuchet MS" pitchFamily="34" charset="-122"/>
                <a:cs typeface="Trebuchet MS" pitchFamily="34" charset="-120"/>
              </a:rPr>
              <a:t>Ambas</a:t>
            </a:r>
            <a:endParaRPr lang="en-US" sz="1100" dirty="0"/>
          </a:p>
        </p:txBody>
      </p:sp>
      <p:sp>
        <p:nvSpPr>
          <p:cNvPr id="22" name="Text 20"/>
          <p:cNvSpPr/>
          <p:nvPr/>
        </p:nvSpPr>
        <p:spPr>
          <a:xfrm>
            <a:off x="5577840" y="4069080"/>
            <a:ext cx="2926080" cy="731520"/>
          </a:xfrm>
          <a:prstGeom prst="rect">
            <a:avLst/>
          </a:prstGeom>
          <a:noFill/>
          <a:ln/>
        </p:spPr>
        <p:txBody>
          <a:bodyPr wrap="square" rtlCol="0" anchor="ctr"/>
          <a:lstStyle/>
          <a:p>
            <a:pPr indent="0" marL="0">
              <a:buNone/>
            </a:pPr>
            <a:r>
              <a:rPr lang="en-US" sz="1050" dirty="0">
                <a:solidFill>
                  <a:srgbClr val="EDE9FE"/>
                </a:solidFill>
                <a:latin typeface="Trebuchet MS" pitchFamily="34" charset="0"/>
                <a:ea typeface="Trebuchet MS" pitchFamily="34" charset="-122"/>
                <a:cs typeface="Trebuchet MS" pitchFamily="34" charset="-120"/>
              </a:rPr>
              <a:t>No son excluyentes. Mucha gente usa Mastodon para conversación y Bluesky para visibilidad. Puedes probar las dos.</a:t>
            </a:r>
            <a:endParaRPr lang="en-US" sz="10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Qué te recomendaría según lo que buscas</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188720"/>
            <a:ext cx="8229600" cy="566928"/>
          </a:xfrm>
          <a:prstGeom prst="rect">
            <a:avLst/>
          </a:prstGeom>
          <a:solidFill>
            <a:srgbClr val="FFFFFF"/>
          </a:solidFill>
          <a:ln w="12700">
            <a:solidFill>
              <a:srgbClr val="E5E7EB"/>
            </a:solidFill>
            <a:prstDash val="solid"/>
          </a:ln>
        </p:spPr>
      </p:sp>
      <p:sp>
        <p:nvSpPr>
          <p:cNvPr id="5" name="Shape 3"/>
          <p:cNvSpPr/>
          <p:nvPr/>
        </p:nvSpPr>
        <p:spPr>
          <a:xfrm>
            <a:off x="457200" y="1188720"/>
            <a:ext cx="54864" cy="566928"/>
          </a:xfrm>
          <a:prstGeom prst="rect">
            <a:avLst/>
          </a:prstGeom>
          <a:solidFill>
            <a:srgbClr val="7C3AED"/>
          </a:solidFill>
          <a:ln w="12700">
            <a:solidFill>
              <a:srgbClr val="7C3AED"/>
            </a:solidFill>
            <a:prstDash val="solid"/>
          </a:ln>
        </p:spPr>
      </p:sp>
      <p:sp>
        <p:nvSpPr>
          <p:cNvPr id="6" name="Text 4"/>
          <p:cNvSpPr/>
          <p:nvPr/>
        </p:nvSpPr>
        <p:spPr>
          <a:xfrm>
            <a:off x="640080" y="1234440"/>
            <a:ext cx="3017520" cy="457200"/>
          </a:xfrm>
          <a:prstGeom prst="rect">
            <a:avLst/>
          </a:prstGeom>
          <a:noFill/>
          <a:ln/>
        </p:spPr>
        <p:txBody>
          <a:bodyPr wrap="square" rtlCol="0" anchor="ctr"/>
          <a:lstStyle/>
          <a:p>
            <a:pPr indent="0" marL="0">
              <a:buNone/>
            </a:pPr>
            <a:r>
              <a:rPr lang="en-US" sz="1200" b="1" dirty="0">
                <a:solidFill>
                  <a:srgbClr val="4C1D95"/>
                </a:solidFill>
                <a:latin typeface="Trebuchet MS" pitchFamily="34" charset="0"/>
                <a:ea typeface="Trebuchet MS" pitchFamily="34" charset="-122"/>
                <a:cs typeface="Trebuchet MS" pitchFamily="34" charset="-120"/>
              </a:rPr>
              <a:t>Periodista o creadora de contenido</a:t>
            </a:r>
            <a:endParaRPr lang="en-US" sz="1200" dirty="0"/>
          </a:p>
        </p:txBody>
      </p:sp>
      <p:sp>
        <p:nvSpPr>
          <p:cNvPr id="7" name="Text 5"/>
          <p:cNvSpPr/>
          <p:nvPr/>
        </p:nvSpPr>
        <p:spPr>
          <a:xfrm>
            <a:off x="3749040" y="1234440"/>
            <a:ext cx="1828800" cy="457200"/>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Audiencia + visibilidad</a:t>
            </a:r>
            <a:endParaRPr lang="en-US" sz="1100" dirty="0"/>
          </a:p>
        </p:txBody>
      </p:sp>
      <p:sp>
        <p:nvSpPr>
          <p:cNvPr id="8" name="Text 6"/>
          <p:cNvSpPr/>
          <p:nvPr/>
        </p:nvSpPr>
        <p:spPr>
          <a:xfrm>
            <a:off x="5669280" y="1234440"/>
            <a:ext cx="2880360" cy="457200"/>
          </a:xfrm>
          <a:prstGeom prst="rect">
            <a:avLst/>
          </a:prstGeom>
          <a:noFill/>
          <a:ln/>
        </p:spPr>
        <p:txBody>
          <a:bodyPr wrap="square" rtlCol="0" anchor="ctr"/>
          <a:lstStyle/>
          <a:p>
            <a:pPr indent="0" marL="0">
              <a:buNone/>
            </a:pPr>
            <a:r>
              <a:rPr lang="en-US" sz="1150" b="1" dirty="0">
                <a:solidFill>
                  <a:srgbClr val="7C3AED"/>
                </a:solidFill>
                <a:latin typeface="Trebuchet MS" pitchFamily="34" charset="0"/>
                <a:ea typeface="Trebuchet MS" pitchFamily="34" charset="-122"/>
                <a:cs typeface="Trebuchet MS" pitchFamily="34" charset="-120"/>
              </a:rPr>
              <a:t>Bluesky primero, Mastodon después</a:t>
            </a:r>
            <a:endParaRPr lang="en-US" sz="1150" dirty="0"/>
          </a:p>
        </p:txBody>
      </p:sp>
      <p:sp>
        <p:nvSpPr>
          <p:cNvPr id="9" name="Shape 7"/>
          <p:cNvSpPr/>
          <p:nvPr/>
        </p:nvSpPr>
        <p:spPr>
          <a:xfrm>
            <a:off x="457200" y="1828800"/>
            <a:ext cx="8229600" cy="566928"/>
          </a:xfrm>
          <a:prstGeom prst="rect">
            <a:avLst/>
          </a:prstGeom>
          <a:solidFill>
            <a:srgbClr val="EDE9FE"/>
          </a:solidFill>
          <a:ln w="12700">
            <a:solidFill>
              <a:srgbClr val="E5E7EB"/>
            </a:solidFill>
            <a:prstDash val="solid"/>
          </a:ln>
        </p:spPr>
      </p:sp>
      <p:sp>
        <p:nvSpPr>
          <p:cNvPr id="10" name="Shape 8"/>
          <p:cNvSpPr/>
          <p:nvPr/>
        </p:nvSpPr>
        <p:spPr>
          <a:xfrm>
            <a:off x="457200" y="1828800"/>
            <a:ext cx="54864" cy="566928"/>
          </a:xfrm>
          <a:prstGeom prst="rect">
            <a:avLst/>
          </a:prstGeom>
          <a:solidFill>
            <a:srgbClr val="7C3AED"/>
          </a:solidFill>
          <a:ln w="12700">
            <a:solidFill>
              <a:srgbClr val="7C3AED"/>
            </a:solidFill>
            <a:prstDash val="solid"/>
          </a:ln>
        </p:spPr>
      </p:sp>
      <p:sp>
        <p:nvSpPr>
          <p:cNvPr id="11" name="Text 9"/>
          <p:cNvSpPr/>
          <p:nvPr/>
        </p:nvSpPr>
        <p:spPr>
          <a:xfrm>
            <a:off x="640080" y="1874520"/>
            <a:ext cx="3017520" cy="457200"/>
          </a:xfrm>
          <a:prstGeom prst="rect">
            <a:avLst/>
          </a:prstGeom>
          <a:noFill/>
          <a:ln/>
        </p:spPr>
        <p:txBody>
          <a:bodyPr wrap="square" rtlCol="0" anchor="ctr"/>
          <a:lstStyle/>
          <a:p>
            <a:pPr indent="0" marL="0">
              <a:buNone/>
            </a:pPr>
            <a:r>
              <a:rPr lang="en-US" sz="1200" b="1" dirty="0">
                <a:solidFill>
                  <a:srgbClr val="4C1D95"/>
                </a:solidFill>
                <a:latin typeface="Trebuchet MS" pitchFamily="34" charset="0"/>
                <a:ea typeface="Trebuchet MS" pitchFamily="34" charset="-122"/>
                <a:cs typeface="Trebuchet MS" pitchFamily="34" charset="-120"/>
              </a:rPr>
              <a:t>Activista o persona politizada</a:t>
            </a:r>
            <a:endParaRPr lang="en-US" sz="1200" dirty="0"/>
          </a:p>
        </p:txBody>
      </p:sp>
      <p:sp>
        <p:nvSpPr>
          <p:cNvPr id="12" name="Text 10"/>
          <p:cNvSpPr/>
          <p:nvPr/>
        </p:nvSpPr>
        <p:spPr>
          <a:xfrm>
            <a:off x="3749040" y="1874520"/>
            <a:ext cx="1828800" cy="457200"/>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Conversación + autonomía</a:t>
            </a:r>
            <a:endParaRPr lang="en-US" sz="1100" dirty="0"/>
          </a:p>
        </p:txBody>
      </p:sp>
      <p:sp>
        <p:nvSpPr>
          <p:cNvPr id="13" name="Text 11"/>
          <p:cNvSpPr/>
          <p:nvPr/>
        </p:nvSpPr>
        <p:spPr>
          <a:xfrm>
            <a:off x="5669280" y="1874520"/>
            <a:ext cx="2880360" cy="457200"/>
          </a:xfrm>
          <a:prstGeom prst="rect">
            <a:avLst/>
          </a:prstGeom>
          <a:noFill/>
          <a:ln/>
        </p:spPr>
        <p:txBody>
          <a:bodyPr wrap="square" rtlCol="0" anchor="ctr"/>
          <a:lstStyle/>
          <a:p>
            <a:pPr indent="0" marL="0">
              <a:buNone/>
            </a:pPr>
            <a:r>
              <a:rPr lang="en-US" sz="1150" b="1" dirty="0">
                <a:solidFill>
                  <a:srgbClr val="7C3AED"/>
                </a:solidFill>
                <a:latin typeface="Trebuchet MS" pitchFamily="34" charset="0"/>
                <a:ea typeface="Trebuchet MS" pitchFamily="34" charset="-122"/>
                <a:cs typeface="Trebuchet MS" pitchFamily="34" charset="-120"/>
              </a:rPr>
              <a:t>Mastodon, instancia temática o generalista en español</a:t>
            </a:r>
            <a:endParaRPr lang="en-US" sz="1150" dirty="0"/>
          </a:p>
        </p:txBody>
      </p:sp>
      <p:sp>
        <p:nvSpPr>
          <p:cNvPr id="14" name="Shape 12"/>
          <p:cNvSpPr/>
          <p:nvPr/>
        </p:nvSpPr>
        <p:spPr>
          <a:xfrm>
            <a:off x="457200" y="2468880"/>
            <a:ext cx="8229600" cy="566928"/>
          </a:xfrm>
          <a:prstGeom prst="rect">
            <a:avLst/>
          </a:prstGeom>
          <a:solidFill>
            <a:srgbClr val="FFFFFF"/>
          </a:solidFill>
          <a:ln w="12700">
            <a:solidFill>
              <a:srgbClr val="E5E7EB"/>
            </a:solidFill>
            <a:prstDash val="solid"/>
          </a:ln>
        </p:spPr>
      </p:sp>
      <p:sp>
        <p:nvSpPr>
          <p:cNvPr id="15" name="Shape 13"/>
          <p:cNvSpPr/>
          <p:nvPr/>
        </p:nvSpPr>
        <p:spPr>
          <a:xfrm>
            <a:off x="457200" y="2468880"/>
            <a:ext cx="54864" cy="566928"/>
          </a:xfrm>
          <a:prstGeom prst="rect">
            <a:avLst/>
          </a:prstGeom>
          <a:solidFill>
            <a:srgbClr val="7C3AED"/>
          </a:solidFill>
          <a:ln w="12700">
            <a:solidFill>
              <a:srgbClr val="7C3AED"/>
            </a:solidFill>
            <a:prstDash val="solid"/>
          </a:ln>
        </p:spPr>
      </p:sp>
      <p:sp>
        <p:nvSpPr>
          <p:cNvPr id="16" name="Text 14"/>
          <p:cNvSpPr/>
          <p:nvPr/>
        </p:nvSpPr>
        <p:spPr>
          <a:xfrm>
            <a:off x="640080" y="2514600"/>
            <a:ext cx="3017520" cy="457200"/>
          </a:xfrm>
          <a:prstGeom prst="rect">
            <a:avLst/>
          </a:prstGeom>
          <a:noFill/>
          <a:ln/>
        </p:spPr>
        <p:txBody>
          <a:bodyPr wrap="square" rtlCol="0" anchor="ctr"/>
          <a:lstStyle/>
          <a:p>
            <a:pPr indent="0" marL="0">
              <a:buNone/>
            </a:pPr>
            <a:r>
              <a:rPr lang="en-US" sz="1200" b="1" dirty="0">
                <a:solidFill>
                  <a:srgbClr val="4C1D95"/>
                </a:solidFill>
                <a:latin typeface="Trebuchet MS" pitchFamily="34" charset="0"/>
                <a:ea typeface="Trebuchet MS" pitchFamily="34" charset="-122"/>
                <a:cs typeface="Trebuchet MS" pitchFamily="34" charset="-120"/>
              </a:rPr>
              <a:t>Tecnología, privacidad, software libre</a:t>
            </a:r>
            <a:endParaRPr lang="en-US" sz="1200" dirty="0"/>
          </a:p>
        </p:txBody>
      </p:sp>
      <p:sp>
        <p:nvSpPr>
          <p:cNvPr id="17" name="Text 15"/>
          <p:cNvSpPr/>
          <p:nvPr/>
        </p:nvSpPr>
        <p:spPr>
          <a:xfrm>
            <a:off x="3749040" y="2514600"/>
            <a:ext cx="1828800" cy="457200"/>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Comunidad + autonomía</a:t>
            </a:r>
            <a:endParaRPr lang="en-US" sz="1100" dirty="0"/>
          </a:p>
        </p:txBody>
      </p:sp>
      <p:sp>
        <p:nvSpPr>
          <p:cNvPr id="18" name="Text 16"/>
          <p:cNvSpPr/>
          <p:nvPr/>
        </p:nvSpPr>
        <p:spPr>
          <a:xfrm>
            <a:off x="5669280" y="2514600"/>
            <a:ext cx="2880360" cy="457200"/>
          </a:xfrm>
          <a:prstGeom prst="rect">
            <a:avLst/>
          </a:prstGeom>
          <a:noFill/>
          <a:ln/>
        </p:spPr>
        <p:txBody>
          <a:bodyPr wrap="square" rtlCol="0" anchor="ctr"/>
          <a:lstStyle/>
          <a:p>
            <a:pPr indent="0" marL="0">
              <a:buNone/>
            </a:pPr>
            <a:r>
              <a:rPr lang="en-US" sz="1150" b="1" dirty="0">
                <a:solidFill>
                  <a:srgbClr val="7C3AED"/>
                </a:solidFill>
                <a:latin typeface="Trebuchet MS" pitchFamily="34" charset="0"/>
                <a:ea typeface="Trebuchet MS" pitchFamily="34" charset="-122"/>
                <a:cs typeface="Trebuchet MS" pitchFamily="34" charset="-120"/>
              </a:rPr>
              <a:t>Mastodon, es donde más encaja</a:t>
            </a:r>
            <a:endParaRPr lang="en-US" sz="1150" dirty="0"/>
          </a:p>
        </p:txBody>
      </p:sp>
      <p:sp>
        <p:nvSpPr>
          <p:cNvPr id="19" name="Shape 17"/>
          <p:cNvSpPr/>
          <p:nvPr/>
        </p:nvSpPr>
        <p:spPr>
          <a:xfrm>
            <a:off x="457200" y="3108960"/>
            <a:ext cx="8229600" cy="566928"/>
          </a:xfrm>
          <a:prstGeom prst="rect">
            <a:avLst/>
          </a:prstGeom>
          <a:solidFill>
            <a:srgbClr val="EDE9FE"/>
          </a:solidFill>
          <a:ln w="12700">
            <a:solidFill>
              <a:srgbClr val="E5E7EB"/>
            </a:solidFill>
            <a:prstDash val="solid"/>
          </a:ln>
        </p:spPr>
      </p:sp>
      <p:sp>
        <p:nvSpPr>
          <p:cNvPr id="20" name="Shape 18"/>
          <p:cNvSpPr/>
          <p:nvPr/>
        </p:nvSpPr>
        <p:spPr>
          <a:xfrm>
            <a:off x="457200" y="3108960"/>
            <a:ext cx="54864" cy="566928"/>
          </a:xfrm>
          <a:prstGeom prst="rect">
            <a:avLst/>
          </a:prstGeom>
          <a:solidFill>
            <a:srgbClr val="7C3AED"/>
          </a:solidFill>
          <a:ln w="12700">
            <a:solidFill>
              <a:srgbClr val="7C3AED"/>
            </a:solidFill>
            <a:prstDash val="solid"/>
          </a:ln>
        </p:spPr>
      </p:sp>
      <p:sp>
        <p:nvSpPr>
          <p:cNvPr id="21" name="Text 19"/>
          <p:cNvSpPr/>
          <p:nvPr/>
        </p:nvSpPr>
        <p:spPr>
          <a:xfrm>
            <a:off x="640080" y="3154680"/>
            <a:ext cx="3017520" cy="457200"/>
          </a:xfrm>
          <a:prstGeom prst="rect">
            <a:avLst/>
          </a:prstGeom>
          <a:noFill/>
          <a:ln/>
        </p:spPr>
        <p:txBody>
          <a:bodyPr wrap="square" rtlCol="0" anchor="ctr"/>
          <a:lstStyle/>
          <a:p>
            <a:pPr indent="0" marL="0">
              <a:buNone/>
            </a:pPr>
            <a:r>
              <a:rPr lang="en-US" sz="1200" b="1" dirty="0">
                <a:solidFill>
                  <a:srgbClr val="4C1D95"/>
                </a:solidFill>
                <a:latin typeface="Trebuchet MS" pitchFamily="34" charset="0"/>
                <a:ea typeface="Trebuchet MS" pitchFamily="34" charset="-122"/>
                <a:cs typeface="Trebuchet MS" pitchFamily="34" charset="-120"/>
              </a:rPr>
              <a:t>Buscas conversar de temas de tu ciudad o región</a:t>
            </a:r>
            <a:endParaRPr lang="en-US" sz="1200" dirty="0"/>
          </a:p>
        </p:txBody>
      </p:sp>
      <p:sp>
        <p:nvSpPr>
          <p:cNvPr id="22" name="Text 20"/>
          <p:cNvSpPr/>
          <p:nvPr/>
        </p:nvSpPr>
        <p:spPr>
          <a:xfrm>
            <a:off x="3749040" y="3154680"/>
            <a:ext cx="1828800" cy="457200"/>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Comunidad local</a:t>
            </a:r>
            <a:endParaRPr lang="en-US" sz="1100" dirty="0"/>
          </a:p>
        </p:txBody>
      </p:sp>
      <p:sp>
        <p:nvSpPr>
          <p:cNvPr id="23" name="Text 21"/>
          <p:cNvSpPr/>
          <p:nvPr/>
        </p:nvSpPr>
        <p:spPr>
          <a:xfrm>
            <a:off x="5669280" y="3154680"/>
            <a:ext cx="2880360" cy="457200"/>
          </a:xfrm>
          <a:prstGeom prst="rect">
            <a:avLst/>
          </a:prstGeom>
          <a:noFill/>
          <a:ln/>
        </p:spPr>
        <p:txBody>
          <a:bodyPr wrap="square" rtlCol="0" anchor="ctr"/>
          <a:lstStyle/>
          <a:p>
            <a:pPr indent="0" marL="0">
              <a:buNone/>
            </a:pPr>
            <a:r>
              <a:rPr lang="en-US" sz="1150" b="1" dirty="0">
                <a:solidFill>
                  <a:srgbClr val="7C3AED"/>
                </a:solidFill>
                <a:latin typeface="Trebuchet MS" pitchFamily="34" charset="0"/>
                <a:ea typeface="Trebuchet MS" pitchFamily="34" charset="-122"/>
                <a:cs typeface="Trebuchet MS" pitchFamily="34" charset="-120"/>
              </a:rPr>
              <a:t>Mastodon, instancia local o regional</a:t>
            </a:r>
            <a:endParaRPr lang="en-US" sz="1150" dirty="0"/>
          </a:p>
        </p:txBody>
      </p:sp>
      <p:sp>
        <p:nvSpPr>
          <p:cNvPr id="24" name="Shape 22"/>
          <p:cNvSpPr/>
          <p:nvPr/>
        </p:nvSpPr>
        <p:spPr>
          <a:xfrm>
            <a:off x="457200" y="3749040"/>
            <a:ext cx="8229600" cy="566928"/>
          </a:xfrm>
          <a:prstGeom prst="rect">
            <a:avLst/>
          </a:prstGeom>
          <a:solidFill>
            <a:srgbClr val="FFFFFF"/>
          </a:solidFill>
          <a:ln w="12700">
            <a:solidFill>
              <a:srgbClr val="E5E7EB"/>
            </a:solidFill>
            <a:prstDash val="solid"/>
          </a:ln>
        </p:spPr>
      </p:sp>
      <p:sp>
        <p:nvSpPr>
          <p:cNvPr id="25" name="Shape 23"/>
          <p:cNvSpPr/>
          <p:nvPr/>
        </p:nvSpPr>
        <p:spPr>
          <a:xfrm>
            <a:off x="457200" y="3749040"/>
            <a:ext cx="54864" cy="566928"/>
          </a:xfrm>
          <a:prstGeom prst="rect">
            <a:avLst/>
          </a:prstGeom>
          <a:solidFill>
            <a:srgbClr val="7C3AED"/>
          </a:solidFill>
          <a:ln w="12700">
            <a:solidFill>
              <a:srgbClr val="7C3AED"/>
            </a:solidFill>
            <a:prstDash val="solid"/>
          </a:ln>
        </p:spPr>
      </p:sp>
      <p:sp>
        <p:nvSpPr>
          <p:cNvPr id="26" name="Text 24"/>
          <p:cNvSpPr/>
          <p:nvPr/>
        </p:nvSpPr>
        <p:spPr>
          <a:xfrm>
            <a:off x="640080" y="3794760"/>
            <a:ext cx="3017520" cy="457200"/>
          </a:xfrm>
          <a:prstGeom prst="rect">
            <a:avLst/>
          </a:prstGeom>
          <a:noFill/>
          <a:ln/>
        </p:spPr>
        <p:txBody>
          <a:bodyPr wrap="square" rtlCol="0" anchor="ctr"/>
          <a:lstStyle/>
          <a:p>
            <a:pPr indent="0" marL="0">
              <a:buNone/>
            </a:pPr>
            <a:r>
              <a:rPr lang="en-US" sz="1200" b="1" dirty="0">
                <a:solidFill>
                  <a:srgbClr val="4C1D95"/>
                </a:solidFill>
                <a:latin typeface="Trebuchet MS" pitchFamily="34" charset="0"/>
                <a:ea typeface="Trebuchet MS" pitchFamily="34" charset="-122"/>
                <a:cs typeface="Trebuchet MS" pitchFamily="34" charset="-120"/>
              </a:rPr>
              <a:t>Vienes de Twitter y quieres algo familiar</a:t>
            </a:r>
            <a:endParaRPr lang="en-US" sz="1200" dirty="0"/>
          </a:p>
        </p:txBody>
      </p:sp>
      <p:sp>
        <p:nvSpPr>
          <p:cNvPr id="27" name="Text 25"/>
          <p:cNvSpPr/>
          <p:nvPr/>
        </p:nvSpPr>
        <p:spPr>
          <a:xfrm>
            <a:off x="3749040" y="3794760"/>
            <a:ext cx="1828800" cy="457200"/>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Continuidad de experiencia</a:t>
            </a:r>
            <a:endParaRPr lang="en-US" sz="1100" dirty="0"/>
          </a:p>
        </p:txBody>
      </p:sp>
      <p:sp>
        <p:nvSpPr>
          <p:cNvPr id="28" name="Text 26"/>
          <p:cNvSpPr/>
          <p:nvPr/>
        </p:nvSpPr>
        <p:spPr>
          <a:xfrm>
            <a:off x="5669280" y="3794760"/>
            <a:ext cx="2880360" cy="457200"/>
          </a:xfrm>
          <a:prstGeom prst="rect">
            <a:avLst/>
          </a:prstGeom>
          <a:noFill/>
          <a:ln/>
        </p:spPr>
        <p:txBody>
          <a:bodyPr wrap="square" rtlCol="0" anchor="ctr"/>
          <a:lstStyle/>
          <a:p>
            <a:pPr indent="0" marL="0">
              <a:buNone/>
            </a:pPr>
            <a:r>
              <a:rPr lang="en-US" sz="1150" b="1" dirty="0">
                <a:solidFill>
                  <a:srgbClr val="7C3AED"/>
                </a:solidFill>
                <a:latin typeface="Trebuchet MS" pitchFamily="34" charset="0"/>
                <a:ea typeface="Trebuchet MS" pitchFamily="34" charset="-122"/>
                <a:cs typeface="Trebuchet MS" pitchFamily="34" charset="-120"/>
              </a:rPr>
              <a:t>Bluesky, con starter packs en español</a:t>
            </a:r>
            <a:endParaRPr lang="en-US" sz="1150" dirty="0"/>
          </a:p>
        </p:txBody>
      </p:sp>
      <p:sp>
        <p:nvSpPr>
          <p:cNvPr id="29" name="Shape 27"/>
          <p:cNvSpPr/>
          <p:nvPr/>
        </p:nvSpPr>
        <p:spPr>
          <a:xfrm>
            <a:off x="457200" y="4389120"/>
            <a:ext cx="8229600" cy="566928"/>
          </a:xfrm>
          <a:prstGeom prst="rect">
            <a:avLst/>
          </a:prstGeom>
          <a:solidFill>
            <a:srgbClr val="EDE9FE"/>
          </a:solidFill>
          <a:ln w="12700">
            <a:solidFill>
              <a:srgbClr val="E5E7EB"/>
            </a:solidFill>
            <a:prstDash val="solid"/>
          </a:ln>
        </p:spPr>
      </p:sp>
      <p:sp>
        <p:nvSpPr>
          <p:cNvPr id="30" name="Shape 28"/>
          <p:cNvSpPr/>
          <p:nvPr/>
        </p:nvSpPr>
        <p:spPr>
          <a:xfrm>
            <a:off x="457200" y="4389120"/>
            <a:ext cx="54864" cy="566928"/>
          </a:xfrm>
          <a:prstGeom prst="rect">
            <a:avLst/>
          </a:prstGeom>
          <a:solidFill>
            <a:srgbClr val="7C3AED"/>
          </a:solidFill>
          <a:ln w="12700">
            <a:solidFill>
              <a:srgbClr val="7C3AED"/>
            </a:solidFill>
            <a:prstDash val="solid"/>
          </a:ln>
        </p:spPr>
      </p:sp>
      <p:sp>
        <p:nvSpPr>
          <p:cNvPr id="31" name="Text 29"/>
          <p:cNvSpPr/>
          <p:nvPr/>
        </p:nvSpPr>
        <p:spPr>
          <a:xfrm>
            <a:off x="640080" y="4434840"/>
            <a:ext cx="3017520" cy="457200"/>
          </a:xfrm>
          <a:prstGeom prst="rect">
            <a:avLst/>
          </a:prstGeom>
          <a:noFill/>
          <a:ln/>
        </p:spPr>
        <p:txBody>
          <a:bodyPr wrap="square" rtlCol="0" anchor="ctr"/>
          <a:lstStyle/>
          <a:p>
            <a:pPr indent="0" marL="0">
              <a:buNone/>
            </a:pPr>
            <a:r>
              <a:rPr lang="en-US" sz="1200" b="1" dirty="0">
                <a:solidFill>
                  <a:srgbClr val="4C1D95"/>
                </a:solidFill>
                <a:latin typeface="Trebuchet MS" pitchFamily="34" charset="0"/>
                <a:ea typeface="Trebuchet MS" pitchFamily="34" charset="-122"/>
                <a:cs typeface="Trebuchet MS" pitchFamily="34" charset="-120"/>
              </a:rPr>
              <a:t>No tienes claro qué quieres</a:t>
            </a:r>
            <a:endParaRPr lang="en-US" sz="1200" dirty="0"/>
          </a:p>
        </p:txBody>
      </p:sp>
      <p:sp>
        <p:nvSpPr>
          <p:cNvPr id="32" name="Text 30"/>
          <p:cNvSpPr/>
          <p:nvPr/>
        </p:nvSpPr>
        <p:spPr>
          <a:xfrm>
            <a:off x="3749040" y="4434840"/>
            <a:ext cx="1828800" cy="457200"/>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Explorar sin complicarte</a:t>
            </a:r>
            <a:endParaRPr lang="en-US" sz="1100" dirty="0"/>
          </a:p>
        </p:txBody>
      </p:sp>
      <p:sp>
        <p:nvSpPr>
          <p:cNvPr id="33" name="Text 31"/>
          <p:cNvSpPr/>
          <p:nvPr/>
        </p:nvSpPr>
        <p:spPr>
          <a:xfrm>
            <a:off x="5669280" y="4434840"/>
            <a:ext cx="2880360" cy="457200"/>
          </a:xfrm>
          <a:prstGeom prst="rect">
            <a:avLst/>
          </a:prstGeom>
          <a:noFill/>
          <a:ln/>
        </p:spPr>
        <p:txBody>
          <a:bodyPr wrap="square" rtlCol="0" anchor="ctr"/>
          <a:lstStyle/>
          <a:p>
            <a:pPr indent="0" marL="0">
              <a:buNone/>
            </a:pPr>
            <a:r>
              <a:rPr lang="en-US" sz="1150" b="1" dirty="0">
                <a:solidFill>
                  <a:srgbClr val="7C3AED"/>
                </a:solidFill>
                <a:latin typeface="Trebuchet MS" pitchFamily="34" charset="0"/>
                <a:ea typeface="Trebuchet MS" pitchFamily="34" charset="-122"/>
                <a:cs typeface="Trebuchet MS" pitchFamily="34" charset="-120"/>
              </a:rPr>
              <a:t>Mastodon en una instancia generalista en español</a:t>
            </a:r>
            <a:endParaRPr lang="en-US" sz="11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Recursos para empezar en español</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234440"/>
            <a:ext cx="8229600" cy="749808"/>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5" name="Shape 3"/>
          <p:cNvSpPr/>
          <p:nvPr/>
        </p:nvSpPr>
        <p:spPr>
          <a:xfrm>
            <a:off x="457200" y="1234440"/>
            <a:ext cx="54864" cy="749808"/>
          </a:xfrm>
          <a:prstGeom prst="rect">
            <a:avLst/>
          </a:prstGeom>
          <a:solidFill>
            <a:srgbClr val="7C3AED"/>
          </a:solidFill>
          <a:ln w="12700">
            <a:solidFill>
              <a:srgbClr val="7C3AED"/>
            </a:solidFill>
            <a:prstDash val="solid"/>
          </a:ln>
        </p:spPr>
      </p:sp>
      <p:sp>
        <p:nvSpPr>
          <p:cNvPr id="6" name="Text 4"/>
          <p:cNvSpPr/>
          <p:nvPr/>
        </p:nvSpPr>
        <p:spPr>
          <a:xfrm>
            <a:off x="640080" y="1289304"/>
            <a:ext cx="4572000" cy="310896"/>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Directorio de instancias en español</a:t>
            </a:r>
            <a:endParaRPr lang="en-US" sz="1250" dirty="0"/>
          </a:p>
        </p:txBody>
      </p:sp>
      <p:sp>
        <p:nvSpPr>
          <p:cNvPr id="7" name="Text 5"/>
          <p:cNvSpPr/>
          <p:nvPr/>
        </p:nvSpPr>
        <p:spPr>
          <a:xfrm>
            <a:off x="5303520" y="1289304"/>
            <a:ext cx="3200400" cy="310896"/>
          </a:xfrm>
          <a:prstGeom prst="rect">
            <a:avLst/>
          </a:prstGeom>
          <a:noFill/>
          <a:ln/>
        </p:spPr>
        <p:txBody>
          <a:bodyPr wrap="square" rtlCol="0" anchor="ctr"/>
          <a:lstStyle/>
          <a:p>
            <a:pPr algn="r" indent="0" marL="0">
              <a:buNone/>
            </a:pPr>
            <a:r>
              <a:rPr lang="en-US" sz="1050" dirty="0">
                <a:solidFill>
                  <a:srgbClr val="7C3AED"/>
                </a:solidFill>
                <a:latin typeface="Trebuchet MS" pitchFamily="34" charset="0"/>
                <a:ea typeface="Trebuchet MS" pitchFamily="34" charset="-122"/>
                <a:cs typeface="Trebuchet MS" pitchFamily="34" charset="-120"/>
              </a:rPr>
              <a:t>fedipunk.com/instancias-mastodon-espanol</a:t>
            </a:r>
            <a:endParaRPr lang="en-US" sz="1050" dirty="0"/>
          </a:p>
        </p:txBody>
      </p:sp>
      <p:sp>
        <p:nvSpPr>
          <p:cNvPr id="8" name="Text 6"/>
          <p:cNvSpPr/>
          <p:nvPr/>
        </p:nvSpPr>
        <p:spPr>
          <a:xfrm>
            <a:off x="640080" y="1600200"/>
            <a:ext cx="7863840" cy="347472"/>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Un buen punto de partida para explorar instancias activas en español y elegir dónde empezar.</a:t>
            </a:r>
            <a:endParaRPr lang="en-US" sz="1100" dirty="0"/>
          </a:p>
        </p:txBody>
      </p:sp>
      <p:sp>
        <p:nvSpPr>
          <p:cNvPr id="9" name="Shape 7"/>
          <p:cNvSpPr/>
          <p:nvPr/>
        </p:nvSpPr>
        <p:spPr>
          <a:xfrm>
            <a:off x="457200" y="2057400"/>
            <a:ext cx="8229600" cy="749808"/>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0" name="Shape 8"/>
          <p:cNvSpPr/>
          <p:nvPr/>
        </p:nvSpPr>
        <p:spPr>
          <a:xfrm>
            <a:off x="457200" y="2057400"/>
            <a:ext cx="54864" cy="749808"/>
          </a:xfrm>
          <a:prstGeom prst="rect">
            <a:avLst/>
          </a:prstGeom>
          <a:solidFill>
            <a:srgbClr val="7C3AED"/>
          </a:solidFill>
          <a:ln w="12700">
            <a:solidFill>
              <a:srgbClr val="7C3AED"/>
            </a:solidFill>
            <a:prstDash val="solid"/>
          </a:ln>
        </p:spPr>
      </p:sp>
      <p:sp>
        <p:nvSpPr>
          <p:cNvPr id="11" name="Text 9"/>
          <p:cNvSpPr/>
          <p:nvPr/>
        </p:nvSpPr>
        <p:spPr>
          <a:xfrm>
            <a:off x="640080" y="2112264"/>
            <a:ext cx="4572000" cy="310896"/>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Artículo: Alternativas a Twitter en español</a:t>
            </a:r>
            <a:endParaRPr lang="en-US" sz="1250" dirty="0"/>
          </a:p>
        </p:txBody>
      </p:sp>
      <p:sp>
        <p:nvSpPr>
          <p:cNvPr id="12" name="Text 10"/>
          <p:cNvSpPr/>
          <p:nvPr/>
        </p:nvSpPr>
        <p:spPr>
          <a:xfrm>
            <a:off x="5303520" y="2112264"/>
            <a:ext cx="3200400" cy="310896"/>
          </a:xfrm>
          <a:prstGeom prst="rect">
            <a:avLst/>
          </a:prstGeom>
          <a:noFill/>
          <a:ln/>
        </p:spPr>
        <p:txBody>
          <a:bodyPr wrap="square" rtlCol="0" anchor="ctr"/>
          <a:lstStyle/>
          <a:p>
            <a:pPr algn="r" indent="0" marL="0">
              <a:buNone/>
            </a:pPr>
            <a:r>
              <a:rPr lang="en-US" sz="1050" dirty="0">
                <a:solidFill>
                  <a:srgbClr val="7C3AED"/>
                </a:solidFill>
                <a:latin typeface="Trebuchet MS" pitchFamily="34" charset="0"/>
                <a:ea typeface="Trebuchet MS" pitchFamily="34" charset="-122"/>
                <a:cs typeface="Trebuchet MS" pitchFamily="34" charset="-120"/>
              </a:rPr>
              <a:t>fedipunk.com/alternativas-twitter-espanol</a:t>
            </a:r>
            <a:endParaRPr lang="en-US" sz="1050" dirty="0"/>
          </a:p>
        </p:txBody>
      </p:sp>
      <p:sp>
        <p:nvSpPr>
          <p:cNvPr id="13" name="Text 11"/>
          <p:cNvSpPr/>
          <p:nvPr/>
        </p:nvSpPr>
        <p:spPr>
          <a:xfrm>
            <a:off x="640080" y="2423160"/>
            <a:ext cx="7863840" cy="347472"/>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Comparativa más detallada en texto, útil para consultar después de la charla.</a:t>
            </a:r>
            <a:endParaRPr lang="en-US" sz="1100" dirty="0"/>
          </a:p>
        </p:txBody>
      </p:sp>
      <p:sp>
        <p:nvSpPr>
          <p:cNvPr id="14" name="Shape 12"/>
          <p:cNvSpPr/>
          <p:nvPr/>
        </p:nvSpPr>
        <p:spPr>
          <a:xfrm>
            <a:off x="457200" y="2880360"/>
            <a:ext cx="8229600" cy="749808"/>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5" name="Shape 13"/>
          <p:cNvSpPr/>
          <p:nvPr/>
        </p:nvSpPr>
        <p:spPr>
          <a:xfrm>
            <a:off x="457200" y="2880360"/>
            <a:ext cx="54864" cy="749808"/>
          </a:xfrm>
          <a:prstGeom prst="rect">
            <a:avLst/>
          </a:prstGeom>
          <a:solidFill>
            <a:srgbClr val="7C3AED"/>
          </a:solidFill>
          <a:ln w="12700">
            <a:solidFill>
              <a:srgbClr val="7C3AED"/>
            </a:solidFill>
            <a:prstDash val="solid"/>
          </a:ln>
        </p:spPr>
      </p:sp>
      <p:sp>
        <p:nvSpPr>
          <p:cNvPr id="16" name="Text 14"/>
          <p:cNvSpPr/>
          <p:nvPr/>
        </p:nvSpPr>
        <p:spPr>
          <a:xfrm>
            <a:off x="640080" y="2935224"/>
            <a:ext cx="4572000" cy="310896"/>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Guía central de Mastodon y el Fediverse</a:t>
            </a:r>
            <a:endParaRPr lang="en-US" sz="1250" dirty="0"/>
          </a:p>
        </p:txBody>
      </p:sp>
      <p:sp>
        <p:nvSpPr>
          <p:cNvPr id="17" name="Text 15"/>
          <p:cNvSpPr/>
          <p:nvPr/>
        </p:nvSpPr>
        <p:spPr>
          <a:xfrm>
            <a:off x="5303520" y="2935224"/>
            <a:ext cx="3200400" cy="310896"/>
          </a:xfrm>
          <a:prstGeom prst="rect">
            <a:avLst/>
          </a:prstGeom>
          <a:noFill/>
          <a:ln/>
        </p:spPr>
        <p:txBody>
          <a:bodyPr wrap="square" rtlCol="0" anchor="ctr"/>
          <a:lstStyle/>
          <a:p>
            <a:pPr algn="r" indent="0" marL="0">
              <a:buNone/>
            </a:pPr>
            <a:r>
              <a:rPr lang="en-US" sz="1050" dirty="0">
                <a:solidFill>
                  <a:srgbClr val="7C3AED"/>
                </a:solidFill>
                <a:latin typeface="Trebuchet MS" pitchFamily="34" charset="0"/>
                <a:ea typeface="Trebuchet MS" pitchFamily="34" charset="-122"/>
                <a:cs typeface="Trebuchet MS" pitchFamily="34" charset="-120"/>
              </a:rPr>
              <a:t>tuiter.ovh/guia-mastodon-fediverso</a:t>
            </a:r>
            <a:endParaRPr lang="en-US" sz="1050" dirty="0"/>
          </a:p>
        </p:txBody>
      </p:sp>
      <p:sp>
        <p:nvSpPr>
          <p:cNvPr id="18" name="Text 16"/>
          <p:cNvSpPr/>
          <p:nvPr/>
        </p:nvSpPr>
        <p:spPr>
          <a:xfrm>
            <a:off x="640080" y="3246120"/>
            <a:ext cx="7863840" cy="347472"/>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Guía completa en español: qué es Mastodon, cómo funciona, cómo elegir instancia y los primeros pasos.</a:t>
            </a:r>
            <a:endParaRPr lang="en-US" sz="1100" dirty="0"/>
          </a:p>
        </p:txBody>
      </p:sp>
      <p:sp>
        <p:nvSpPr>
          <p:cNvPr id="19" name="Shape 17"/>
          <p:cNvSpPr/>
          <p:nvPr/>
        </p:nvSpPr>
        <p:spPr>
          <a:xfrm>
            <a:off x="457200" y="3730752"/>
            <a:ext cx="8229600" cy="685800"/>
          </a:xfrm>
          <a:prstGeom prst="rect">
            <a:avLst/>
          </a:prstGeom>
          <a:solidFill>
            <a:srgbClr val="FFFFFF"/>
          </a:solidFill>
          <a:ln w="12700">
            <a:solidFill>
              <a:srgbClr val="E5E7EB"/>
            </a:solidFill>
            <a:prstDash val="solid"/>
          </a:ln>
        </p:spPr>
      </p:sp>
      <p:sp>
        <p:nvSpPr>
          <p:cNvPr id="20" name="Shape 18"/>
          <p:cNvSpPr/>
          <p:nvPr/>
        </p:nvSpPr>
        <p:spPr>
          <a:xfrm>
            <a:off x="457200" y="3730752"/>
            <a:ext cx="54864" cy="685800"/>
          </a:xfrm>
          <a:prstGeom prst="rect">
            <a:avLst/>
          </a:prstGeom>
          <a:solidFill>
            <a:srgbClr val="7C3AED"/>
          </a:solidFill>
          <a:ln w="12700">
            <a:solidFill>
              <a:srgbClr val="7C3AED"/>
            </a:solidFill>
            <a:prstDash val="solid"/>
          </a:ln>
        </p:spPr>
      </p:sp>
      <p:sp>
        <p:nvSpPr>
          <p:cNvPr id="21" name="Text 19"/>
          <p:cNvSpPr/>
          <p:nvPr/>
        </p:nvSpPr>
        <p:spPr>
          <a:xfrm>
            <a:off x="640080" y="3785616"/>
            <a:ext cx="4572000" cy="310896"/>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Tuiter.rocks</a:t>
            </a:r>
            <a:endParaRPr lang="en-US" sz="1250" dirty="0"/>
          </a:p>
        </p:txBody>
      </p:sp>
      <p:sp>
        <p:nvSpPr>
          <p:cNvPr id="22" name="Text 20"/>
          <p:cNvSpPr/>
          <p:nvPr/>
        </p:nvSpPr>
        <p:spPr>
          <a:xfrm>
            <a:off x="5303520" y="3785616"/>
            <a:ext cx="3200400" cy="310896"/>
          </a:xfrm>
          <a:prstGeom prst="rect">
            <a:avLst/>
          </a:prstGeom>
          <a:noFill/>
          <a:ln/>
        </p:spPr>
        <p:txBody>
          <a:bodyPr wrap="square" rtlCol="0" anchor="ctr"/>
          <a:lstStyle/>
          <a:p>
            <a:pPr algn="r" indent="0" marL="0">
              <a:buNone/>
            </a:pPr>
            <a:r>
              <a:rPr lang="en-US" sz="1050" dirty="0">
                <a:solidFill>
                  <a:srgbClr val="7C3AED"/>
                </a:solidFill>
                <a:latin typeface="Trebuchet MS" pitchFamily="34" charset="0"/>
                <a:ea typeface="Trebuchet MS" pitchFamily="34" charset="-122"/>
                <a:cs typeface="Trebuchet MS" pitchFamily="34" charset="-120"/>
              </a:rPr>
              <a:t>tuiter.rocks</a:t>
            </a:r>
            <a:endParaRPr lang="en-US" sz="1050" dirty="0"/>
          </a:p>
        </p:txBody>
      </p:sp>
      <p:sp>
        <p:nvSpPr>
          <p:cNvPr id="23" name="Text 21"/>
          <p:cNvSpPr/>
          <p:nvPr/>
        </p:nvSpPr>
        <p:spPr>
          <a:xfrm>
            <a:off x="640080" y="4096512"/>
            <a:ext cx="7863840" cy="283464"/>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Instancia de Mastodon en español con comunidad activa y registro abierto.</a:t>
            </a:r>
            <a:endParaRPr lang="en-US" sz="1100" dirty="0"/>
          </a:p>
        </p:txBody>
      </p:sp>
      <p:sp>
        <p:nvSpPr>
          <p:cNvPr id="24" name="Shape 22"/>
          <p:cNvSpPr/>
          <p:nvPr/>
        </p:nvSpPr>
        <p:spPr>
          <a:xfrm>
            <a:off x="457200" y="4489704"/>
            <a:ext cx="8229600" cy="685800"/>
          </a:xfrm>
          <a:prstGeom prst="rect">
            <a:avLst/>
          </a:prstGeom>
          <a:solidFill>
            <a:srgbClr val="FFFFFF"/>
          </a:solidFill>
          <a:ln w="12700">
            <a:solidFill>
              <a:srgbClr val="E5E7EB"/>
            </a:solidFill>
            <a:prstDash val="solid"/>
          </a:ln>
        </p:spPr>
      </p:sp>
      <p:sp>
        <p:nvSpPr>
          <p:cNvPr id="25" name="Shape 23"/>
          <p:cNvSpPr/>
          <p:nvPr/>
        </p:nvSpPr>
        <p:spPr>
          <a:xfrm>
            <a:off x="457200" y="4489704"/>
            <a:ext cx="54864" cy="685800"/>
          </a:xfrm>
          <a:prstGeom prst="rect">
            <a:avLst/>
          </a:prstGeom>
          <a:solidFill>
            <a:srgbClr val="7C3AED"/>
          </a:solidFill>
          <a:ln w="12700">
            <a:solidFill>
              <a:srgbClr val="7C3AED"/>
            </a:solidFill>
            <a:prstDash val="solid"/>
          </a:ln>
        </p:spPr>
      </p:sp>
      <p:sp>
        <p:nvSpPr>
          <p:cNvPr id="26" name="Text 24"/>
          <p:cNvSpPr/>
          <p:nvPr/>
        </p:nvSpPr>
        <p:spPr>
          <a:xfrm>
            <a:off x="640080" y="4544568"/>
            <a:ext cx="4572000" cy="310896"/>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FediPunk</a:t>
            </a:r>
            <a:endParaRPr lang="en-US" sz="1250" dirty="0"/>
          </a:p>
        </p:txBody>
      </p:sp>
      <p:sp>
        <p:nvSpPr>
          <p:cNvPr id="27" name="Text 25"/>
          <p:cNvSpPr/>
          <p:nvPr/>
        </p:nvSpPr>
        <p:spPr>
          <a:xfrm>
            <a:off x="5303520" y="4544568"/>
            <a:ext cx="3200400" cy="310896"/>
          </a:xfrm>
          <a:prstGeom prst="rect">
            <a:avLst/>
          </a:prstGeom>
          <a:noFill/>
          <a:ln/>
        </p:spPr>
        <p:txBody>
          <a:bodyPr wrap="square" rtlCol="0" anchor="ctr"/>
          <a:lstStyle/>
          <a:p>
            <a:pPr algn="r" indent="0" marL="0">
              <a:buNone/>
            </a:pPr>
            <a:r>
              <a:rPr lang="en-US" sz="1050" dirty="0">
                <a:solidFill>
                  <a:srgbClr val="7C3AED"/>
                </a:solidFill>
                <a:latin typeface="Trebuchet MS" pitchFamily="34" charset="0"/>
                <a:ea typeface="Trebuchet MS" pitchFamily="34" charset="-122"/>
                <a:cs typeface="Trebuchet MS" pitchFamily="34" charset="-120"/>
              </a:rPr>
              <a:t>fedipunk.com</a:t>
            </a:r>
            <a:endParaRPr lang="en-US" sz="1050" dirty="0"/>
          </a:p>
        </p:txBody>
      </p:sp>
      <p:sp>
        <p:nvSpPr>
          <p:cNvPr id="28" name="Text 26"/>
          <p:cNvSpPr/>
          <p:nvPr/>
        </p:nvSpPr>
        <p:spPr>
          <a:xfrm>
            <a:off x="640080" y="4855464"/>
            <a:ext cx="7863840" cy="283464"/>
          </a:xfrm>
          <a:prstGeom prst="rect">
            <a:avLst/>
          </a:prstGeom>
          <a:noFill/>
          <a:ln/>
        </p:spPr>
        <p:txBody>
          <a:bodyPr wrap="square" rtlCol="0" anchor="ctr"/>
          <a:lstStyle/>
          <a:p>
            <a:pPr indent="0" marL="0">
              <a:buNone/>
            </a:pPr>
            <a:r>
              <a:rPr lang="en-US" sz="1100" dirty="0">
                <a:solidFill>
                  <a:srgbClr val="4B5563"/>
                </a:solidFill>
                <a:latin typeface="Trebuchet MS" pitchFamily="34" charset="0"/>
                <a:ea typeface="Trebuchet MS" pitchFamily="34" charset="-122"/>
                <a:cs typeface="Trebuchet MS" pitchFamily="34" charset="-120"/>
              </a:rPr>
              <a:t>Recursos, directorio y artículos sobre Mastodon y el Fediverse en español.</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4C1D95"/>
        </a:solidFill>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7C3AED"/>
          </a:solidFill>
          <a:ln w="12700">
            <a:solidFill>
              <a:srgbClr val="7C3AED"/>
            </a:solidFill>
            <a:prstDash val="solid"/>
          </a:ln>
        </p:spPr>
      </p:sp>
      <p:sp>
        <p:nvSpPr>
          <p:cNvPr id="3" name="Shape 1"/>
          <p:cNvSpPr/>
          <p:nvPr/>
        </p:nvSpPr>
        <p:spPr>
          <a:xfrm>
            <a:off x="6583680" y="3017520"/>
            <a:ext cx="3200400" cy="3200400"/>
          </a:xfrm>
          <a:prstGeom prst="ellipse">
            <a:avLst/>
          </a:prstGeom>
          <a:solidFill>
            <a:srgbClr val="7C3AED">
              <a:alpha val="20000"/>
            </a:srgbClr>
          </a:solidFill>
          <a:ln w="12700">
            <a:solidFill>
              <a:srgbClr val="7C3AED">
                <a:alpha val="20000"/>
              </a:srgbClr>
            </a:solidFill>
            <a:prstDash val="solid"/>
          </a:ln>
        </p:spPr>
      </p:sp>
      <p:sp>
        <p:nvSpPr>
          <p:cNvPr id="4" name="Text 2"/>
          <p:cNvSpPr/>
          <p:nvPr/>
        </p:nvSpPr>
        <p:spPr>
          <a:xfrm>
            <a:off x="548640" y="502920"/>
            <a:ext cx="7772400" cy="658368"/>
          </a:xfrm>
          <a:prstGeom prst="rect">
            <a:avLst/>
          </a:prstGeom>
          <a:noFill/>
          <a:ln/>
        </p:spPr>
        <p:txBody>
          <a:bodyPr wrap="square" rtlCol="0" anchor="ctr"/>
          <a:lstStyle/>
          <a:p>
            <a:pPr indent="0" marL="0">
              <a:buNone/>
            </a:pPr>
            <a:r>
              <a:rPr lang="en-US" sz="3000" b="1" dirty="0">
                <a:solidFill>
                  <a:srgbClr val="FFFFFF"/>
                </a:solidFill>
                <a:latin typeface="Trebuchet MS" pitchFamily="34" charset="0"/>
                <a:ea typeface="Trebuchet MS" pitchFamily="34" charset="-122"/>
                <a:cs typeface="Trebuchet MS" pitchFamily="34" charset="-120"/>
              </a:rPr>
              <a:t>No hay una red perfecta.</a:t>
            </a:r>
            <a:endParaRPr lang="en-US" sz="3000" dirty="0"/>
          </a:p>
        </p:txBody>
      </p:sp>
      <p:sp>
        <p:nvSpPr>
          <p:cNvPr id="5" name="Text 3"/>
          <p:cNvSpPr/>
          <p:nvPr/>
        </p:nvSpPr>
        <p:spPr>
          <a:xfrm>
            <a:off x="548640" y="1115568"/>
            <a:ext cx="7772400" cy="914400"/>
          </a:xfrm>
          <a:prstGeom prst="rect">
            <a:avLst/>
          </a:prstGeom>
          <a:noFill/>
          <a:ln/>
        </p:spPr>
        <p:txBody>
          <a:bodyPr wrap="square" rtlCol="0" anchor="ctr"/>
          <a:lstStyle/>
          <a:p>
            <a:pPr indent="0" marL="0">
              <a:buNone/>
            </a:pPr>
            <a:r>
              <a:rPr lang="en-US" sz="2600" b="1" dirty="0">
                <a:solidFill>
                  <a:srgbClr val="A78BFA"/>
                </a:solidFill>
                <a:latin typeface="Trebuchet MS" pitchFamily="34" charset="0"/>
                <a:ea typeface="Trebuchet MS" pitchFamily="34" charset="-122"/>
                <a:cs typeface="Trebuchet MS" pitchFamily="34" charset="-120"/>
              </a:rPr>
              <a:t>Pero elegir con quién compartes</a:t>
            </a:r>
            <a:endParaRPr lang="en-US" sz="2600" dirty="0"/>
          </a:p>
          <a:p>
            <a:pPr indent="0" marL="0">
              <a:buNone/>
            </a:pPr>
            <a:r>
              <a:rPr lang="en-US" sz="2600" b="1" dirty="0">
                <a:solidFill>
                  <a:srgbClr val="A78BFA"/>
                </a:solidFill>
                <a:latin typeface="Trebuchet MS" pitchFamily="34" charset="0"/>
                <a:ea typeface="Trebuchet MS" pitchFamily="34" charset="-122"/>
                <a:cs typeface="Trebuchet MS" pitchFamily="34" charset="-120"/>
              </a:rPr>
              <a:t>la llave de tu cuenta</a:t>
            </a:r>
            <a:endParaRPr lang="en-US" sz="2600" dirty="0"/>
          </a:p>
        </p:txBody>
      </p:sp>
      <p:sp>
        <p:nvSpPr>
          <p:cNvPr id="6" name="Text 4"/>
          <p:cNvSpPr/>
          <p:nvPr/>
        </p:nvSpPr>
        <p:spPr>
          <a:xfrm>
            <a:off x="548640" y="1993392"/>
            <a:ext cx="6858000" cy="685800"/>
          </a:xfrm>
          <a:prstGeom prst="rect">
            <a:avLst/>
          </a:prstGeom>
          <a:noFill/>
          <a:ln/>
        </p:spPr>
        <p:txBody>
          <a:bodyPr wrap="square" rtlCol="0" anchor="ctr"/>
          <a:lstStyle/>
          <a:p>
            <a:pPr indent="0" marL="0">
              <a:buNone/>
            </a:pPr>
            <a:r>
              <a:rPr lang="en-US" sz="2600" dirty="0">
                <a:solidFill>
                  <a:srgbClr val="EDE9FE"/>
                </a:solidFill>
                <a:latin typeface="Trebuchet MS" pitchFamily="34" charset="0"/>
                <a:ea typeface="Trebuchet MS" pitchFamily="34" charset="-122"/>
                <a:cs typeface="Trebuchet MS" pitchFamily="34" charset="-120"/>
              </a:rPr>
              <a:t>no es un detalle menor.</a:t>
            </a:r>
            <a:endParaRPr lang="en-US" sz="2600" dirty="0"/>
          </a:p>
        </p:txBody>
      </p:sp>
      <p:sp>
        <p:nvSpPr>
          <p:cNvPr id="7" name="Shape 5"/>
          <p:cNvSpPr/>
          <p:nvPr/>
        </p:nvSpPr>
        <p:spPr>
          <a:xfrm>
            <a:off x="548640" y="3063240"/>
            <a:ext cx="5029200" cy="45720"/>
          </a:xfrm>
          <a:prstGeom prst="rect">
            <a:avLst/>
          </a:prstGeom>
          <a:solidFill>
            <a:srgbClr val="7C3AED"/>
          </a:solidFill>
          <a:ln w="12700">
            <a:solidFill>
              <a:srgbClr val="7C3AED"/>
            </a:solidFill>
            <a:prstDash val="solid"/>
          </a:ln>
        </p:spPr>
      </p:sp>
      <p:sp>
        <p:nvSpPr>
          <p:cNvPr id="8" name="Text 6"/>
          <p:cNvSpPr/>
          <p:nvPr/>
        </p:nvSpPr>
        <p:spPr>
          <a:xfrm>
            <a:off x="548640" y="3246120"/>
            <a:ext cx="4114800" cy="457200"/>
          </a:xfrm>
          <a:prstGeom prst="rect">
            <a:avLst/>
          </a:prstGeom>
          <a:noFill/>
          <a:ln/>
        </p:spPr>
        <p:txBody>
          <a:bodyPr wrap="square" rtlCol="0" anchor="ctr"/>
          <a:lstStyle/>
          <a:p>
            <a:pPr indent="0" marL="0">
              <a:buNone/>
            </a:pPr>
            <a:r>
              <a:rPr lang="en-US" sz="2000" b="1" dirty="0">
                <a:solidFill>
                  <a:srgbClr val="FFFFFF"/>
                </a:solidFill>
                <a:latin typeface="Trebuchet MS" pitchFamily="34" charset="0"/>
                <a:ea typeface="Trebuchet MS" pitchFamily="34" charset="-122"/>
                <a:cs typeface="Trebuchet MS" pitchFamily="34" charset="-120"/>
              </a:rPr>
              <a:t>Preguntas</a:t>
            </a:r>
            <a:endParaRPr lang="en-US" sz="2000" dirty="0"/>
          </a:p>
        </p:txBody>
      </p:sp>
      <p:sp>
        <p:nvSpPr>
          <p:cNvPr id="9" name="Text 7"/>
          <p:cNvSpPr/>
          <p:nvPr/>
        </p:nvSpPr>
        <p:spPr>
          <a:xfrm>
            <a:off x="548640" y="3886200"/>
            <a:ext cx="4572000" cy="731520"/>
          </a:xfrm>
          <a:prstGeom prst="rect">
            <a:avLst/>
          </a:prstGeom>
          <a:noFill/>
          <a:ln/>
        </p:spPr>
        <p:txBody>
          <a:bodyPr wrap="square" rtlCol="0" anchor="ctr"/>
          <a:lstStyle/>
          <a:p>
            <a:pPr indent="0" marL="0">
              <a:buNone/>
            </a:pPr>
            <a:r>
              <a:rPr lang="en-US" sz="1500" dirty="0">
                <a:solidFill>
                  <a:srgbClr val="A78BFA"/>
                </a:solidFill>
                <a:latin typeface="Trebuchet MS" pitchFamily="34" charset="0"/>
                <a:ea typeface="Trebuchet MS" pitchFamily="34" charset="-122"/>
                <a:cs typeface="Trebuchet MS" pitchFamily="34" charset="-120"/>
              </a:rPr>
              <a:t>fedipunk.com</a:t>
            </a:r>
            <a:endParaRPr lang="en-US" sz="1500" dirty="0"/>
          </a:p>
          <a:p>
            <a:pPr indent="0" marL="0">
              <a:buNone/>
            </a:pPr>
            <a:r>
              <a:rPr lang="en-US" sz="1500" dirty="0">
                <a:solidFill>
                  <a:srgbClr val="A78BFA"/>
                </a:solidFill>
                <a:latin typeface="Trebuchet MS" pitchFamily="34" charset="0"/>
                <a:ea typeface="Trebuchet MS" pitchFamily="34" charset="-122"/>
                <a:cs typeface="Trebuchet MS" pitchFamily="34" charset="-120"/>
              </a:rPr>
              <a:t>tuiter.rocks</a:t>
            </a:r>
            <a:endParaRPr lang="en-US" sz="1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Por qué tanta gente busca alternativas</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20040"/>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Lo que pasó en Twitter/X no fue solo un cambio de dueño:</a:t>
            </a:r>
            <a:endParaRPr lang="en-US" sz="1300" dirty="0"/>
          </a:p>
        </p:txBody>
      </p:sp>
      <p:sp>
        <p:nvSpPr>
          <p:cNvPr id="5" name="Shape 3"/>
          <p:cNvSpPr/>
          <p:nvPr/>
        </p:nvSpPr>
        <p:spPr>
          <a:xfrm>
            <a:off x="457200" y="1600200"/>
            <a:ext cx="4023360" cy="146304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6" name="Shape 4"/>
          <p:cNvSpPr/>
          <p:nvPr/>
        </p:nvSpPr>
        <p:spPr>
          <a:xfrm>
            <a:off x="457200" y="1600200"/>
            <a:ext cx="4023360" cy="54864"/>
          </a:xfrm>
          <a:prstGeom prst="rect">
            <a:avLst/>
          </a:prstGeom>
          <a:solidFill>
            <a:srgbClr val="7C3AED"/>
          </a:solidFill>
          <a:ln w="12700">
            <a:solidFill>
              <a:srgbClr val="7C3AED"/>
            </a:solidFill>
            <a:prstDash val="solid"/>
          </a:ln>
        </p:spPr>
      </p:sp>
      <p:sp>
        <p:nvSpPr>
          <p:cNvPr id="7" name="Text 5"/>
          <p:cNvSpPr/>
          <p:nvPr/>
        </p:nvSpPr>
        <p:spPr>
          <a:xfrm>
            <a:off x="548640" y="1691640"/>
            <a:ext cx="548640" cy="548640"/>
          </a:xfrm>
          <a:prstGeom prst="rect">
            <a:avLst/>
          </a:prstGeom>
          <a:noFill/>
          <a:ln/>
        </p:spPr>
        <p:txBody>
          <a:bodyPr wrap="square" rtlCol="0" anchor="ctr"/>
          <a:lstStyle/>
          <a:p>
            <a:pPr indent="0" marL="0">
              <a:buNone/>
            </a:pPr>
            <a:r>
              <a:rPr lang="en-US" sz="2400" dirty="0">
                <a:solidFill>
                  <a:srgbClr val="000000"/>
                </a:solidFill>
              </a:rPr>
              <a:t>📉</a:t>
            </a:r>
            <a:endParaRPr lang="en-US" sz="2400" dirty="0"/>
          </a:p>
        </p:txBody>
      </p:sp>
      <p:sp>
        <p:nvSpPr>
          <p:cNvPr id="8" name="Text 6"/>
          <p:cNvSpPr/>
          <p:nvPr/>
        </p:nvSpPr>
        <p:spPr>
          <a:xfrm>
            <a:off x="1188720" y="1719072"/>
            <a:ext cx="3200400" cy="41148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Cambios en las reglas y la moderación</a:t>
            </a:r>
            <a:endParaRPr lang="en-US" sz="1250" dirty="0"/>
          </a:p>
        </p:txBody>
      </p:sp>
      <p:sp>
        <p:nvSpPr>
          <p:cNvPr id="9" name="Text 7"/>
          <p:cNvSpPr/>
          <p:nvPr/>
        </p:nvSpPr>
        <p:spPr>
          <a:xfrm>
            <a:off x="594360" y="2176272"/>
            <a:ext cx="3794760" cy="804672"/>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Decisiones erráticas, cuentas reinstauradas sin explicación, políticas que cambian sin aviso.</a:t>
            </a:r>
            <a:endParaRPr lang="en-US" sz="1150" dirty="0"/>
          </a:p>
        </p:txBody>
      </p:sp>
      <p:sp>
        <p:nvSpPr>
          <p:cNvPr id="10" name="Shape 8"/>
          <p:cNvSpPr/>
          <p:nvPr/>
        </p:nvSpPr>
        <p:spPr>
          <a:xfrm>
            <a:off x="457200" y="3200400"/>
            <a:ext cx="4023360" cy="146304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1" name="Shape 9"/>
          <p:cNvSpPr/>
          <p:nvPr/>
        </p:nvSpPr>
        <p:spPr>
          <a:xfrm>
            <a:off x="457200" y="3200400"/>
            <a:ext cx="4023360" cy="54864"/>
          </a:xfrm>
          <a:prstGeom prst="rect">
            <a:avLst/>
          </a:prstGeom>
          <a:solidFill>
            <a:srgbClr val="7C3AED"/>
          </a:solidFill>
          <a:ln w="12700">
            <a:solidFill>
              <a:srgbClr val="7C3AED"/>
            </a:solidFill>
            <a:prstDash val="solid"/>
          </a:ln>
        </p:spPr>
      </p:sp>
      <p:sp>
        <p:nvSpPr>
          <p:cNvPr id="12" name="Text 10"/>
          <p:cNvSpPr/>
          <p:nvPr/>
        </p:nvSpPr>
        <p:spPr>
          <a:xfrm>
            <a:off x="548640" y="3291840"/>
            <a:ext cx="548640" cy="548640"/>
          </a:xfrm>
          <a:prstGeom prst="rect">
            <a:avLst/>
          </a:prstGeom>
          <a:noFill/>
          <a:ln/>
        </p:spPr>
        <p:txBody>
          <a:bodyPr wrap="square" rtlCol="0" anchor="ctr"/>
          <a:lstStyle/>
          <a:p>
            <a:pPr indent="0" marL="0">
              <a:buNone/>
            </a:pPr>
            <a:r>
              <a:rPr lang="en-US" sz="2400" dirty="0">
                <a:solidFill>
                  <a:srgbClr val="000000"/>
                </a:solidFill>
              </a:rPr>
              <a:t>💰</a:t>
            </a:r>
            <a:endParaRPr lang="en-US" sz="2400" dirty="0"/>
          </a:p>
        </p:txBody>
      </p:sp>
      <p:sp>
        <p:nvSpPr>
          <p:cNvPr id="13" name="Text 11"/>
          <p:cNvSpPr/>
          <p:nvPr/>
        </p:nvSpPr>
        <p:spPr>
          <a:xfrm>
            <a:off x="1188720" y="3319272"/>
            <a:ext cx="3200400" cy="41148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Modelo de negocio cada vez más agresivo</a:t>
            </a:r>
            <a:endParaRPr lang="en-US" sz="1250" dirty="0"/>
          </a:p>
        </p:txBody>
      </p:sp>
      <p:sp>
        <p:nvSpPr>
          <p:cNvPr id="14" name="Text 12"/>
          <p:cNvSpPr/>
          <p:nvPr/>
        </p:nvSpPr>
        <p:spPr>
          <a:xfrm>
            <a:off x="594360" y="3776472"/>
            <a:ext cx="3794760" cy="804672"/>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Publicidad más intrusiva, funciones básicas detrás de pago, privilegios para cuentas verificadas de pago.</a:t>
            </a:r>
            <a:endParaRPr lang="en-US" sz="1150" dirty="0"/>
          </a:p>
        </p:txBody>
      </p:sp>
      <p:sp>
        <p:nvSpPr>
          <p:cNvPr id="15" name="Shape 13"/>
          <p:cNvSpPr/>
          <p:nvPr/>
        </p:nvSpPr>
        <p:spPr>
          <a:xfrm>
            <a:off x="4846320" y="1600200"/>
            <a:ext cx="4023360" cy="146304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6" name="Shape 14"/>
          <p:cNvSpPr/>
          <p:nvPr/>
        </p:nvSpPr>
        <p:spPr>
          <a:xfrm>
            <a:off x="4846320" y="1600200"/>
            <a:ext cx="4023360" cy="54864"/>
          </a:xfrm>
          <a:prstGeom prst="rect">
            <a:avLst/>
          </a:prstGeom>
          <a:solidFill>
            <a:srgbClr val="7C3AED"/>
          </a:solidFill>
          <a:ln w="12700">
            <a:solidFill>
              <a:srgbClr val="7C3AED"/>
            </a:solidFill>
            <a:prstDash val="solid"/>
          </a:ln>
        </p:spPr>
      </p:sp>
      <p:sp>
        <p:nvSpPr>
          <p:cNvPr id="17" name="Text 15"/>
          <p:cNvSpPr/>
          <p:nvPr/>
        </p:nvSpPr>
        <p:spPr>
          <a:xfrm>
            <a:off x="4937760" y="1691640"/>
            <a:ext cx="548640" cy="548640"/>
          </a:xfrm>
          <a:prstGeom prst="rect">
            <a:avLst/>
          </a:prstGeom>
          <a:noFill/>
          <a:ln/>
        </p:spPr>
        <p:txBody>
          <a:bodyPr wrap="square" rtlCol="0" anchor="ctr"/>
          <a:lstStyle/>
          <a:p>
            <a:pPr indent="0" marL="0">
              <a:buNone/>
            </a:pPr>
            <a:r>
              <a:rPr lang="en-US" sz="2400" dirty="0">
                <a:solidFill>
                  <a:srgbClr val="000000"/>
                </a:solidFill>
              </a:rPr>
              <a:t>📢</a:t>
            </a:r>
            <a:endParaRPr lang="en-US" sz="2400" dirty="0"/>
          </a:p>
        </p:txBody>
      </p:sp>
      <p:sp>
        <p:nvSpPr>
          <p:cNvPr id="18" name="Text 16"/>
          <p:cNvSpPr/>
          <p:nvPr/>
        </p:nvSpPr>
        <p:spPr>
          <a:xfrm>
            <a:off x="5577840" y="1719072"/>
            <a:ext cx="3200400" cy="41148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Cambios en el algoritmo</a:t>
            </a:r>
            <a:endParaRPr lang="en-US" sz="1250" dirty="0"/>
          </a:p>
        </p:txBody>
      </p:sp>
      <p:sp>
        <p:nvSpPr>
          <p:cNvPr id="19" name="Text 17"/>
          <p:cNvSpPr/>
          <p:nvPr/>
        </p:nvSpPr>
        <p:spPr>
          <a:xfrm>
            <a:off x="4983480" y="2176272"/>
            <a:ext cx="3794760" cy="804672"/>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Menos visibilidad para quien no paga. Más ruido, menos conversación. Sensación de que el timeline ya no es el tuyo.</a:t>
            </a:r>
            <a:endParaRPr lang="en-US" sz="1150" dirty="0"/>
          </a:p>
        </p:txBody>
      </p:sp>
      <p:sp>
        <p:nvSpPr>
          <p:cNvPr id="20" name="Shape 18"/>
          <p:cNvSpPr/>
          <p:nvPr/>
        </p:nvSpPr>
        <p:spPr>
          <a:xfrm>
            <a:off x="4846320" y="3200400"/>
            <a:ext cx="4023360" cy="146304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21" name="Shape 19"/>
          <p:cNvSpPr/>
          <p:nvPr/>
        </p:nvSpPr>
        <p:spPr>
          <a:xfrm>
            <a:off x="4846320" y="3200400"/>
            <a:ext cx="4023360" cy="54864"/>
          </a:xfrm>
          <a:prstGeom prst="rect">
            <a:avLst/>
          </a:prstGeom>
          <a:solidFill>
            <a:srgbClr val="7C3AED"/>
          </a:solidFill>
          <a:ln w="12700">
            <a:solidFill>
              <a:srgbClr val="7C3AED"/>
            </a:solidFill>
            <a:prstDash val="solid"/>
          </a:ln>
        </p:spPr>
      </p:sp>
      <p:sp>
        <p:nvSpPr>
          <p:cNvPr id="22" name="Text 20"/>
          <p:cNvSpPr/>
          <p:nvPr/>
        </p:nvSpPr>
        <p:spPr>
          <a:xfrm>
            <a:off x="4937760" y="3291840"/>
            <a:ext cx="548640" cy="548640"/>
          </a:xfrm>
          <a:prstGeom prst="rect">
            <a:avLst/>
          </a:prstGeom>
          <a:noFill/>
          <a:ln/>
        </p:spPr>
        <p:txBody>
          <a:bodyPr wrap="square" rtlCol="0" anchor="ctr"/>
          <a:lstStyle/>
          <a:p>
            <a:pPr indent="0" marL="0">
              <a:buNone/>
            </a:pPr>
            <a:r>
              <a:rPr lang="en-US" sz="2400" dirty="0">
                <a:solidFill>
                  <a:srgbClr val="000000"/>
                </a:solidFill>
              </a:rPr>
              <a:t>🔒</a:t>
            </a:r>
            <a:endParaRPr lang="en-US" sz="2400" dirty="0"/>
          </a:p>
        </p:txBody>
      </p:sp>
      <p:sp>
        <p:nvSpPr>
          <p:cNvPr id="23" name="Text 21"/>
          <p:cNvSpPr/>
          <p:nvPr/>
        </p:nvSpPr>
        <p:spPr>
          <a:xfrm>
            <a:off x="5577840" y="3319272"/>
            <a:ext cx="3200400" cy="411480"/>
          </a:xfrm>
          <a:prstGeom prst="rect">
            <a:avLst/>
          </a:prstGeom>
          <a:noFill/>
          <a:ln/>
        </p:spPr>
        <p:txBody>
          <a:bodyPr wrap="square" rtlCol="0" anchor="ctr"/>
          <a:lstStyle/>
          <a:p>
            <a:pPr indent="0" marL="0">
              <a:buNone/>
            </a:pPr>
            <a:r>
              <a:rPr lang="en-US" sz="1250" b="1" dirty="0">
                <a:solidFill>
                  <a:srgbClr val="4C1D95"/>
                </a:solidFill>
                <a:latin typeface="Trebuchet MS" pitchFamily="34" charset="0"/>
                <a:ea typeface="Trebuchet MS" pitchFamily="34" charset="-122"/>
                <a:cs typeface="Trebuchet MS" pitchFamily="34" charset="-120"/>
              </a:rPr>
              <a:t>Sensación de dependencia total</a:t>
            </a:r>
            <a:endParaRPr lang="en-US" sz="1250" dirty="0"/>
          </a:p>
        </p:txBody>
      </p:sp>
      <p:sp>
        <p:nvSpPr>
          <p:cNvPr id="24" name="Text 22"/>
          <p:cNvSpPr/>
          <p:nvPr/>
        </p:nvSpPr>
        <p:spPr>
          <a:xfrm>
            <a:off x="4983480" y="3776472"/>
            <a:ext cx="3794760" cy="804672"/>
          </a:xfrm>
          <a:prstGeom prst="rect">
            <a:avLst/>
          </a:prstGeom>
          <a:noFill/>
          <a:ln/>
        </p:spPr>
        <p:txBody>
          <a:bodyPr wrap="square" rtlCol="0" anchor="ctr"/>
          <a:lstStyle/>
          <a:p>
            <a:pPr indent="0" marL="0">
              <a:buNone/>
            </a:pPr>
            <a:r>
              <a:rPr lang="en-US" sz="1150" dirty="0">
                <a:solidFill>
                  <a:srgbClr val="4B5563"/>
                </a:solidFill>
                <a:latin typeface="Trebuchet MS" pitchFamily="34" charset="0"/>
                <a:ea typeface="Trebuchet MS" pitchFamily="34" charset="-122"/>
                <a:cs typeface="Trebuchet MS" pitchFamily="34" charset="-120"/>
              </a:rPr>
              <a:t>No puedes llevarte tus contactos si te vas. No tienes control sobre lo que pasa con tu cuenta.</a:t>
            </a:r>
            <a:endParaRPr lang="en-US" sz="11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Qué busca la gente cuando se va de Twitter</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65760"/>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No todo el mundo busca lo mismo. Antes de elegir una alternativa, conviene saber qué necesitas:</a:t>
            </a:r>
            <a:endParaRPr lang="en-US" sz="1300" dirty="0"/>
          </a:p>
        </p:txBody>
      </p:sp>
      <p:sp>
        <p:nvSpPr>
          <p:cNvPr id="5" name="Shape 3"/>
          <p:cNvSpPr/>
          <p:nvPr/>
        </p:nvSpPr>
        <p:spPr>
          <a:xfrm>
            <a:off x="457200" y="1645920"/>
            <a:ext cx="8229600" cy="731520"/>
          </a:xfrm>
          <a:prstGeom prst="rect">
            <a:avLst/>
          </a:prstGeom>
          <a:solidFill>
            <a:srgbClr val="FFFFFF"/>
          </a:solidFill>
          <a:ln w="12700">
            <a:solidFill>
              <a:srgbClr val="E5E7EB"/>
            </a:solidFill>
            <a:prstDash val="solid"/>
          </a:ln>
        </p:spPr>
      </p:sp>
      <p:sp>
        <p:nvSpPr>
          <p:cNvPr id="6" name="Shape 4"/>
          <p:cNvSpPr/>
          <p:nvPr/>
        </p:nvSpPr>
        <p:spPr>
          <a:xfrm>
            <a:off x="457200" y="1645920"/>
            <a:ext cx="54864" cy="731520"/>
          </a:xfrm>
          <a:prstGeom prst="rect">
            <a:avLst/>
          </a:prstGeom>
          <a:solidFill>
            <a:srgbClr val="7C3AED"/>
          </a:solidFill>
          <a:ln w="12700">
            <a:solidFill>
              <a:srgbClr val="7C3AED"/>
            </a:solidFill>
            <a:prstDash val="solid"/>
          </a:ln>
        </p:spPr>
      </p:sp>
      <p:sp>
        <p:nvSpPr>
          <p:cNvPr id="7" name="Text 5"/>
          <p:cNvSpPr/>
          <p:nvPr/>
        </p:nvSpPr>
        <p:spPr>
          <a:xfrm>
            <a:off x="640080" y="1709928"/>
            <a:ext cx="1463040" cy="548640"/>
          </a:xfrm>
          <a:prstGeom prst="rect">
            <a:avLst/>
          </a:prstGeom>
          <a:noFill/>
          <a:ln/>
        </p:spPr>
        <p:txBody>
          <a:bodyPr wrap="square" rtlCol="0" anchor="ctr"/>
          <a:lstStyle/>
          <a:p>
            <a:pPr indent="0" marL="0">
              <a:buNone/>
            </a:pPr>
            <a:r>
              <a:rPr lang="en-US" sz="1400" b="1" dirty="0">
                <a:solidFill>
                  <a:srgbClr val="7C3AED"/>
                </a:solidFill>
                <a:latin typeface="Trebuchet MS" pitchFamily="34" charset="0"/>
                <a:ea typeface="Trebuchet MS" pitchFamily="34" charset="-122"/>
                <a:cs typeface="Trebuchet MS" pitchFamily="34" charset="-120"/>
              </a:rPr>
              <a:t>Audiencia</a:t>
            </a:r>
            <a:endParaRPr lang="en-US" sz="1400" dirty="0"/>
          </a:p>
        </p:txBody>
      </p:sp>
      <p:sp>
        <p:nvSpPr>
          <p:cNvPr id="8" name="Text 6"/>
          <p:cNvSpPr/>
          <p:nvPr/>
        </p:nvSpPr>
        <p:spPr>
          <a:xfrm>
            <a:off x="2286000" y="1709928"/>
            <a:ext cx="3200400" cy="548640"/>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Llegas a gente nueva. Tus publicaciones pueden tener alcance más allá de tus seguidores.</a:t>
            </a:r>
            <a:endParaRPr lang="en-US" sz="1200" dirty="0"/>
          </a:p>
        </p:txBody>
      </p:sp>
      <p:sp>
        <p:nvSpPr>
          <p:cNvPr id="9" name="Text 7"/>
          <p:cNvSpPr/>
          <p:nvPr/>
        </p:nvSpPr>
        <p:spPr>
          <a:xfrm>
            <a:off x="5669280" y="1709928"/>
            <a:ext cx="2834640" cy="548640"/>
          </a:xfrm>
          <a:prstGeom prst="rect">
            <a:avLst/>
          </a:prstGeom>
          <a:noFill/>
          <a:ln/>
        </p:spPr>
        <p:txBody>
          <a:bodyPr wrap="square" rtlCol="0" anchor="ctr"/>
          <a:lstStyle/>
          <a:p>
            <a:pPr indent="0" marL="0">
              <a:buNone/>
            </a:pPr>
            <a:r>
              <a:rPr lang="en-US" sz="1050" dirty="0">
                <a:solidFill>
                  <a:srgbClr val="4B5563"/>
                </a:solidFill>
                <a:latin typeface="Trebuchet MS" pitchFamily="34" charset="0"/>
                <a:ea typeface="Trebuchet MS" pitchFamily="34" charset="-122"/>
                <a:cs typeface="Trebuchet MS" pitchFamily="34" charset="-120"/>
              </a:rPr>
              <a:t>Twitter → plataforma pública con buena visibilidad</a:t>
            </a:r>
            <a:endParaRPr lang="en-US" sz="1050" dirty="0"/>
          </a:p>
        </p:txBody>
      </p:sp>
      <p:sp>
        <p:nvSpPr>
          <p:cNvPr id="10" name="Shape 8"/>
          <p:cNvSpPr/>
          <p:nvPr/>
        </p:nvSpPr>
        <p:spPr>
          <a:xfrm>
            <a:off x="457200" y="2468880"/>
            <a:ext cx="8229600" cy="731520"/>
          </a:xfrm>
          <a:prstGeom prst="rect">
            <a:avLst/>
          </a:prstGeom>
          <a:solidFill>
            <a:srgbClr val="EDE9FE"/>
          </a:solidFill>
          <a:ln w="12700">
            <a:solidFill>
              <a:srgbClr val="E5E7EB"/>
            </a:solidFill>
            <a:prstDash val="solid"/>
          </a:ln>
        </p:spPr>
      </p:sp>
      <p:sp>
        <p:nvSpPr>
          <p:cNvPr id="11" name="Shape 9"/>
          <p:cNvSpPr/>
          <p:nvPr/>
        </p:nvSpPr>
        <p:spPr>
          <a:xfrm>
            <a:off x="457200" y="2468880"/>
            <a:ext cx="54864" cy="731520"/>
          </a:xfrm>
          <a:prstGeom prst="rect">
            <a:avLst/>
          </a:prstGeom>
          <a:solidFill>
            <a:srgbClr val="7C3AED"/>
          </a:solidFill>
          <a:ln w="12700">
            <a:solidFill>
              <a:srgbClr val="7C3AED"/>
            </a:solidFill>
            <a:prstDash val="solid"/>
          </a:ln>
        </p:spPr>
      </p:sp>
      <p:sp>
        <p:nvSpPr>
          <p:cNvPr id="12" name="Text 10"/>
          <p:cNvSpPr/>
          <p:nvPr/>
        </p:nvSpPr>
        <p:spPr>
          <a:xfrm>
            <a:off x="640080" y="2532888"/>
            <a:ext cx="1463040" cy="548640"/>
          </a:xfrm>
          <a:prstGeom prst="rect">
            <a:avLst/>
          </a:prstGeom>
          <a:noFill/>
          <a:ln/>
        </p:spPr>
        <p:txBody>
          <a:bodyPr wrap="square" rtlCol="0" anchor="ctr"/>
          <a:lstStyle/>
          <a:p>
            <a:pPr indent="0" marL="0">
              <a:buNone/>
            </a:pPr>
            <a:r>
              <a:rPr lang="en-US" sz="1400" b="1" dirty="0">
                <a:solidFill>
                  <a:srgbClr val="7C3AED"/>
                </a:solidFill>
                <a:latin typeface="Trebuchet MS" pitchFamily="34" charset="0"/>
                <a:ea typeface="Trebuchet MS" pitchFamily="34" charset="-122"/>
                <a:cs typeface="Trebuchet MS" pitchFamily="34" charset="-120"/>
              </a:rPr>
              <a:t>Conversación</a:t>
            </a:r>
            <a:endParaRPr lang="en-US" sz="1400" dirty="0"/>
          </a:p>
        </p:txBody>
      </p:sp>
      <p:sp>
        <p:nvSpPr>
          <p:cNvPr id="13" name="Text 11"/>
          <p:cNvSpPr/>
          <p:nvPr/>
        </p:nvSpPr>
        <p:spPr>
          <a:xfrm>
            <a:off x="2286000" y="2532888"/>
            <a:ext cx="3200400" cy="548640"/>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Dialogas con personas que comparten tus intereses. El foco está en el intercambio, no en el alcance.</a:t>
            </a:r>
            <a:endParaRPr lang="en-US" sz="1200" dirty="0"/>
          </a:p>
        </p:txBody>
      </p:sp>
      <p:sp>
        <p:nvSpPr>
          <p:cNvPr id="14" name="Text 12"/>
          <p:cNvSpPr/>
          <p:nvPr/>
        </p:nvSpPr>
        <p:spPr>
          <a:xfrm>
            <a:off x="5669280" y="2532888"/>
            <a:ext cx="2834640" cy="548640"/>
          </a:xfrm>
          <a:prstGeom prst="rect">
            <a:avLst/>
          </a:prstGeom>
          <a:noFill/>
          <a:ln/>
        </p:spPr>
        <p:txBody>
          <a:bodyPr wrap="square" rtlCol="0" anchor="ctr"/>
          <a:lstStyle/>
          <a:p>
            <a:pPr indent="0" marL="0">
              <a:buNone/>
            </a:pPr>
            <a:r>
              <a:rPr lang="en-US" sz="1050" dirty="0">
                <a:solidFill>
                  <a:srgbClr val="4B5563"/>
                </a:solidFill>
                <a:latin typeface="Trebuchet MS" pitchFamily="34" charset="0"/>
                <a:ea typeface="Trebuchet MS" pitchFamily="34" charset="-122"/>
                <a:cs typeface="Trebuchet MS" pitchFamily="34" charset="-120"/>
              </a:rPr>
              <a:t>Mastodon → comunidades temáticas, buen ritmo de conversación</a:t>
            </a:r>
            <a:endParaRPr lang="en-US" sz="1050" dirty="0"/>
          </a:p>
        </p:txBody>
      </p:sp>
      <p:sp>
        <p:nvSpPr>
          <p:cNvPr id="15" name="Shape 13"/>
          <p:cNvSpPr/>
          <p:nvPr/>
        </p:nvSpPr>
        <p:spPr>
          <a:xfrm>
            <a:off x="457200" y="3291840"/>
            <a:ext cx="8229600" cy="731520"/>
          </a:xfrm>
          <a:prstGeom prst="rect">
            <a:avLst/>
          </a:prstGeom>
          <a:solidFill>
            <a:srgbClr val="FFFFFF"/>
          </a:solidFill>
          <a:ln w="12700">
            <a:solidFill>
              <a:srgbClr val="E5E7EB"/>
            </a:solidFill>
            <a:prstDash val="solid"/>
          </a:ln>
        </p:spPr>
      </p:sp>
      <p:sp>
        <p:nvSpPr>
          <p:cNvPr id="16" name="Shape 14"/>
          <p:cNvSpPr/>
          <p:nvPr/>
        </p:nvSpPr>
        <p:spPr>
          <a:xfrm>
            <a:off x="457200" y="3291840"/>
            <a:ext cx="54864" cy="731520"/>
          </a:xfrm>
          <a:prstGeom prst="rect">
            <a:avLst/>
          </a:prstGeom>
          <a:solidFill>
            <a:srgbClr val="7C3AED"/>
          </a:solidFill>
          <a:ln w="12700">
            <a:solidFill>
              <a:srgbClr val="7C3AED"/>
            </a:solidFill>
            <a:prstDash val="solid"/>
          </a:ln>
        </p:spPr>
      </p:sp>
      <p:sp>
        <p:nvSpPr>
          <p:cNvPr id="17" name="Text 15"/>
          <p:cNvSpPr/>
          <p:nvPr/>
        </p:nvSpPr>
        <p:spPr>
          <a:xfrm>
            <a:off x="640080" y="3355848"/>
            <a:ext cx="1463040" cy="548640"/>
          </a:xfrm>
          <a:prstGeom prst="rect">
            <a:avLst/>
          </a:prstGeom>
          <a:noFill/>
          <a:ln/>
        </p:spPr>
        <p:txBody>
          <a:bodyPr wrap="square" rtlCol="0" anchor="ctr"/>
          <a:lstStyle/>
          <a:p>
            <a:pPr indent="0" marL="0">
              <a:buNone/>
            </a:pPr>
            <a:r>
              <a:rPr lang="en-US" sz="1400" b="1" dirty="0">
                <a:solidFill>
                  <a:srgbClr val="7C3AED"/>
                </a:solidFill>
                <a:latin typeface="Trebuchet MS" pitchFamily="34" charset="0"/>
                <a:ea typeface="Trebuchet MS" pitchFamily="34" charset="-122"/>
                <a:cs typeface="Trebuchet MS" pitchFamily="34" charset="-120"/>
              </a:rPr>
              <a:t>Comunidad</a:t>
            </a:r>
            <a:endParaRPr lang="en-US" sz="1400" dirty="0"/>
          </a:p>
        </p:txBody>
      </p:sp>
      <p:sp>
        <p:nvSpPr>
          <p:cNvPr id="18" name="Text 16"/>
          <p:cNvSpPr/>
          <p:nvPr/>
        </p:nvSpPr>
        <p:spPr>
          <a:xfrm>
            <a:off x="2286000" y="3355848"/>
            <a:ext cx="3200400" cy="548640"/>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Perteneces a un grupo. Hay identidad compartida, normas propias y gente que se conoce.</a:t>
            </a:r>
            <a:endParaRPr lang="en-US" sz="1200" dirty="0"/>
          </a:p>
        </p:txBody>
      </p:sp>
      <p:sp>
        <p:nvSpPr>
          <p:cNvPr id="19" name="Text 17"/>
          <p:cNvSpPr/>
          <p:nvPr/>
        </p:nvSpPr>
        <p:spPr>
          <a:xfrm>
            <a:off x="5669280" y="3355848"/>
            <a:ext cx="2834640" cy="548640"/>
          </a:xfrm>
          <a:prstGeom prst="rect">
            <a:avLst/>
          </a:prstGeom>
          <a:noFill/>
          <a:ln/>
        </p:spPr>
        <p:txBody>
          <a:bodyPr wrap="square" rtlCol="0" anchor="ctr"/>
          <a:lstStyle/>
          <a:p>
            <a:pPr indent="0" marL="0">
              <a:buNone/>
            </a:pPr>
            <a:r>
              <a:rPr lang="en-US" sz="1050" dirty="0">
                <a:solidFill>
                  <a:srgbClr val="4B5563"/>
                </a:solidFill>
                <a:latin typeface="Trebuchet MS" pitchFamily="34" charset="0"/>
                <a:ea typeface="Trebuchet MS" pitchFamily="34" charset="-122"/>
                <a:cs typeface="Trebuchet MS" pitchFamily="34" charset="-120"/>
              </a:rPr>
              <a:t>Discord, Reddit → comunidades cerradas o semipúblicas</a:t>
            </a:r>
            <a:endParaRPr lang="en-US" sz="1050" dirty="0"/>
          </a:p>
        </p:txBody>
      </p:sp>
      <p:sp>
        <p:nvSpPr>
          <p:cNvPr id="20" name="Shape 18"/>
          <p:cNvSpPr/>
          <p:nvPr/>
        </p:nvSpPr>
        <p:spPr>
          <a:xfrm>
            <a:off x="457200" y="4114800"/>
            <a:ext cx="8229600" cy="731520"/>
          </a:xfrm>
          <a:prstGeom prst="rect">
            <a:avLst/>
          </a:prstGeom>
          <a:solidFill>
            <a:srgbClr val="EDE9FE"/>
          </a:solidFill>
          <a:ln w="12700">
            <a:solidFill>
              <a:srgbClr val="E5E7EB"/>
            </a:solidFill>
            <a:prstDash val="solid"/>
          </a:ln>
        </p:spPr>
      </p:sp>
      <p:sp>
        <p:nvSpPr>
          <p:cNvPr id="21" name="Shape 19"/>
          <p:cNvSpPr/>
          <p:nvPr/>
        </p:nvSpPr>
        <p:spPr>
          <a:xfrm>
            <a:off x="457200" y="4114800"/>
            <a:ext cx="54864" cy="731520"/>
          </a:xfrm>
          <a:prstGeom prst="rect">
            <a:avLst/>
          </a:prstGeom>
          <a:solidFill>
            <a:srgbClr val="7C3AED"/>
          </a:solidFill>
          <a:ln w="12700">
            <a:solidFill>
              <a:srgbClr val="7C3AED"/>
            </a:solidFill>
            <a:prstDash val="solid"/>
          </a:ln>
        </p:spPr>
      </p:sp>
      <p:sp>
        <p:nvSpPr>
          <p:cNvPr id="22" name="Text 20"/>
          <p:cNvSpPr/>
          <p:nvPr/>
        </p:nvSpPr>
        <p:spPr>
          <a:xfrm>
            <a:off x="640080" y="4178808"/>
            <a:ext cx="1463040" cy="548640"/>
          </a:xfrm>
          <a:prstGeom prst="rect">
            <a:avLst/>
          </a:prstGeom>
          <a:noFill/>
          <a:ln/>
        </p:spPr>
        <p:txBody>
          <a:bodyPr wrap="square" rtlCol="0" anchor="ctr"/>
          <a:lstStyle/>
          <a:p>
            <a:pPr indent="0" marL="0">
              <a:buNone/>
            </a:pPr>
            <a:r>
              <a:rPr lang="en-US" sz="1400" b="1" dirty="0">
                <a:solidFill>
                  <a:srgbClr val="7C3AED"/>
                </a:solidFill>
                <a:latin typeface="Trebuchet MS" pitchFamily="34" charset="0"/>
                <a:ea typeface="Trebuchet MS" pitchFamily="34" charset="-122"/>
                <a:cs typeface="Trebuchet MS" pitchFamily="34" charset="-120"/>
              </a:rPr>
              <a:t>Autonomía</a:t>
            </a:r>
            <a:endParaRPr lang="en-US" sz="1400" dirty="0"/>
          </a:p>
        </p:txBody>
      </p:sp>
      <p:sp>
        <p:nvSpPr>
          <p:cNvPr id="23" name="Text 21"/>
          <p:cNvSpPr/>
          <p:nvPr/>
        </p:nvSpPr>
        <p:spPr>
          <a:xfrm>
            <a:off x="2286000" y="4178808"/>
            <a:ext cx="3200400" cy="548640"/>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Controlas tu presencia. No dependes de una empresa para que tu cuenta exista o sea visible.</a:t>
            </a:r>
            <a:endParaRPr lang="en-US" sz="1200" dirty="0"/>
          </a:p>
        </p:txBody>
      </p:sp>
      <p:sp>
        <p:nvSpPr>
          <p:cNvPr id="24" name="Text 22"/>
          <p:cNvSpPr/>
          <p:nvPr/>
        </p:nvSpPr>
        <p:spPr>
          <a:xfrm>
            <a:off x="5669280" y="4178808"/>
            <a:ext cx="2834640" cy="548640"/>
          </a:xfrm>
          <a:prstGeom prst="rect">
            <a:avLst/>
          </a:prstGeom>
          <a:noFill/>
          <a:ln/>
        </p:spPr>
        <p:txBody>
          <a:bodyPr wrap="square" rtlCol="0" anchor="ctr"/>
          <a:lstStyle/>
          <a:p>
            <a:pPr indent="0" marL="0">
              <a:buNone/>
            </a:pPr>
            <a:r>
              <a:rPr lang="en-US" sz="1050" dirty="0">
                <a:solidFill>
                  <a:srgbClr val="4B5563"/>
                </a:solidFill>
                <a:latin typeface="Trebuchet MS" pitchFamily="34" charset="0"/>
                <a:ea typeface="Trebuchet MS" pitchFamily="34" charset="-122"/>
                <a:cs typeface="Trebuchet MS" pitchFamily="34" charset="-120"/>
              </a:rPr>
              <a:t>Mastodon → modelo descentralizado, tú eliges el servidor</a:t>
            </a:r>
            <a:endParaRPr lang="en-US" sz="10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Mastodon: qué es y qué ofrece</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188720"/>
            <a:ext cx="3931920" cy="3657600"/>
          </a:xfrm>
          <a:prstGeom prst="rect">
            <a:avLst/>
          </a:prstGeom>
          <a:solidFill>
            <a:srgbClr val="EDE9FE"/>
          </a:solidFill>
          <a:ln w="12700">
            <a:solidFill>
              <a:srgbClr val="7C3AED"/>
            </a:solidFill>
            <a:prstDash val="solid"/>
          </a:ln>
        </p:spPr>
      </p:sp>
      <p:sp>
        <p:nvSpPr>
          <p:cNvPr id="5" name="Text 3"/>
          <p:cNvSpPr/>
          <p:nvPr/>
        </p:nvSpPr>
        <p:spPr>
          <a:xfrm>
            <a:off x="594360" y="1298448"/>
            <a:ext cx="3657600" cy="365760"/>
          </a:xfrm>
          <a:prstGeom prst="rect">
            <a:avLst/>
          </a:prstGeom>
          <a:noFill/>
          <a:ln/>
        </p:spPr>
        <p:txBody>
          <a:bodyPr wrap="square" rtlCol="0" anchor="ctr"/>
          <a:lstStyle/>
          <a:p>
            <a:pPr indent="0" marL="0">
              <a:buNone/>
            </a:pPr>
            <a:r>
              <a:rPr lang="en-US" sz="1300" b="1" dirty="0">
                <a:solidFill>
                  <a:srgbClr val="4C1D95"/>
                </a:solidFill>
                <a:latin typeface="Trebuchet MS" pitchFamily="34" charset="0"/>
                <a:ea typeface="Trebuchet MS" pitchFamily="34" charset="-122"/>
                <a:cs typeface="Trebuchet MS" pitchFamily="34" charset="-120"/>
              </a:rPr>
              <a:t>En pocas palabras</a:t>
            </a:r>
            <a:endParaRPr lang="en-US" sz="1300" dirty="0"/>
          </a:p>
        </p:txBody>
      </p:sp>
      <p:sp>
        <p:nvSpPr>
          <p:cNvPr id="6" name="Text 4"/>
          <p:cNvSpPr/>
          <p:nvPr/>
        </p:nvSpPr>
        <p:spPr>
          <a:xfrm>
            <a:off x="594360" y="1737360"/>
            <a:ext cx="3657600" cy="1828800"/>
          </a:xfrm>
          <a:prstGeom prst="rect">
            <a:avLst/>
          </a:prstGeom>
          <a:noFill/>
          <a:ln/>
        </p:spPr>
        <p:txBody>
          <a:bodyPr wrap="square" rtlCol="0" anchor="ctr"/>
          <a:lstStyle/>
          <a:p>
            <a:pPr indent="0" marL="0">
              <a:buNone/>
            </a:pPr>
            <a:r>
              <a:rPr lang="en-US" sz="1250" dirty="0">
                <a:solidFill>
                  <a:srgbClr val="1A1A2E"/>
                </a:solidFill>
                <a:latin typeface="Trebuchet MS" pitchFamily="34" charset="0"/>
                <a:ea typeface="Trebuchet MS" pitchFamily="34" charset="-122"/>
                <a:cs typeface="Trebuchet MS" pitchFamily="34" charset="-120"/>
              </a:rPr>
              <a:t>Red social de microblogging descentralizada. Funciona como Twitter en formato, pero su arquitectura es completamente distinta: no hay una empresa detrás sino miles de servidores independientes conectados.</a:t>
            </a:r>
            <a:endParaRPr lang="en-US" sz="1250" dirty="0"/>
          </a:p>
          <a:p>
            <a:pPr indent="0" marL="0">
              <a:buNone/>
            </a:pPr>
            <a:endParaRPr lang="en-US" sz="1250" dirty="0"/>
          </a:p>
          <a:p>
            <a:pPr indent="0" marL="0">
              <a:buNone/>
            </a:pPr>
            <a:r>
              <a:rPr lang="en-US" sz="1250" dirty="0">
                <a:solidFill>
                  <a:srgbClr val="1A1A2E"/>
                </a:solidFill>
                <a:latin typeface="Trebuchet MS" pitchFamily="34" charset="0"/>
                <a:ea typeface="Trebuchet MS" pitchFamily="34" charset="-122"/>
                <a:cs typeface="Trebuchet MS" pitchFamily="34" charset="-120"/>
              </a:rPr>
              <a:t>Existe desde 2016. Tiene comunidad hispanohablante activa y real.</a:t>
            </a:r>
            <a:endParaRPr lang="en-US" sz="1250" dirty="0"/>
          </a:p>
        </p:txBody>
      </p:sp>
      <p:sp>
        <p:nvSpPr>
          <p:cNvPr id="7" name="Shape 5"/>
          <p:cNvSpPr/>
          <p:nvPr/>
        </p:nvSpPr>
        <p:spPr>
          <a:xfrm>
            <a:off x="594360" y="3611880"/>
            <a:ext cx="3657600" cy="45720"/>
          </a:xfrm>
          <a:prstGeom prst="rect">
            <a:avLst/>
          </a:prstGeom>
          <a:solidFill>
            <a:srgbClr val="7C3AED"/>
          </a:solidFill>
          <a:ln w="12700">
            <a:solidFill>
              <a:srgbClr val="7C3AED"/>
            </a:solidFill>
            <a:prstDash val="solid"/>
          </a:ln>
        </p:spPr>
      </p:sp>
      <p:sp>
        <p:nvSpPr>
          <p:cNvPr id="8" name="Text 6"/>
          <p:cNvSpPr/>
          <p:nvPr/>
        </p:nvSpPr>
        <p:spPr>
          <a:xfrm>
            <a:off x="594360" y="3703320"/>
            <a:ext cx="3657600" cy="502920"/>
          </a:xfrm>
          <a:prstGeom prst="rect">
            <a:avLst/>
          </a:prstGeom>
          <a:noFill/>
          <a:ln/>
        </p:spPr>
        <p:txBody>
          <a:bodyPr wrap="square" rtlCol="0" anchor="ctr"/>
          <a:lstStyle/>
          <a:p>
            <a:pPr indent="0" marL="0">
              <a:buNone/>
            </a:pPr>
            <a:r>
              <a:rPr lang="en-US" sz="1150" dirty="0">
                <a:solidFill>
                  <a:srgbClr val="4C1D95"/>
                </a:solidFill>
                <a:latin typeface="Trebuchet MS" pitchFamily="34" charset="0"/>
                <a:ea typeface="Trebuchet MS" pitchFamily="34" charset="-122"/>
                <a:cs typeface="Trebuchet MS" pitchFamily="34" charset="-120"/>
              </a:rPr>
              <a:t>Parte del Fediverse: puede comunicarse</a:t>
            </a:r>
            <a:endParaRPr lang="en-US" sz="1150" dirty="0"/>
          </a:p>
          <a:p>
            <a:pPr indent="0" marL="0">
              <a:buNone/>
            </a:pPr>
            <a:r>
              <a:rPr lang="en-US" sz="1150" dirty="0">
                <a:solidFill>
                  <a:srgbClr val="4C1D95"/>
                </a:solidFill>
                <a:latin typeface="Trebuchet MS" pitchFamily="34" charset="0"/>
                <a:ea typeface="Trebuchet MS" pitchFamily="34" charset="-122"/>
                <a:cs typeface="Trebuchet MS" pitchFamily="34" charset="-120"/>
              </a:rPr>
              <a:t>con Pixelfed, PeerTube y otros servicios.</a:t>
            </a:r>
            <a:endParaRPr lang="en-US" sz="1150" dirty="0"/>
          </a:p>
        </p:txBody>
      </p:sp>
      <p:sp>
        <p:nvSpPr>
          <p:cNvPr id="9" name="Shape 7"/>
          <p:cNvSpPr/>
          <p:nvPr/>
        </p:nvSpPr>
        <p:spPr>
          <a:xfrm>
            <a:off x="4572000" y="1188720"/>
            <a:ext cx="4114800" cy="365760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0" name="Shape 8"/>
          <p:cNvSpPr/>
          <p:nvPr/>
        </p:nvSpPr>
        <p:spPr>
          <a:xfrm>
            <a:off x="4572000" y="1188720"/>
            <a:ext cx="4114800" cy="54864"/>
          </a:xfrm>
          <a:prstGeom prst="rect">
            <a:avLst/>
          </a:prstGeom>
          <a:solidFill>
            <a:srgbClr val="7C3AED"/>
          </a:solidFill>
          <a:ln w="12700">
            <a:solidFill>
              <a:srgbClr val="7C3AED"/>
            </a:solidFill>
            <a:prstDash val="solid"/>
          </a:ln>
        </p:spPr>
      </p:sp>
      <p:sp>
        <p:nvSpPr>
          <p:cNvPr id="11" name="Text 9"/>
          <p:cNvSpPr/>
          <p:nvPr/>
        </p:nvSpPr>
        <p:spPr>
          <a:xfrm>
            <a:off x="4663440" y="1325880"/>
            <a:ext cx="3840480" cy="365760"/>
          </a:xfrm>
          <a:prstGeom prst="rect">
            <a:avLst/>
          </a:prstGeom>
          <a:noFill/>
          <a:ln/>
        </p:spPr>
        <p:txBody>
          <a:bodyPr wrap="square" rtlCol="0" anchor="ctr"/>
          <a:lstStyle/>
          <a:p>
            <a:pPr indent="0" marL="0">
              <a:buNone/>
            </a:pPr>
            <a:r>
              <a:rPr lang="en-US" sz="1300" b="1" dirty="0">
                <a:solidFill>
                  <a:srgbClr val="7C3AED"/>
                </a:solidFill>
                <a:latin typeface="Trebuchet MS" pitchFamily="34" charset="0"/>
                <a:ea typeface="Trebuchet MS" pitchFamily="34" charset="-122"/>
                <a:cs typeface="Trebuchet MS" pitchFamily="34" charset="-120"/>
              </a:rPr>
              <a:t>Para quién encaja mejor</a:t>
            </a:r>
            <a:endParaRPr lang="en-US" sz="1300" dirty="0"/>
          </a:p>
        </p:txBody>
      </p:sp>
      <p:sp>
        <p:nvSpPr>
          <p:cNvPr id="12" name="Shape 10"/>
          <p:cNvSpPr/>
          <p:nvPr/>
        </p:nvSpPr>
        <p:spPr>
          <a:xfrm>
            <a:off x="4663440" y="1828800"/>
            <a:ext cx="228600" cy="228600"/>
          </a:xfrm>
          <a:prstGeom prst="ellipse">
            <a:avLst/>
          </a:prstGeom>
          <a:solidFill>
            <a:srgbClr val="7C3AED"/>
          </a:solidFill>
          <a:ln w="12700">
            <a:solidFill>
              <a:srgbClr val="7C3AED"/>
            </a:solidFill>
            <a:prstDash val="solid"/>
          </a:ln>
        </p:spPr>
      </p:sp>
      <p:sp>
        <p:nvSpPr>
          <p:cNvPr id="13" name="Text 11"/>
          <p:cNvSpPr/>
          <p:nvPr/>
        </p:nvSpPr>
        <p:spPr>
          <a:xfrm>
            <a:off x="5029200" y="1801368"/>
            <a:ext cx="352044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Personas que valoran privacidad y autonomía</a:t>
            </a:r>
            <a:endParaRPr lang="en-US" sz="1200" dirty="0"/>
          </a:p>
        </p:txBody>
      </p:sp>
      <p:sp>
        <p:nvSpPr>
          <p:cNvPr id="14" name="Shape 12"/>
          <p:cNvSpPr/>
          <p:nvPr/>
        </p:nvSpPr>
        <p:spPr>
          <a:xfrm>
            <a:off x="4663440" y="2395728"/>
            <a:ext cx="228600" cy="228600"/>
          </a:xfrm>
          <a:prstGeom prst="ellipse">
            <a:avLst/>
          </a:prstGeom>
          <a:solidFill>
            <a:srgbClr val="7C3AED"/>
          </a:solidFill>
          <a:ln w="12700">
            <a:solidFill>
              <a:srgbClr val="7C3AED"/>
            </a:solidFill>
            <a:prstDash val="solid"/>
          </a:ln>
        </p:spPr>
      </p:sp>
      <p:sp>
        <p:nvSpPr>
          <p:cNvPr id="15" name="Text 13"/>
          <p:cNvSpPr/>
          <p:nvPr/>
        </p:nvSpPr>
        <p:spPr>
          <a:xfrm>
            <a:off x="5029200" y="2368296"/>
            <a:ext cx="352044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Quienes quieren elegir su comunidad</a:t>
            </a:r>
            <a:endParaRPr lang="en-US" sz="1200" dirty="0"/>
          </a:p>
        </p:txBody>
      </p:sp>
      <p:sp>
        <p:nvSpPr>
          <p:cNvPr id="16" name="Shape 14"/>
          <p:cNvSpPr/>
          <p:nvPr/>
        </p:nvSpPr>
        <p:spPr>
          <a:xfrm>
            <a:off x="4663440" y="2962656"/>
            <a:ext cx="228600" cy="228600"/>
          </a:xfrm>
          <a:prstGeom prst="ellipse">
            <a:avLst/>
          </a:prstGeom>
          <a:solidFill>
            <a:srgbClr val="7C3AED"/>
          </a:solidFill>
          <a:ln w="12700">
            <a:solidFill>
              <a:srgbClr val="7C3AED"/>
            </a:solidFill>
            <a:prstDash val="solid"/>
          </a:ln>
        </p:spPr>
      </p:sp>
      <p:sp>
        <p:nvSpPr>
          <p:cNvPr id="17" name="Text 15"/>
          <p:cNvSpPr/>
          <p:nvPr/>
        </p:nvSpPr>
        <p:spPr>
          <a:xfrm>
            <a:off x="5029200" y="2935224"/>
            <a:ext cx="352044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Quienes buscan conversación sin algoritmo</a:t>
            </a:r>
            <a:endParaRPr lang="en-US" sz="1200" dirty="0"/>
          </a:p>
        </p:txBody>
      </p:sp>
      <p:sp>
        <p:nvSpPr>
          <p:cNvPr id="18" name="Shape 16"/>
          <p:cNvSpPr/>
          <p:nvPr/>
        </p:nvSpPr>
        <p:spPr>
          <a:xfrm>
            <a:off x="4663440" y="3529584"/>
            <a:ext cx="228600" cy="228600"/>
          </a:xfrm>
          <a:prstGeom prst="ellipse">
            <a:avLst/>
          </a:prstGeom>
          <a:solidFill>
            <a:srgbClr val="7C3AED"/>
          </a:solidFill>
          <a:ln w="12700">
            <a:solidFill>
              <a:srgbClr val="7C3AED"/>
            </a:solidFill>
            <a:prstDash val="solid"/>
          </a:ln>
        </p:spPr>
      </p:sp>
      <p:sp>
        <p:nvSpPr>
          <p:cNvPr id="19" name="Text 17"/>
          <p:cNvSpPr/>
          <p:nvPr/>
        </p:nvSpPr>
        <p:spPr>
          <a:xfrm>
            <a:off x="5029200" y="3502152"/>
            <a:ext cx="352044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Activismo, periodismo indie, tecnología, cultura</a:t>
            </a:r>
            <a:endParaRPr lang="en-US" sz="1200" dirty="0"/>
          </a:p>
        </p:txBody>
      </p:sp>
      <p:sp>
        <p:nvSpPr>
          <p:cNvPr id="20" name="Shape 18"/>
          <p:cNvSpPr/>
          <p:nvPr/>
        </p:nvSpPr>
        <p:spPr>
          <a:xfrm>
            <a:off x="4663440" y="4096512"/>
            <a:ext cx="228600" cy="228600"/>
          </a:xfrm>
          <a:prstGeom prst="ellipse">
            <a:avLst/>
          </a:prstGeom>
          <a:solidFill>
            <a:srgbClr val="7C3AED"/>
          </a:solidFill>
          <a:ln w="12700">
            <a:solidFill>
              <a:srgbClr val="7C3AED"/>
            </a:solidFill>
            <a:prstDash val="solid"/>
          </a:ln>
        </p:spPr>
      </p:sp>
      <p:sp>
        <p:nvSpPr>
          <p:cNvPr id="21" name="Text 19"/>
          <p:cNvSpPr/>
          <p:nvPr/>
        </p:nvSpPr>
        <p:spPr>
          <a:xfrm>
            <a:off x="5029200" y="4069080"/>
            <a:ext cx="352044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Quien prefiere que su cuenta no dependa de una sola empresa</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Bluesky: qué es y qué ofrece</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188720"/>
            <a:ext cx="3931920" cy="3657600"/>
          </a:xfrm>
          <a:prstGeom prst="rect">
            <a:avLst/>
          </a:prstGeom>
          <a:solidFill>
            <a:srgbClr val="E0F2FE"/>
          </a:solidFill>
          <a:ln w="12700">
            <a:solidFill>
              <a:srgbClr val="0284C7"/>
            </a:solidFill>
            <a:prstDash val="solid"/>
          </a:ln>
        </p:spPr>
      </p:sp>
      <p:sp>
        <p:nvSpPr>
          <p:cNvPr id="5" name="Text 3"/>
          <p:cNvSpPr/>
          <p:nvPr/>
        </p:nvSpPr>
        <p:spPr>
          <a:xfrm>
            <a:off x="594360" y="1298448"/>
            <a:ext cx="3657600" cy="365760"/>
          </a:xfrm>
          <a:prstGeom prst="rect">
            <a:avLst/>
          </a:prstGeom>
          <a:noFill/>
          <a:ln/>
        </p:spPr>
        <p:txBody>
          <a:bodyPr wrap="square" rtlCol="0" anchor="ctr"/>
          <a:lstStyle/>
          <a:p>
            <a:pPr indent="0" marL="0">
              <a:buNone/>
            </a:pPr>
            <a:r>
              <a:rPr lang="en-US" sz="1300" b="1" dirty="0">
                <a:solidFill>
                  <a:srgbClr val="0284C7"/>
                </a:solidFill>
                <a:latin typeface="Trebuchet MS" pitchFamily="34" charset="0"/>
                <a:ea typeface="Trebuchet MS" pitchFamily="34" charset="-122"/>
                <a:cs typeface="Trebuchet MS" pitchFamily="34" charset="-120"/>
              </a:rPr>
              <a:t>En pocas palabras</a:t>
            </a:r>
            <a:endParaRPr lang="en-US" sz="1300" dirty="0"/>
          </a:p>
        </p:txBody>
      </p:sp>
      <p:sp>
        <p:nvSpPr>
          <p:cNvPr id="6" name="Text 4"/>
          <p:cNvSpPr/>
          <p:nvPr/>
        </p:nvSpPr>
        <p:spPr>
          <a:xfrm>
            <a:off x="594360" y="1737360"/>
            <a:ext cx="3657600" cy="1920240"/>
          </a:xfrm>
          <a:prstGeom prst="rect">
            <a:avLst/>
          </a:prstGeom>
          <a:noFill/>
          <a:ln/>
        </p:spPr>
        <p:txBody>
          <a:bodyPr wrap="square" rtlCol="0" anchor="ctr"/>
          <a:lstStyle/>
          <a:p>
            <a:pPr indent="0" marL="0">
              <a:buNone/>
            </a:pPr>
            <a:r>
              <a:rPr lang="en-US" sz="1250" dirty="0">
                <a:solidFill>
                  <a:srgbClr val="1A1A2E"/>
                </a:solidFill>
                <a:latin typeface="Trebuchet MS" pitchFamily="34" charset="0"/>
                <a:ea typeface="Trebuchet MS" pitchFamily="34" charset="-122"/>
                <a:cs typeface="Trebuchet MS" pitchFamily="34" charset="-120"/>
              </a:rPr>
              <a:t>Red social de microblogging creada en parte por cofundadores de Twitter. Formato muy similar al de Twitter original: publicaciones cortas, seguimiento, retuits y likes.</a:t>
            </a:r>
            <a:endParaRPr lang="en-US" sz="1250" dirty="0"/>
          </a:p>
          <a:p>
            <a:pPr indent="0" marL="0">
              <a:buNone/>
            </a:pPr>
            <a:endParaRPr lang="en-US" sz="1250" dirty="0"/>
          </a:p>
          <a:p>
            <a:pPr indent="0" marL="0">
              <a:buNone/>
            </a:pPr>
            <a:r>
              <a:rPr lang="en-US" sz="1250" dirty="0">
                <a:solidFill>
                  <a:srgbClr val="1A1A2E"/>
                </a:solidFill>
                <a:latin typeface="Trebuchet MS" pitchFamily="34" charset="0"/>
                <a:ea typeface="Trebuchet MS" pitchFamily="34" charset="-122"/>
                <a:cs typeface="Trebuchet MS" pitchFamily="34" charset="-120"/>
              </a:rPr>
              <a:t>Abrió al público en 2023. Crece con rapidez. La federación real todavía está en desarrollo.</a:t>
            </a:r>
            <a:endParaRPr lang="en-US" sz="1250" dirty="0"/>
          </a:p>
        </p:txBody>
      </p:sp>
      <p:sp>
        <p:nvSpPr>
          <p:cNvPr id="7" name="Shape 5"/>
          <p:cNvSpPr/>
          <p:nvPr/>
        </p:nvSpPr>
        <p:spPr>
          <a:xfrm>
            <a:off x="594360" y="3611880"/>
            <a:ext cx="3657600" cy="45720"/>
          </a:xfrm>
          <a:prstGeom prst="rect">
            <a:avLst/>
          </a:prstGeom>
          <a:solidFill>
            <a:srgbClr val="0284C7"/>
          </a:solidFill>
          <a:ln w="12700">
            <a:solidFill>
              <a:srgbClr val="0284C7"/>
            </a:solidFill>
            <a:prstDash val="solid"/>
          </a:ln>
        </p:spPr>
      </p:sp>
      <p:sp>
        <p:nvSpPr>
          <p:cNvPr id="8" name="Text 6"/>
          <p:cNvSpPr/>
          <p:nvPr/>
        </p:nvSpPr>
        <p:spPr>
          <a:xfrm>
            <a:off x="594360" y="3703320"/>
            <a:ext cx="3657600" cy="502920"/>
          </a:xfrm>
          <a:prstGeom prst="rect">
            <a:avLst/>
          </a:prstGeom>
          <a:noFill/>
          <a:ln/>
        </p:spPr>
        <p:txBody>
          <a:bodyPr wrap="square" rtlCol="0" anchor="ctr"/>
          <a:lstStyle/>
          <a:p>
            <a:pPr indent="0" marL="0">
              <a:buNone/>
            </a:pPr>
            <a:r>
              <a:rPr lang="en-US" sz="1150" dirty="0">
                <a:solidFill>
                  <a:srgbClr val="0284C7"/>
                </a:solidFill>
                <a:latin typeface="Trebuchet MS" pitchFamily="34" charset="0"/>
                <a:ea typeface="Trebuchet MS" pitchFamily="34" charset="-122"/>
                <a:cs typeface="Trebuchet MS" pitchFamily="34" charset="-120"/>
              </a:rPr>
              <a:t>Usa el protocolo AT Protocol, distinto</a:t>
            </a:r>
            <a:endParaRPr lang="en-US" sz="1150" dirty="0"/>
          </a:p>
          <a:p>
            <a:pPr indent="0" marL="0">
              <a:buNone/>
            </a:pPr>
            <a:r>
              <a:rPr lang="en-US" sz="1150" dirty="0">
                <a:solidFill>
                  <a:srgbClr val="0284C7"/>
                </a:solidFill>
                <a:latin typeface="Trebuchet MS" pitchFamily="34" charset="0"/>
                <a:ea typeface="Trebuchet MS" pitchFamily="34" charset="-122"/>
                <a:cs typeface="Trebuchet MS" pitchFamily="34" charset="-120"/>
              </a:rPr>
              <a:t>de ActivityPub. No federable con Mastodon.</a:t>
            </a:r>
            <a:endParaRPr lang="en-US" sz="1150" dirty="0"/>
          </a:p>
        </p:txBody>
      </p:sp>
      <p:sp>
        <p:nvSpPr>
          <p:cNvPr id="9" name="Shape 7"/>
          <p:cNvSpPr/>
          <p:nvPr/>
        </p:nvSpPr>
        <p:spPr>
          <a:xfrm>
            <a:off x="4572000" y="1188720"/>
            <a:ext cx="4114800" cy="365760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0" name="Shape 8"/>
          <p:cNvSpPr/>
          <p:nvPr/>
        </p:nvSpPr>
        <p:spPr>
          <a:xfrm>
            <a:off x="4572000" y="1188720"/>
            <a:ext cx="4114800" cy="54864"/>
          </a:xfrm>
          <a:prstGeom prst="rect">
            <a:avLst/>
          </a:prstGeom>
          <a:solidFill>
            <a:srgbClr val="0284C7"/>
          </a:solidFill>
          <a:ln w="12700">
            <a:solidFill>
              <a:srgbClr val="0284C7"/>
            </a:solidFill>
            <a:prstDash val="solid"/>
          </a:ln>
        </p:spPr>
      </p:sp>
      <p:sp>
        <p:nvSpPr>
          <p:cNvPr id="11" name="Text 9"/>
          <p:cNvSpPr/>
          <p:nvPr/>
        </p:nvSpPr>
        <p:spPr>
          <a:xfrm>
            <a:off x="4663440" y="1325880"/>
            <a:ext cx="3840480" cy="365760"/>
          </a:xfrm>
          <a:prstGeom prst="rect">
            <a:avLst/>
          </a:prstGeom>
          <a:noFill/>
          <a:ln/>
        </p:spPr>
        <p:txBody>
          <a:bodyPr wrap="square" rtlCol="0" anchor="ctr"/>
          <a:lstStyle/>
          <a:p>
            <a:pPr indent="0" marL="0">
              <a:buNone/>
            </a:pPr>
            <a:r>
              <a:rPr lang="en-US" sz="1300" b="1" dirty="0">
                <a:solidFill>
                  <a:srgbClr val="0284C7"/>
                </a:solidFill>
                <a:latin typeface="Trebuchet MS" pitchFamily="34" charset="0"/>
                <a:ea typeface="Trebuchet MS" pitchFamily="34" charset="-122"/>
                <a:cs typeface="Trebuchet MS" pitchFamily="34" charset="-120"/>
              </a:rPr>
              <a:t>Para quién encaja mejor</a:t>
            </a:r>
            <a:endParaRPr lang="en-US" sz="1300" dirty="0"/>
          </a:p>
        </p:txBody>
      </p:sp>
      <p:sp>
        <p:nvSpPr>
          <p:cNvPr id="12" name="Shape 10"/>
          <p:cNvSpPr/>
          <p:nvPr/>
        </p:nvSpPr>
        <p:spPr>
          <a:xfrm>
            <a:off x="4663440" y="1828800"/>
            <a:ext cx="228600" cy="228600"/>
          </a:xfrm>
          <a:prstGeom prst="ellipse">
            <a:avLst/>
          </a:prstGeom>
          <a:solidFill>
            <a:srgbClr val="0284C7"/>
          </a:solidFill>
          <a:ln w="12700">
            <a:solidFill>
              <a:srgbClr val="0284C7"/>
            </a:solidFill>
            <a:prstDash val="solid"/>
          </a:ln>
        </p:spPr>
      </p:sp>
      <p:sp>
        <p:nvSpPr>
          <p:cNvPr id="13" name="Text 11"/>
          <p:cNvSpPr/>
          <p:nvPr/>
        </p:nvSpPr>
        <p:spPr>
          <a:xfrm>
            <a:off x="5029200" y="1801368"/>
            <a:ext cx="352044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Quien busca la experiencia más parecida a Twitter</a:t>
            </a:r>
            <a:endParaRPr lang="en-US" sz="1200" dirty="0"/>
          </a:p>
        </p:txBody>
      </p:sp>
      <p:sp>
        <p:nvSpPr>
          <p:cNvPr id="14" name="Shape 12"/>
          <p:cNvSpPr/>
          <p:nvPr/>
        </p:nvSpPr>
        <p:spPr>
          <a:xfrm>
            <a:off x="4663440" y="2395728"/>
            <a:ext cx="228600" cy="228600"/>
          </a:xfrm>
          <a:prstGeom prst="ellipse">
            <a:avLst/>
          </a:prstGeom>
          <a:solidFill>
            <a:srgbClr val="0284C7"/>
          </a:solidFill>
          <a:ln w="12700">
            <a:solidFill>
              <a:srgbClr val="0284C7"/>
            </a:solidFill>
            <a:prstDash val="solid"/>
          </a:ln>
        </p:spPr>
      </p:sp>
      <p:sp>
        <p:nvSpPr>
          <p:cNvPr id="15" name="Text 13"/>
          <p:cNvSpPr/>
          <p:nvPr/>
        </p:nvSpPr>
        <p:spPr>
          <a:xfrm>
            <a:off x="5029200" y="2368296"/>
            <a:ext cx="352044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Personas que quieren llegar a audiencias nuevas</a:t>
            </a:r>
            <a:endParaRPr lang="en-US" sz="1200" dirty="0"/>
          </a:p>
        </p:txBody>
      </p:sp>
      <p:sp>
        <p:nvSpPr>
          <p:cNvPr id="16" name="Shape 14"/>
          <p:cNvSpPr/>
          <p:nvPr/>
        </p:nvSpPr>
        <p:spPr>
          <a:xfrm>
            <a:off x="4663440" y="2962656"/>
            <a:ext cx="228600" cy="228600"/>
          </a:xfrm>
          <a:prstGeom prst="ellipse">
            <a:avLst/>
          </a:prstGeom>
          <a:solidFill>
            <a:srgbClr val="0284C7"/>
          </a:solidFill>
          <a:ln w="12700">
            <a:solidFill>
              <a:srgbClr val="0284C7"/>
            </a:solidFill>
            <a:prstDash val="solid"/>
          </a:ln>
        </p:spPr>
      </p:sp>
      <p:sp>
        <p:nvSpPr>
          <p:cNvPr id="17" name="Text 15"/>
          <p:cNvSpPr/>
          <p:nvPr/>
        </p:nvSpPr>
        <p:spPr>
          <a:xfrm>
            <a:off x="5029200" y="2935224"/>
            <a:ext cx="352044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Quienes prefieren entrada sencilla sin elegir servidor</a:t>
            </a:r>
            <a:endParaRPr lang="en-US" sz="1200" dirty="0"/>
          </a:p>
        </p:txBody>
      </p:sp>
      <p:sp>
        <p:nvSpPr>
          <p:cNvPr id="18" name="Shape 16"/>
          <p:cNvSpPr/>
          <p:nvPr/>
        </p:nvSpPr>
        <p:spPr>
          <a:xfrm>
            <a:off x="4663440" y="3529584"/>
            <a:ext cx="228600" cy="228600"/>
          </a:xfrm>
          <a:prstGeom prst="ellipse">
            <a:avLst/>
          </a:prstGeom>
          <a:solidFill>
            <a:srgbClr val="0284C7"/>
          </a:solidFill>
          <a:ln w="12700">
            <a:solidFill>
              <a:srgbClr val="0284C7"/>
            </a:solidFill>
            <a:prstDash val="solid"/>
          </a:ln>
        </p:spPr>
      </p:sp>
      <p:sp>
        <p:nvSpPr>
          <p:cNvPr id="19" name="Text 17"/>
          <p:cNvSpPr/>
          <p:nvPr/>
        </p:nvSpPr>
        <p:spPr>
          <a:xfrm>
            <a:off x="5029200" y="3502152"/>
            <a:ext cx="352044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Periodismo, medios, figuras públicas en crecimiento</a:t>
            </a:r>
            <a:endParaRPr lang="en-US" sz="1200" dirty="0"/>
          </a:p>
        </p:txBody>
      </p:sp>
      <p:sp>
        <p:nvSpPr>
          <p:cNvPr id="20" name="Shape 18"/>
          <p:cNvSpPr/>
          <p:nvPr/>
        </p:nvSpPr>
        <p:spPr>
          <a:xfrm>
            <a:off x="4663440" y="4096512"/>
            <a:ext cx="228600" cy="228600"/>
          </a:xfrm>
          <a:prstGeom prst="ellipse">
            <a:avLst/>
          </a:prstGeom>
          <a:solidFill>
            <a:srgbClr val="0284C7"/>
          </a:solidFill>
          <a:ln w="12700">
            <a:solidFill>
              <a:srgbClr val="0284C7"/>
            </a:solidFill>
            <a:prstDash val="solid"/>
          </a:ln>
        </p:spPr>
      </p:sp>
      <p:sp>
        <p:nvSpPr>
          <p:cNvPr id="21" name="Text 19"/>
          <p:cNvSpPr/>
          <p:nvPr/>
        </p:nvSpPr>
        <p:spPr>
          <a:xfrm>
            <a:off x="5029200" y="4069080"/>
            <a:ext cx="3520440" cy="475488"/>
          </a:xfrm>
          <a:prstGeom prst="rect">
            <a:avLst/>
          </a:prstGeom>
          <a:noFill/>
          <a:ln/>
        </p:spPr>
        <p:txBody>
          <a:bodyPr wrap="square" rtlCol="0" anchor="ctr"/>
          <a:lstStyle/>
          <a:p>
            <a:pPr indent="0" marL="0">
              <a:buNone/>
            </a:pPr>
            <a:r>
              <a:rPr lang="en-US" sz="1200" dirty="0">
                <a:solidFill>
                  <a:srgbClr val="1A1A2E"/>
                </a:solidFill>
                <a:latin typeface="Trebuchet MS" pitchFamily="34" charset="0"/>
                <a:ea typeface="Trebuchet MS" pitchFamily="34" charset="-122"/>
                <a:cs typeface="Trebuchet MS" pitchFamily="34" charset="-120"/>
              </a:rPr>
              <a:t>Quien prioriza facilidad sobre autonomía técnica</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Otras opciones que conviene conocer</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20040"/>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No son equivalentes a Twitter, pero cubren algunas de sus funciones:</a:t>
            </a:r>
            <a:endParaRPr lang="en-US" sz="1300" dirty="0"/>
          </a:p>
        </p:txBody>
      </p:sp>
      <p:sp>
        <p:nvSpPr>
          <p:cNvPr id="5" name="Shape 3"/>
          <p:cNvSpPr/>
          <p:nvPr/>
        </p:nvSpPr>
        <p:spPr>
          <a:xfrm>
            <a:off x="457200" y="1554480"/>
            <a:ext cx="8229600" cy="1051560"/>
          </a:xfrm>
          <a:prstGeom prst="rect">
            <a:avLst/>
          </a:prstGeom>
          <a:solidFill>
            <a:srgbClr val="FFFFFF"/>
          </a:solidFill>
          <a:ln w="12700">
            <a:solidFill>
              <a:srgbClr val="E5E7EB"/>
            </a:solidFill>
            <a:prstDash val="solid"/>
          </a:ln>
        </p:spPr>
      </p:sp>
      <p:sp>
        <p:nvSpPr>
          <p:cNvPr id="6" name="Shape 4"/>
          <p:cNvSpPr/>
          <p:nvPr/>
        </p:nvSpPr>
        <p:spPr>
          <a:xfrm>
            <a:off x="457200" y="1554480"/>
            <a:ext cx="54864" cy="1051560"/>
          </a:xfrm>
          <a:prstGeom prst="rect">
            <a:avLst/>
          </a:prstGeom>
          <a:solidFill>
            <a:srgbClr val="475569"/>
          </a:solidFill>
          <a:ln w="12700">
            <a:solidFill>
              <a:srgbClr val="475569"/>
            </a:solidFill>
            <a:prstDash val="solid"/>
          </a:ln>
        </p:spPr>
      </p:sp>
      <p:sp>
        <p:nvSpPr>
          <p:cNvPr id="7" name="Text 5"/>
          <p:cNvSpPr/>
          <p:nvPr/>
        </p:nvSpPr>
        <p:spPr>
          <a:xfrm>
            <a:off x="640080" y="1609344"/>
            <a:ext cx="1463040" cy="347472"/>
          </a:xfrm>
          <a:prstGeom prst="rect">
            <a:avLst/>
          </a:prstGeom>
          <a:noFill/>
          <a:ln/>
        </p:spPr>
        <p:txBody>
          <a:bodyPr wrap="square" rtlCol="0" anchor="ctr"/>
          <a:lstStyle/>
          <a:p>
            <a:pPr indent="0" marL="0">
              <a:buNone/>
            </a:pPr>
            <a:r>
              <a:rPr lang="en-US" sz="1400" b="1" dirty="0">
                <a:solidFill>
                  <a:srgbClr val="1A1A2E"/>
                </a:solidFill>
                <a:latin typeface="Trebuchet MS" pitchFamily="34" charset="0"/>
                <a:ea typeface="Trebuchet MS" pitchFamily="34" charset="-122"/>
                <a:cs typeface="Trebuchet MS" pitchFamily="34" charset="-120"/>
              </a:rPr>
              <a:t>Threads</a:t>
            </a:r>
            <a:endParaRPr lang="en-US" sz="1400" dirty="0"/>
          </a:p>
        </p:txBody>
      </p:sp>
      <p:sp>
        <p:nvSpPr>
          <p:cNvPr id="8" name="Text 6"/>
          <p:cNvSpPr/>
          <p:nvPr/>
        </p:nvSpPr>
        <p:spPr>
          <a:xfrm>
            <a:off x="640080" y="1938528"/>
            <a:ext cx="1463040" cy="274320"/>
          </a:xfrm>
          <a:prstGeom prst="rect">
            <a:avLst/>
          </a:prstGeom>
          <a:noFill/>
          <a:ln/>
        </p:spPr>
        <p:txBody>
          <a:bodyPr wrap="square" rtlCol="0" anchor="ctr"/>
          <a:lstStyle/>
          <a:p>
            <a:pPr indent="0" marL="0">
              <a:buNone/>
            </a:pPr>
            <a:r>
              <a:rPr lang="en-US" sz="1000" dirty="0">
                <a:solidFill>
                  <a:srgbClr val="4B5563"/>
                </a:solidFill>
                <a:latin typeface="Trebuchet MS" pitchFamily="34" charset="0"/>
                <a:ea typeface="Trebuchet MS" pitchFamily="34" charset="-122"/>
                <a:cs typeface="Trebuchet MS" pitchFamily="34" charset="-120"/>
              </a:rPr>
              <a:t>Meta (Instagram)</a:t>
            </a:r>
            <a:endParaRPr lang="en-US" sz="1000" dirty="0"/>
          </a:p>
        </p:txBody>
      </p:sp>
      <p:sp>
        <p:nvSpPr>
          <p:cNvPr id="9" name="Text 7"/>
          <p:cNvSpPr/>
          <p:nvPr/>
        </p:nvSpPr>
        <p:spPr>
          <a:xfrm>
            <a:off x="2286000" y="1609344"/>
            <a:ext cx="3840480" cy="896112"/>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Formato muy similar a Twitter. Base de usuarios enorme gracias a la integración con Instagram. Ha dado pasos hacia ActivityPub, aunque la integración con el Fediverse ha sido parcial y cambiante. Merece seguimiento, pero no conviene darlo por resuelto.</a:t>
            </a:r>
            <a:endParaRPr lang="en-US" sz="1150" dirty="0"/>
          </a:p>
        </p:txBody>
      </p:sp>
      <p:sp>
        <p:nvSpPr>
          <p:cNvPr id="10" name="Text 8"/>
          <p:cNvSpPr/>
          <p:nvPr/>
        </p:nvSpPr>
        <p:spPr>
          <a:xfrm>
            <a:off x="6309360" y="1609344"/>
            <a:ext cx="2240280" cy="896112"/>
          </a:xfrm>
          <a:prstGeom prst="rect">
            <a:avLst/>
          </a:prstGeom>
          <a:noFill/>
          <a:ln/>
        </p:spPr>
        <p:txBody>
          <a:bodyPr wrap="square" rtlCol="0" anchor="ctr"/>
          <a:lstStyle/>
          <a:p>
            <a:pPr indent="0" marL="0">
              <a:buNone/>
            </a:pPr>
            <a:r>
              <a:rPr lang="en-US" sz="1050" dirty="0">
                <a:solidFill>
                  <a:srgbClr val="4B5563"/>
                </a:solidFill>
                <a:latin typeface="Trebuchet MS" pitchFamily="34" charset="0"/>
                <a:ea typeface="Trebuchet MS" pitchFamily="34" charset="-122"/>
                <a:cs typeface="Trebuchet MS" pitchFamily="34" charset="-120"/>
              </a:rPr>
              <a:t>⚠  Propiedad de Meta. Modelo de negocio basado en publicidad conductual.</a:t>
            </a:r>
            <a:endParaRPr lang="en-US" sz="1050" dirty="0"/>
          </a:p>
        </p:txBody>
      </p:sp>
      <p:sp>
        <p:nvSpPr>
          <p:cNvPr id="11" name="Shape 9"/>
          <p:cNvSpPr/>
          <p:nvPr/>
        </p:nvSpPr>
        <p:spPr>
          <a:xfrm>
            <a:off x="457200" y="2715768"/>
            <a:ext cx="8229600" cy="1051560"/>
          </a:xfrm>
          <a:prstGeom prst="rect">
            <a:avLst/>
          </a:prstGeom>
          <a:solidFill>
            <a:srgbClr val="F9FAFB"/>
          </a:solidFill>
          <a:ln w="12700">
            <a:solidFill>
              <a:srgbClr val="E5E7EB"/>
            </a:solidFill>
            <a:prstDash val="solid"/>
          </a:ln>
        </p:spPr>
      </p:sp>
      <p:sp>
        <p:nvSpPr>
          <p:cNvPr id="12" name="Shape 10"/>
          <p:cNvSpPr/>
          <p:nvPr/>
        </p:nvSpPr>
        <p:spPr>
          <a:xfrm>
            <a:off x="457200" y="2715768"/>
            <a:ext cx="54864" cy="1051560"/>
          </a:xfrm>
          <a:prstGeom prst="rect">
            <a:avLst/>
          </a:prstGeom>
          <a:solidFill>
            <a:srgbClr val="475569"/>
          </a:solidFill>
          <a:ln w="12700">
            <a:solidFill>
              <a:srgbClr val="475569"/>
            </a:solidFill>
            <a:prstDash val="solid"/>
          </a:ln>
        </p:spPr>
      </p:sp>
      <p:sp>
        <p:nvSpPr>
          <p:cNvPr id="13" name="Text 11"/>
          <p:cNvSpPr/>
          <p:nvPr/>
        </p:nvSpPr>
        <p:spPr>
          <a:xfrm>
            <a:off x="640080" y="2770632"/>
            <a:ext cx="1463040" cy="347472"/>
          </a:xfrm>
          <a:prstGeom prst="rect">
            <a:avLst/>
          </a:prstGeom>
          <a:noFill/>
          <a:ln/>
        </p:spPr>
        <p:txBody>
          <a:bodyPr wrap="square" rtlCol="0" anchor="ctr"/>
          <a:lstStyle/>
          <a:p>
            <a:pPr indent="0" marL="0">
              <a:buNone/>
            </a:pPr>
            <a:r>
              <a:rPr lang="en-US" sz="1400" b="1" dirty="0">
                <a:solidFill>
                  <a:srgbClr val="1A1A2E"/>
                </a:solidFill>
                <a:latin typeface="Trebuchet MS" pitchFamily="34" charset="0"/>
                <a:ea typeface="Trebuchet MS" pitchFamily="34" charset="-122"/>
                <a:cs typeface="Trebuchet MS" pitchFamily="34" charset="-120"/>
              </a:rPr>
              <a:t>Reddit</a:t>
            </a:r>
            <a:endParaRPr lang="en-US" sz="1400" dirty="0"/>
          </a:p>
        </p:txBody>
      </p:sp>
      <p:sp>
        <p:nvSpPr>
          <p:cNvPr id="14" name="Text 12"/>
          <p:cNvSpPr/>
          <p:nvPr/>
        </p:nvSpPr>
        <p:spPr>
          <a:xfrm>
            <a:off x="640080" y="3099816"/>
            <a:ext cx="1463040" cy="274320"/>
          </a:xfrm>
          <a:prstGeom prst="rect">
            <a:avLst/>
          </a:prstGeom>
          <a:noFill/>
          <a:ln/>
        </p:spPr>
        <p:txBody>
          <a:bodyPr wrap="square" rtlCol="0" anchor="ctr"/>
          <a:lstStyle/>
          <a:p>
            <a:pPr indent="0" marL="0">
              <a:buNone/>
            </a:pPr>
            <a:r>
              <a:rPr lang="en-US" sz="1000" dirty="0">
                <a:solidFill>
                  <a:srgbClr val="4B5563"/>
                </a:solidFill>
                <a:latin typeface="Trebuchet MS" pitchFamily="34" charset="0"/>
                <a:ea typeface="Trebuchet MS" pitchFamily="34" charset="-122"/>
                <a:cs typeface="Trebuchet MS" pitchFamily="34" charset="-120"/>
              </a:rPr>
              <a:t>Empresa privada</a:t>
            </a:r>
            <a:endParaRPr lang="en-US" sz="1000" dirty="0"/>
          </a:p>
        </p:txBody>
      </p:sp>
      <p:sp>
        <p:nvSpPr>
          <p:cNvPr id="15" name="Text 13"/>
          <p:cNvSpPr/>
          <p:nvPr/>
        </p:nvSpPr>
        <p:spPr>
          <a:xfrm>
            <a:off x="2286000" y="2770632"/>
            <a:ext cx="3840480" cy="896112"/>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No es microblogging sino foros temáticos. Muy buena comunidad hispanohablante en muchos subreddits. Útil para conversaciones en profundidad sobre un tema.</a:t>
            </a:r>
            <a:endParaRPr lang="en-US" sz="1150" dirty="0"/>
          </a:p>
        </p:txBody>
      </p:sp>
      <p:sp>
        <p:nvSpPr>
          <p:cNvPr id="16" name="Text 14"/>
          <p:cNvSpPr/>
          <p:nvPr/>
        </p:nvSpPr>
        <p:spPr>
          <a:xfrm>
            <a:off x="6309360" y="2770632"/>
            <a:ext cx="2240280" cy="896112"/>
          </a:xfrm>
          <a:prstGeom prst="rect">
            <a:avLst/>
          </a:prstGeom>
          <a:noFill/>
          <a:ln/>
        </p:spPr>
        <p:txBody>
          <a:bodyPr wrap="square" rtlCol="0" anchor="ctr"/>
          <a:lstStyle/>
          <a:p>
            <a:pPr indent="0" marL="0">
              <a:buNone/>
            </a:pPr>
            <a:r>
              <a:rPr lang="en-US" sz="1050" dirty="0">
                <a:solidFill>
                  <a:srgbClr val="4B5563"/>
                </a:solidFill>
                <a:latin typeface="Trebuchet MS" pitchFamily="34" charset="0"/>
                <a:ea typeface="Trebuchet MS" pitchFamily="34" charset="-122"/>
                <a:cs typeface="Trebuchet MS" pitchFamily="34" charset="-120"/>
              </a:rPr>
              <a:t>⚠  Cambios recientes en la API han generado mucha tensión con la comunidad.</a:t>
            </a:r>
            <a:endParaRPr lang="en-US" sz="1050" dirty="0"/>
          </a:p>
        </p:txBody>
      </p:sp>
      <p:sp>
        <p:nvSpPr>
          <p:cNvPr id="17" name="Shape 15"/>
          <p:cNvSpPr/>
          <p:nvPr/>
        </p:nvSpPr>
        <p:spPr>
          <a:xfrm>
            <a:off x="457200" y="3877056"/>
            <a:ext cx="8229600" cy="1051560"/>
          </a:xfrm>
          <a:prstGeom prst="rect">
            <a:avLst/>
          </a:prstGeom>
          <a:solidFill>
            <a:srgbClr val="FFFFFF"/>
          </a:solidFill>
          <a:ln w="12700">
            <a:solidFill>
              <a:srgbClr val="E5E7EB"/>
            </a:solidFill>
            <a:prstDash val="solid"/>
          </a:ln>
        </p:spPr>
      </p:sp>
      <p:sp>
        <p:nvSpPr>
          <p:cNvPr id="18" name="Shape 16"/>
          <p:cNvSpPr/>
          <p:nvPr/>
        </p:nvSpPr>
        <p:spPr>
          <a:xfrm>
            <a:off x="457200" y="3877056"/>
            <a:ext cx="54864" cy="1051560"/>
          </a:xfrm>
          <a:prstGeom prst="rect">
            <a:avLst/>
          </a:prstGeom>
          <a:solidFill>
            <a:srgbClr val="475569"/>
          </a:solidFill>
          <a:ln w="12700">
            <a:solidFill>
              <a:srgbClr val="475569"/>
            </a:solidFill>
            <a:prstDash val="solid"/>
          </a:ln>
        </p:spPr>
      </p:sp>
      <p:sp>
        <p:nvSpPr>
          <p:cNvPr id="19" name="Text 17"/>
          <p:cNvSpPr/>
          <p:nvPr/>
        </p:nvSpPr>
        <p:spPr>
          <a:xfrm>
            <a:off x="640080" y="3931920"/>
            <a:ext cx="1463040" cy="347472"/>
          </a:xfrm>
          <a:prstGeom prst="rect">
            <a:avLst/>
          </a:prstGeom>
          <a:noFill/>
          <a:ln/>
        </p:spPr>
        <p:txBody>
          <a:bodyPr wrap="square" rtlCol="0" anchor="ctr"/>
          <a:lstStyle/>
          <a:p>
            <a:pPr indent="0" marL="0">
              <a:buNone/>
            </a:pPr>
            <a:r>
              <a:rPr lang="en-US" sz="1400" b="1" dirty="0">
                <a:solidFill>
                  <a:srgbClr val="1A1A2E"/>
                </a:solidFill>
                <a:latin typeface="Trebuchet MS" pitchFamily="34" charset="0"/>
                <a:ea typeface="Trebuchet MS" pitchFamily="34" charset="-122"/>
                <a:cs typeface="Trebuchet MS" pitchFamily="34" charset="-120"/>
              </a:rPr>
              <a:t>Discord / Telegram</a:t>
            </a:r>
            <a:endParaRPr lang="en-US" sz="1400" dirty="0"/>
          </a:p>
        </p:txBody>
      </p:sp>
      <p:sp>
        <p:nvSpPr>
          <p:cNvPr id="20" name="Text 18"/>
          <p:cNvSpPr/>
          <p:nvPr/>
        </p:nvSpPr>
        <p:spPr>
          <a:xfrm>
            <a:off x="640080" y="4261104"/>
            <a:ext cx="1463040" cy="274320"/>
          </a:xfrm>
          <a:prstGeom prst="rect">
            <a:avLst/>
          </a:prstGeom>
          <a:noFill/>
          <a:ln/>
        </p:spPr>
        <p:txBody>
          <a:bodyPr wrap="square" rtlCol="0" anchor="ctr"/>
          <a:lstStyle/>
          <a:p>
            <a:pPr indent="0" marL="0">
              <a:buNone/>
            </a:pPr>
            <a:r>
              <a:rPr lang="en-US" sz="1000" dirty="0">
                <a:solidFill>
                  <a:srgbClr val="4B5563"/>
                </a:solidFill>
                <a:latin typeface="Trebuchet MS" pitchFamily="34" charset="0"/>
                <a:ea typeface="Trebuchet MS" pitchFamily="34" charset="-122"/>
                <a:cs typeface="Trebuchet MS" pitchFamily="34" charset="-120"/>
              </a:rPr>
              <a:t>Empresas privadas</a:t>
            </a:r>
            <a:endParaRPr lang="en-US" sz="1000" dirty="0"/>
          </a:p>
        </p:txBody>
      </p:sp>
      <p:sp>
        <p:nvSpPr>
          <p:cNvPr id="21" name="Text 19"/>
          <p:cNvSpPr/>
          <p:nvPr/>
        </p:nvSpPr>
        <p:spPr>
          <a:xfrm>
            <a:off x="2286000" y="3931920"/>
            <a:ext cx="3840480" cy="896112"/>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No son redes sociales públicas sino mensajería grupal. Útiles para comunidades cerradas pero no para conversación pública ni para llegar a gente nueva.</a:t>
            </a:r>
            <a:endParaRPr lang="en-US" sz="1150" dirty="0"/>
          </a:p>
        </p:txBody>
      </p:sp>
      <p:sp>
        <p:nvSpPr>
          <p:cNvPr id="22" name="Text 20"/>
          <p:cNvSpPr/>
          <p:nvPr/>
        </p:nvSpPr>
        <p:spPr>
          <a:xfrm>
            <a:off x="6309360" y="3931920"/>
            <a:ext cx="2240280" cy="896112"/>
          </a:xfrm>
          <a:prstGeom prst="rect">
            <a:avLst/>
          </a:prstGeom>
          <a:noFill/>
          <a:ln/>
        </p:spPr>
        <p:txBody>
          <a:bodyPr wrap="square" rtlCol="0" anchor="ctr"/>
          <a:lstStyle/>
          <a:p>
            <a:pPr indent="0" marL="0">
              <a:buNone/>
            </a:pPr>
            <a:r>
              <a:rPr lang="en-US" sz="1050" dirty="0">
                <a:solidFill>
                  <a:srgbClr val="4B5563"/>
                </a:solidFill>
                <a:latin typeface="Trebuchet MS" pitchFamily="34" charset="0"/>
                <a:ea typeface="Trebuchet MS" pitchFamily="34" charset="-122"/>
                <a:cs typeface="Trebuchet MS" pitchFamily="34" charset="-120"/>
              </a:rPr>
              <a:t>⚠  No sirven como sustituto de Twitter para contenido público.</a:t>
            </a:r>
            <a:endParaRPr lang="en-US" sz="10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Mastodon vs Bluesky: diferencias reales</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188720"/>
            <a:ext cx="2011680" cy="566928"/>
          </a:xfrm>
          <a:prstGeom prst="rect">
            <a:avLst/>
          </a:prstGeom>
          <a:solidFill>
            <a:srgbClr val="F8F7FF"/>
          </a:solidFill>
          <a:ln w="12700">
            <a:solidFill>
              <a:srgbClr val="E5E7EB"/>
            </a:solidFill>
            <a:prstDash val="solid"/>
          </a:ln>
        </p:spPr>
      </p:sp>
      <p:sp>
        <p:nvSpPr>
          <p:cNvPr id="5" name="Text 3"/>
          <p:cNvSpPr/>
          <p:nvPr/>
        </p:nvSpPr>
        <p:spPr>
          <a:xfrm>
            <a:off x="530352" y="1207008"/>
            <a:ext cx="1865376" cy="530352"/>
          </a:xfrm>
          <a:prstGeom prst="rect">
            <a:avLst/>
          </a:prstGeom>
          <a:noFill/>
          <a:ln/>
        </p:spPr>
        <p:txBody>
          <a:bodyPr wrap="square" rtlCol="0" anchor="ctr"/>
          <a:lstStyle/>
          <a:p>
            <a:pPr algn="l" indent="0" marL="0">
              <a:buNone/>
            </a:pPr>
            <a:endParaRPr lang="en-US" sz="1250" dirty="0"/>
          </a:p>
        </p:txBody>
      </p:sp>
      <p:sp>
        <p:nvSpPr>
          <p:cNvPr id="6" name="Shape 4"/>
          <p:cNvSpPr/>
          <p:nvPr/>
        </p:nvSpPr>
        <p:spPr>
          <a:xfrm>
            <a:off x="2468880" y="1188720"/>
            <a:ext cx="3108960" cy="566928"/>
          </a:xfrm>
          <a:prstGeom prst="rect">
            <a:avLst/>
          </a:prstGeom>
          <a:solidFill>
            <a:srgbClr val="7C3AED"/>
          </a:solidFill>
          <a:ln w="12700">
            <a:solidFill>
              <a:srgbClr val="E5E7EB"/>
            </a:solidFill>
            <a:prstDash val="solid"/>
          </a:ln>
        </p:spPr>
      </p:sp>
      <p:sp>
        <p:nvSpPr>
          <p:cNvPr id="7" name="Text 5"/>
          <p:cNvSpPr/>
          <p:nvPr/>
        </p:nvSpPr>
        <p:spPr>
          <a:xfrm>
            <a:off x="2542032" y="1207008"/>
            <a:ext cx="2962656" cy="530352"/>
          </a:xfrm>
          <a:prstGeom prst="rect">
            <a:avLst/>
          </a:prstGeom>
          <a:noFill/>
          <a:ln/>
        </p:spPr>
        <p:txBody>
          <a:bodyPr wrap="square" rtlCol="0" anchor="ctr"/>
          <a:lstStyle/>
          <a:p>
            <a:pPr algn="ctr" indent="0" marL="0">
              <a:buNone/>
            </a:pPr>
            <a:r>
              <a:rPr lang="en-US" sz="1250" b="1" dirty="0">
                <a:solidFill>
                  <a:srgbClr val="FFFFFF"/>
                </a:solidFill>
                <a:latin typeface="Trebuchet MS" pitchFamily="34" charset="0"/>
                <a:ea typeface="Trebuchet MS" pitchFamily="34" charset="-122"/>
                <a:cs typeface="Trebuchet MS" pitchFamily="34" charset="-120"/>
              </a:rPr>
              <a:t>Mastodon</a:t>
            </a:r>
            <a:endParaRPr lang="en-US" sz="1250" dirty="0"/>
          </a:p>
        </p:txBody>
      </p:sp>
      <p:sp>
        <p:nvSpPr>
          <p:cNvPr id="8" name="Shape 6"/>
          <p:cNvSpPr/>
          <p:nvPr/>
        </p:nvSpPr>
        <p:spPr>
          <a:xfrm>
            <a:off x="5577840" y="1188720"/>
            <a:ext cx="3108960" cy="566928"/>
          </a:xfrm>
          <a:prstGeom prst="rect">
            <a:avLst/>
          </a:prstGeom>
          <a:solidFill>
            <a:srgbClr val="0284C7"/>
          </a:solidFill>
          <a:ln w="12700">
            <a:solidFill>
              <a:srgbClr val="E5E7EB"/>
            </a:solidFill>
            <a:prstDash val="solid"/>
          </a:ln>
        </p:spPr>
      </p:sp>
      <p:sp>
        <p:nvSpPr>
          <p:cNvPr id="9" name="Text 7"/>
          <p:cNvSpPr/>
          <p:nvPr/>
        </p:nvSpPr>
        <p:spPr>
          <a:xfrm>
            <a:off x="5650992" y="1207008"/>
            <a:ext cx="2962656" cy="530352"/>
          </a:xfrm>
          <a:prstGeom prst="rect">
            <a:avLst/>
          </a:prstGeom>
          <a:noFill/>
          <a:ln/>
        </p:spPr>
        <p:txBody>
          <a:bodyPr wrap="square" rtlCol="0" anchor="ctr"/>
          <a:lstStyle/>
          <a:p>
            <a:pPr algn="ctr" indent="0" marL="0">
              <a:buNone/>
            </a:pPr>
            <a:r>
              <a:rPr lang="en-US" sz="1250" b="1" dirty="0">
                <a:solidFill>
                  <a:srgbClr val="FFFFFF"/>
                </a:solidFill>
                <a:latin typeface="Trebuchet MS" pitchFamily="34" charset="0"/>
                <a:ea typeface="Trebuchet MS" pitchFamily="34" charset="-122"/>
                <a:cs typeface="Trebuchet MS" pitchFamily="34" charset="-120"/>
              </a:rPr>
              <a:t>Bluesky</a:t>
            </a:r>
            <a:endParaRPr lang="en-US" sz="1250" dirty="0"/>
          </a:p>
        </p:txBody>
      </p:sp>
      <p:sp>
        <p:nvSpPr>
          <p:cNvPr id="10" name="Shape 8"/>
          <p:cNvSpPr/>
          <p:nvPr/>
        </p:nvSpPr>
        <p:spPr>
          <a:xfrm>
            <a:off x="457200" y="1755648"/>
            <a:ext cx="2011680" cy="566928"/>
          </a:xfrm>
          <a:prstGeom prst="rect">
            <a:avLst/>
          </a:prstGeom>
          <a:solidFill>
            <a:srgbClr val="EDE9FE"/>
          </a:solidFill>
          <a:ln w="12700">
            <a:solidFill>
              <a:srgbClr val="E5E7EB"/>
            </a:solidFill>
            <a:prstDash val="solid"/>
          </a:ln>
        </p:spPr>
      </p:sp>
      <p:sp>
        <p:nvSpPr>
          <p:cNvPr id="11" name="Text 9"/>
          <p:cNvSpPr/>
          <p:nvPr/>
        </p:nvSpPr>
        <p:spPr>
          <a:xfrm>
            <a:off x="530352" y="1773936"/>
            <a:ext cx="1865376" cy="530352"/>
          </a:xfrm>
          <a:prstGeom prst="rect">
            <a:avLst/>
          </a:prstGeom>
          <a:noFill/>
          <a:ln/>
        </p:spPr>
        <p:txBody>
          <a:bodyPr wrap="square" rtlCol="0" anchor="ctr"/>
          <a:lstStyle/>
          <a:p>
            <a:pPr algn="l" indent="0" marL="0">
              <a:buNone/>
            </a:pPr>
            <a:r>
              <a:rPr lang="en-US" sz="1100" b="1" dirty="0">
                <a:solidFill>
                  <a:srgbClr val="1A1A2E"/>
                </a:solidFill>
                <a:latin typeface="Trebuchet MS" pitchFamily="34" charset="0"/>
                <a:ea typeface="Trebuchet MS" pitchFamily="34" charset="-122"/>
                <a:cs typeface="Trebuchet MS" pitchFamily="34" charset="-120"/>
              </a:rPr>
              <a:t>Propiedad</a:t>
            </a:r>
            <a:endParaRPr lang="en-US" sz="1100" dirty="0"/>
          </a:p>
        </p:txBody>
      </p:sp>
      <p:sp>
        <p:nvSpPr>
          <p:cNvPr id="12" name="Shape 10"/>
          <p:cNvSpPr/>
          <p:nvPr/>
        </p:nvSpPr>
        <p:spPr>
          <a:xfrm>
            <a:off x="2468880" y="1755648"/>
            <a:ext cx="3108960" cy="566928"/>
          </a:xfrm>
          <a:prstGeom prst="rect">
            <a:avLst/>
          </a:prstGeom>
          <a:solidFill>
            <a:srgbClr val="F5F0FE"/>
          </a:solidFill>
          <a:ln w="12700">
            <a:solidFill>
              <a:srgbClr val="E5E7EB"/>
            </a:solidFill>
            <a:prstDash val="solid"/>
          </a:ln>
        </p:spPr>
      </p:sp>
      <p:sp>
        <p:nvSpPr>
          <p:cNvPr id="13" name="Text 11"/>
          <p:cNvSpPr/>
          <p:nvPr/>
        </p:nvSpPr>
        <p:spPr>
          <a:xfrm>
            <a:off x="2542032" y="1773936"/>
            <a:ext cx="2962656" cy="530352"/>
          </a:xfrm>
          <a:prstGeom prst="rect">
            <a:avLst/>
          </a:prstGeom>
          <a:noFill/>
          <a:ln/>
        </p:spPr>
        <p:txBody>
          <a:bodyPr wrap="square" rtlCol="0" anchor="ctr"/>
          <a:lstStyle/>
          <a:p>
            <a:pPr algn="ctr" indent="0" marL="0">
              <a:buNone/>
            </a:pPr>
            <a:r>
              <a:rPr lang="en-US" sz="1100" dirty="0">
                <a:solidFill>
                  <a:srgbClr val="1A1A2E"/>
                </a:solidFill>
                <a:latin typeface="Trebuchet MS" pitchFamily="34" charset="0"/>
                <a:ea typeface="Trebuchet MS" pitchFamily="34" charset="-122"/>
                <a:cs typeface="Trebuchet MS" pitchFamily="34" charset="-120"/>
              </a:rPr>
              <a:t>Fundación sin ánimo de lucro</a:t>
            </a:r>
            <a:endParaRPr lang="en-US" sz="1100" dirty="0"/>
          </a:p>
          <a:p>
            <a:pPr algn="ctr" indent="0" marL="0">
              <a:buNone/>
            </a:pPr>
            <a:r>
              <a:rPr lang="en-US" sz="1100" dirty="0">
                <a:solidFill>
                  <a:srgbClr val="1A1A2E"/>
                </a:solidFill>
                <a:latin typeface="Trebuchet MS" pitchFamily="34" charset="0"/>
                <a:ea typeface="Trebuchet MS" pitchFamily="34" charset="-122"/>
                <a:cs typeface="Trebuchet MS" pitchFamily="34" charset="-120"/>
              </a:rPr>
              <a:t>+ miles de servidores independientes</a:t>
            </a:r>
            <a:endParaRPr lang="en-US" sz="1100" dirty="0"/>
          </a:p>
        </p:txBody>
      </p:sp>
      <p:sp>
        <p:nvSpPr>
          <p:cNvPr id="14" name="Shape 12"/>
          <p:cNvSpPr/>
          <p:nvPr/>
        </p:nvSpPr>
        <p:spPr>
          <a:xfrm>
            <a:off x="5577840" y="1755648"/>
            <a:ext cx="3108960" cy="566928"/>
          </a:xfrm>
          <a:prstGeom prst="rect">
            <a:avLst/>
          </a:prstGeom>
          <a:solidFill>
            <a:srgbClr val="E0F2FE"/>
          </a:solidFill>
          <a:ln w="12700">
            <a:solidFill>
              <a:srgbClr val="E5E7EB"/>
            </a:solidFill>
            <a:prstDash val="solid"/>
          </a:ln>
        </p:spPr>
      </p:sp>
      <p:sp>
        <p:nvSpPr>
          <p:cNvPr id="15" name="Text 13"/>
          <p:cNvSpPr/>
          <p:nvPr/>
        </p:nvSpPr>
        <p:spPr>
          <a:xfrm>
            <a:off x="5650992" y="1773936"/>
            <a:ext cx="2962656" cy="530352"/>
          </a:xfrm>
          <a:prstGeom prst="rect">
            <a:avLst/>
          </a:prstGeom>
          <a:noFill/>
          <a:ln/>
        </p:spPr>
        <p:txBody>
          <a:bodyPr wrap="square" rtlCol="0" anchor="ctr"/>
          <a:lstStyle/>
          <a:p>
            <a:pPr algn="ctr" indent="0" marL="0">
              <a:buNone/>
            </a:pPr>
            <a:r>
              <a:rPr lang="en-US" sz="1100" dirty="0">
                <a:solidFill>
                  <a:srgbClr val="1A1A2E"/>
                </a:solidFill>
                <a:latin typeface="Trebuchet MS" pitchFamily="34" charset="0"/>
                <a:ea typeface="Trebuchet MS" pitchFamily="34" charset="-122"/>
                <a:cs typeface="Trebuchet MS" pitchFamily="34" charset="-120"/>
              </a:rPr>
              <a:t>Empresa privada (Bluesky PBC)</a:t>
            </a:r>
            <a:endParaRPr lang="en-US" sz="1100" dirty="0"/>
          </a:p>
          <a:p>
            <a:pPr algn="ctr" indent="0" marL="0">
              <a:buNone/>
            </a:pPr>
            <a:r>
              <a:rPr lang="en-US" sz="1100" dirty="0">
                <a:solidFill>
                  <a:srgbClr val="1A1A2E"/>
                </a:solidFill>
                <a:latin typeface="Trebuchet MS" pitchFamily="34" charset="0"/>
                <a:ea typeface="Trebuchet MS" pitchFamily="34" charset="-122"/>
                <a:cs typeface="Trebuchet MS" pitchFamily="34" charset="-120"/>
              </a:rPr>
              <a:t>con protocolo abierto</a:t>
            </a:r>
            <a:endParaRPr lang="en-US" sz="1100" dirty="0"/>
          </a:p>
        </p:txBody>
      </p:sp>
      <p:sp>
        <p:nvSpPr>
          <p:cNvPr id="16" name="Shape 14"/>
          <p:cNvSpPr/>
          <p:nvPr/>
        </p:nvSpPr>
        <p:spPr>
          <a:xfrm>
            <a:off x="457200" y="2322576"/>
            <a:ext cx="2011680" cy="566928"/>
          </a:xfrm>
          <a:prstGeom prst="rect">
            <a:avLst/>
          </a:prstGeom>
          <a:solidFill>
            <a:srgbClr val="EDE9FE"/>
          </a:solidFill>
          <a:ln w="12700">
            <a:solidFill>
              <a:srgbClr val="E5E7EB"/>
            </a:solidFill>
            <a:prstDash val="solid"/>
          </a:ln>
        </p:spPr>
      </p:sp>
      <p:sp>
        <p:nvSpPr>
          <p:cNvPr id="17" name="Text 15"/>
          <p:cNvSpPr/>
          <p:nvPr/>
        </p:nvSpPr>
        <p:spPr>
          <a:xfrm>
            <a:off x="530352" y="2340864"/>
            <a:ext cx="1865376" cy="530352"/>
          </a:xfrm>
          <a:prstGeom prst="rect">
            <a:avLst/>
          </a:prstGeom>
          <a:noFill/>
          <a:ln/>
        </p:spPr>
        <p:txBody>
          <a:bodyPr wrap="square" rtlCol="0" anchor="ctr"/>
          <a:lstStyle/>
          <a:p>
            <a:pPr algn="l" indent="0" marL="0">
              <a:buNone/>
            </a:pPr>
            <a:r>
              <a:rPr lang="en-US" sz="1100" b="1" dirty="0">
                <a:solidFill>
                  <a:srgbClr val="1A1A2E"/>
                </a:solidFill>
                <a:latin typeface="Trebuchet MS" pitchFamily="34" charset="0"/>
                <a:ea typeface="Trebuchet MS" pitchFamily="34" charset="-122"/>
                <a:cs typeface="Trebuchet MS" pitchFamily="34" charset="-120"/>
              </a:rPr>
              <a:t>Federación</a:t>
            </a:r>
            <a:endParaRPr lang="en-US" sz="1100" dirty="0"/>
          </a:p>
        </p:txBody>
      </p:sp>
      <p:sp>
        <p:nvSpPr>
          <p:cNvPr id="18" name="Shape 16"/>
          <p:cNvSpPr/>
          <p:nvPr/>
        </p:nvSpPr>
        <p:spPr>
          <a:xfrm>
            <a:off x="2468880" y="2322576"/>
            <a:ext cx="3108960" cy="566928"/>
          </a:xfrm>
          <a:prstGeom prst="rect">
            <a:avLst/>
          </a:prstGeom>
          <a:solidFill>
            <a:srgbClr val="F5F0FE"/>
          </a:solidFill>
          <a:ln w="12700">
            <a:solidFill>
              <a:srgbClr val="E5E7EB"/>
            </a:solidFill>
            <a:prstDash val="solid"/>
          </a:ln>
        </p:spPr>
      </p:sp>
      <p:sp>
        <p:nvSpPr>
          <p:cNvPr id="19" name="Text 17"/>
          <p:cNvSpPr/>
          <p:nvPr/>
        </p:nvSpPr>
        <p:spPr>
          <a:xfrm>
            <a:off x="2542032" y="2340864"/>
            <a:ext cx="2962656" cy="530352"/>
          </a:xfrm>
          <a:prstGeom prst="rect">
            <a:avLst/>
          </a:prstGeom>
          <a:noFill/>
          <a:ln/>
        </p:spPr>
        <p:txBody>
          <a:bodyPr wrap="square" rtlCol="0" anchor="ctr"/>
          <a:lstStyle/>
          <a:p>
            <a:pPr algn="ctr" indent="0" marL="0">
              <a:buNone/>
            </a:pPr>
            <a:r>
              <a:rPr lang="en-US" sz="1100" dirty="0">
                <a:solidFill>
                  <a:srgbClr val="1A1A2E"/>
                </a:solidFill>
                <a:latin typeface="Trebuchet MS" pitchFamily="34" charset="0"/>
                <a:ea typeface="Trebuchet MS" pitchFamily="34" charset="-122"/>
                <a:cs typeface="Trebuchet MS" pitchFamily="34" charset="-120"/>
              </a:rPr>
              <a:t>Activa con miles de instancias</a:t>
            </a:r>
            <a:endParaRPr lang="en-US" sz="1100" dirty="0"/>
          </a:p>
          <a:p>
            <a:pPr algn="ctr" indent="0" marL="0">
              <a:buNone/>
            </a:pPr>
            <a:r>
              <a:rPr lang="en-US" sz="1100" dirty="0">
                <a:solidFill>
                  <a:srgbClr val="1A1A2E"/>
                </a:solidFill>
                <a:latin typeface="Trebuchet MS" pitchFamily="34" charset="0"/>
                <a:ea typeface="Trebuchet MS" pitchFamily="34" charset="-122"/>
                <a:cs typeface="Trebuchet MS" pitchFamily="34" charset="-120"/>
              </a:rPr>
              <a:t>y otros servicios del Fediverse</a:t>
            </a:r>
            <a:endParaRPr lang="en-US" sz="1100" dirty="0"/>
          </a:p>
        </p:txBody>
      </p:sp>
      <p:sp>
        <p:nvSpPr>
          <p:cNvPr id="20" name="Shape 18"/>
          <p:cNvSpPr/>
          <p:nvPr/>
        </p:nvSpPr>
        <p:spPr>
          <a:xfrm>
            <a:off x="5577840" y="2322576"/>
            <a:ext cx="3108960" cy="566928"/>
          </a:xfrm>
          <a:prstGeom prst="rect">
            <a:avLst/>
          </a:prstGeom>
          <a:solidFill>
            <a:srgbClr val="E0F2FE"/>
          </a:solidFill>
          <a:ln w="12700">
            <a:solidFill>
              <a:srgbClr val="E5E7EB"/>
            </a:solidFill>
            <a:prstDash val="solid"/>
          </a:ln>
        </p:spPr>
      </p:sp>
      <p:sp>
        <p:nvSpPr>
          <p:cNvPr id="21" name="Text 19"/>
          <p:cNvSpPr/>
          <p:nvPr/>
        </p:nvSpPr>
        <p:spPr>
          <a:xfrm>
            <a:off x="5650992" y="2340864"/>
            <a:ext cx="2962656" cy="530352"/>
          </a:xfrm>
          <a:prstGeom prst="rect">
            <a:avLst/>
          </a:prstGeom>
          <a:noFill/>
          <a:ln/>
        </p:spPr>
        <p:txBody>
          <a:bodyPr wrap="square" rtlCol="0" anchor="ctr"/>
          <a:lstStyle/>
          <a:p>
            <a:pPr algn="ctr" indent="0" marL="0">
              <a:buNone/>
            </a:pPr>
            <a:r>
              <a:rPr lang="en-US" sz="1100" dirty="0">
                <a:solidFill>
                  <a:srgbClr val="1A1A2E"/>
                </a:solidFill>
                <a:latin typeface="Trebuchet MS" pitchFamily="34" charset="0"/>
                <a:ea typeface="Trebuchet MS" pitchFamily="34" charset="-122"/>
                <a:cs typeface="Trebuchet MS" pitchFamily="34" charset="-120"/>
              </a:rPr>
              <a:t>En desarrollo. La mayoría</a:t>
            </a:r>
            <a:endParaRPr lang="en-US" sz="1100" dirty="0"/>
          </a:p>
          <a:p>
            <a:pPr algn="ctr" indent="0" marL="0">
              <a:buNone/>
            </a:pPr>
            <a:r>
              <a:rPr lang="en-US" sz="1100" dirty="0">
                <a:solidFill>
                  <a:srgbClr val="1A1A2E"/>
                </a:solidFill>
                <a:latin typeface="Trebuchet MS" pitchFamily="34" charset="0"/>
                <a:ea typeface="Trebuchet MS" pitchFamily="34" charset="-122"/>
                <a:cs typeface="Trebuchet MS" pitchFamily="34" charset="-120"/>
              </a:rPr>
              <a:t>en el servidor oficial</a:t>
            </a:r>
            <a:endParaRPr lang="en-US" sz="1100" dirty="0"/>
          </a:p>
        </p:txBody>
      </p:sp>
      <p:sp>
        <p:nvSpPr>
          <p:cNvPr id="22" name="Shape 20"/>
          <p:cNvSpPr/>
          <p:nvPr/>
        </p:nvSpPr>
        <p:spPr>
          <a:xfrm>
            <a:off x="457200" y="2889504"/>
            <a:ext cx="2011680" cy="566928"/>
          </a:xfrm>
          <a:prstGeom prst="rect">
            <a:avLst/>
          </a:prstGeom>
          <a:solidFill>
            <a:srgbClr val="EDE9FE"/>
          </a:solidFill>
          <a:ln w="12700">
            <a:solidFill>
              <a:srgbClr val="E5E7EB"/>
            </a:solidFill>
            <a:prstDash val="solid"/>
          </a:ln>
        </p:spPr>
      </p:sp>
      <p:sp>
        <p:nvSpPr>
          <p:cNvPr id="23" name="Text 21"/>
          <p:cNvSpPr/>
          <p:nvPr/>
        </p:nvSpPr>
        <p:spPr>
          <a:xfrm>
            <a:off x="530352" y="2907792"/>
            <a:ext cx="1865376" cy="530352"/>
          </a:xfrm>
          <a:prstGeom prst="rect">
            <a:avLst/>
          </a:prstGeom>
          <a:noFill/>
          <a:ln/>
        </p:spPr>
        <p:txBody>
          <a:bodyPr wrap="square" rtlCol="0" anchor="ctr"/>
          <a:lstStyle/>
          <a:p>
            <a:pPr algn="l" indent="0" marL="0">
              <a:buNone/>
            </a:pPr>
            <a:r>
              <a:rPr lang="en-US" sz="1100" b="1" dirty="0">
                <a:solidFill>
                  <a:srgbClr val="1A1A2E"/>
                </a:solidFill>
                <a:latin typeface="Trebuchet MS" pitchFamily="34" charset="0"/>
                <a:ea typeface="Trebuchet MS" pitchFamily="34" charset="-122"/>
                <a:cs typeface="Trebuchet MS" pitchFamily="34" charset="-120"/>
              </a:rPr>
              <a:t>Entrada</a:t>
            </a:r>
            <a:endParaRPr lang="en-US" sz="1100" dirty="0"/>
          </a:p>
        </p:txBody>
      </p:sp>
      <p:sp>
        <p:nvSpPr>
          <p:cNvPr id="24" name="Shape 22"/>
          <p:cNvSpPr/>
          <p:nvPr/>
        </p:nvSpPr>
        <p:spPr>
          <a:xfrm>
            <a:off x="2468880" y="2889504"/>
            <a:ext cx="3108960" cy="566928"/>
          </a:xfrm>
          <a:prstGeom prst="rect">
            <a:avLst/>
          </a:prstGeom>
          <a:solidFill>
            <a:srgbClr val="F5F0FE"/>
          </a:solidFill>
          <a:ln w="12700">
            <a:solidFill>
              <a:srgbClr val="E5E7EB"/>
            </a:solidFill>
            <a:prstDash val="solid"/>
          </a:ln>
        </p:spPr>
      </p:sp>
      <p:sp>
        <p:nvSpPr>
          <p:cNvPr id="25" name="Text 23"/>
          <p:cNvSpPr/>
          <p:nvPr/>
        </p:nvSpPr>
        <p:spPr>
          <a:xfrm>
            <a:off x="2542032" y="2907792"/>
            <a:ext cx="2962656" cy="530352"/>
          </a:xfrm>
          <a:prstGeom prst="rect">
            <a:avLst/>
          </a:prstGeom>
          <a:noFill/>
          <a:ln/>
        </p:spPr>
        <p:txBody>
          <a:bodyPr wrap="square" rtlCol="0" anchor="ctr"/>
          <a:lstStyle/>
          <a:p>
            <a:pPr algn="ctr" indent="0" marL="0">
              <a:buNone/>
            </a:pPr>
            <a:r>
              <a:rPr lang="en-US" sz="1100" dirty="0">
                <a:solidFill>
                  <a:srgbClr val="1A1A2E"/>
                </a:solidFill>
                <a:latin typeface="Trebuchet MS" pitchFamily="34" charset="0"/>
                <a:ea typeface="Trebuchet MS" pitchFamily="34" charset="-122"/>
                <a:cs typeface="Trebuchet MS" pitchFamily="34" charset="-120"/>
              </a:rPr>
              <a:t>Requiere elegir instancia</a:t>
            </a:r>
            <a:endParaRPr lang="en-US" sz="1100" dirty="0"/>
          </a:p>
          <a:p>
            <a:pPr algn="ctr" indent="0" marL="0">
              <a:buNone/>
            </a:pPr>
            <a:r>
              <a:rPr lang="en-US" sz="1100" dirty="0">
                <a:solidFill>
                  <a:srgbClr val="1A1A2E"/>
                </a:solidFill>
                <a:latin typeface="Trebuchet MS" pitchFamily="34" charset="0"/>
                <a:ea typeface="Trebuchet MS" pitchFamily="34" charset="-122"/>
                <a:cs typeface="Trebuchet MS" pitchFamily="34" charset="-120"/>
              </a:rPr>
              <a:t>antes de registrarse</a:t>
            </a:r>
            <a:endParaRPr lang="en-US" sz="1100" dirty="0"/>
          </a:p>
        </p:txBody>
      </p:sp>
      <p:sp>
        <p:nvSpPr>
          <p:cNvPr id="26" name="Shape 24"/>
          <p:cNvSpPr/>
          <p:nvPr/>
        </p:nvSpPr>
        <p:spPr>
          <a:xfrm>
            <a:off x="5577840" y="2889504"/>
            <a:ext cx="3108960" cy="566928"/>
          </a:xfrm>
          <a:prstGeom prst="rect">
            <a:avLst/>
          </a:prstGeom>
          <a:solidFill>
            <a:srgbClr val="E0F2FE"/>
          </a:solidFill>
          <a:ln w="12700">
            <a:solidFill>
              <a:srgbClr val="E5E7EB"/>
            </a:solidFill>
            <a:prstDash val="solid"/>
          </a:ln>
        </p:spPr>
      </p:sp>
      <p:sp>
        <p:nvSpPr>
          <p:cNvPr id="27" name="Text 25"/>
          <p:cNvSpPr/>
          <p:nvPr/>
        </p:nvSpPr>
        <p:spPr>
          <a:xfrm>
            <a:off x="5650992" y="2907792"/>
            <a:ext cx="2962656" cy="530352"/>
          </a:xfrm>
          <a:prstGeom prst="rect">
            <a:avLst/>
          </a:prstGeom>
          <a:noFill/>
          <a:ln/>
        </p:spPr>
        <p:txBody>
          <a:bodyPr wrap="square" rtlCol="0" anchor="ctr"/>
          <a:lstStyle/>
          <a:p>
            <a:pPr algn="ctr" indent="0" marL="0">
              <a:buNone/>
            </a:pPr>
            <a:r>
              <a:rPr lang="en-US" sz="1100" dirty="0">
                <a:solidFill>
                  <a:srgbClr val="1A1A2E"/>
                </a:solidFill>
                <a:latin typeface="Trebuchet MS" pitchFamily="34" charset="0"/>
                <a:ea typeface="Trebuchet MS" pitchFamily="34" charset="-122"/>
                <a:cs typeface="Trebuchet MS" pitchFamily="34" charset="-120"/>
              </a:rPr>
              <a:t>Registro directo, sin elegir</a:t>
            </a:r>
            <a:endParaRPr lang="en-US" sz="1100" dirty="0"/>
          </a:p>
          <a:p>
            <a:pPr algn="ctr" indent="0" marL="0">
              <a:buNone/>
            </a:pPr>
            <a:r>
              <a:rPr lang="en-US" sz="1100" dirty="0">
                <a:solidFill>
                  <a:srgbClr val="1A1A2E"/>
                </a:solidFill>
                <a:latin typeface="Trebuchet MS" pitchFamily="34" charset="0"/>
                <a:ea typeface="Trebuchet MS" pitchFamily="34" charset="-122"/>
                <a:cs typeface="Trebuchet MS" pitchFamily="34" charset="-120"/>
              </a:rPr>
              <a:t>servidor al principio</a:t>
            </a:r>
            <a:endParaRPr lang="en-US" sz="1100" dirty="0"/>
          </a:p>
        </p:txBody>
      </p:sp>
      <p:sp>
        <p:nvSpPr>
          <p:cNvPr id="28" name="Shape 26"/>
          <p:cNvSpPr/>
          <p:nvPr/>
        </p:nvSpPr>
        <p:spPr>
          <a:xfrm>
            <a:off x="457200" y="3456432"/>
            <a:ext cx="2011680" cy="566928"/>
          </a:xfrm>
          <a:prstGeom prst="rect">
            <a:avLst/>
          </a:prstGeom>
          <a:solidFill>
            <a:srgbClr val="EDE9FE"/>
          </a:solidFill>
          <a:ln w="12700">
            <a:solidFill>
              <a:srgbClr val="E5E7EB"/>
            </a:solidFill>
            <a:prstDash val="solid"/>
          </a:ln>
        </p:spPr>
      </p:sp>
      <p:sp>
        <p:nvSpPr>
          <p:cNvPr id="29" name="Text 27"/>
          <p:cNvSpPr/>
          <p:nvPr/>
        </p:nvSpPr>
        <p:spPr>
          <a:xfrm>
            <a:off x="530352" y="3474720"/>
            <a:ext cx="1865376" cy="530352"/>
          </a:xfrm>
          <a:prstGeom prst="rect">
            <a:avLst/>
          </a:prstGeom>
          <a:noFill/>
          <a:ln/>
        </p:spPr>
        <p:txBody>
          <a:bodyPr wrap="square" rtlCol="0" anchor="ctr"/>
          <a:lstStyle/>
          <a:p>
            <a:pPr algn="l" indent="0" marL="0">
              <a:buNone/>
            </a:pPr>
            <a:r>
              <a:rPr lang="en-US" sz="1100" b="1" dirty="0">
                <a:solidFill>
                  <a:srgbClr val="1A1A2E"/>
                </a:solidFill>
                <a:latin typeface="Trebuchet MS" pitchFamily="34" charset="0"/>
                <a:ea typeface="Trebuchet MS" pitchFamily="34" charset="-122"/>
                <a:cs typeface="Trebuchet MS" pitchFamily="34" charset="-120"/>
              </a:rPr>
              <a:t>Comunidad hispana</a:t>
            </a:r>
            <a:endParaRPr lang="en-US" sz="1100" dirty="0"/>
          </a:p>
        </p:txBody>
      </p:sp>
      <p:sp>
        <p:nvSpPr>
          <p:cNvPr id="30" name="Shape 28"/>
          <p:cNvSpPr/>
          <p:nvPr/>
        </p:nvSpPr>
        <p:spPr>
          <a:xfrm>
            <a:off x="2468880" y="3456432"/>
            <a:ext cx="3108960" cy="566928"/>
          </a:xfrm>
          <a:prstGeom prst="rect">
            <a:avLst/>
          </a:prstGeom>
          <a:solidFill>
            <a:srgbClr val="F5F0FE"/>
          </a:solidFill>
          <a:ln w="12700">
            <a:solidFill>
              <a:srgbClr val="E5E7EB"/>
            </a:solidFill>
            <a:prstDash val="solid"/>
          </a:ln>
        </p:spPr>
      </p:sp>
      <p:sp>
        <p:nvSpPr>
          <p:cNvPr id="31" name="Text 29"/>
          <p:cNvSpPr/>
          <p:nvPr/>
        </p:nvSpPr>
        <p:spPr>
          <a:xfrm>
            <a:off x="2542032" y="3474720"/>
            <a:ext cx="2962656" cy="530352"/>
          </a:xfrm>
          <a:prstGeom prst="rect">
            <a:avLst/>
          </a:prstGeom>
          <a:noFill/>
          <a:ln/>
        </p:spPr>
        <p:txBody>
          <a:bodyPr wrap="square" rtlCol="0" anchor="ctr"/>
          <a:lstStyle/>
          <a:p>
            <a:pPr algn="ctr" indent="0" marL="0">
              <a:buNone/>
            </a:pPr>
            <a:r>
              <a:rPr lang="en-US" sz="1100" dirty="0">
                <a:solidFill>
                  <a:srgbClr val="1A1A2E"/>
                </a:solidFill>
                <a:latin typeface="Trebuchet MS" pitchFamily="34" charset="0"/>
                <a:ea typeface="Trebuchet MS" pitchFamily="34" charset="-122"/>
                <a:cs typeface="Trebuchet MS" pitchFamily="34" charset="-120"/>
              </a:rPr>
              <a:t>Más consolidada.</a:t>
            </a:r>
            <a:endParaRPr lang="en-US" sz="1100" dirty="0"/>
          </a:p>
          <a:p>
            <a:pPr algn="ctr" indent="0" marL="0">
              <a:buNone/>
            </a:pPr>
            <a:r>
              <a:rPr lang="en-US" sz="1100" dirty="0">
                <a:solidFill>
                  <a:srgbClr val="1A1A2E"/>
                </a:solidFill>
                <a:latin typeface="Trebuchet MS" pitchFamily="34" charset="0"/>
                <a:ea typeface="Trebuchet MS" pitchFamily="34" charset="-122"/>
                <a:cs typeface="Trebuchet MS" pitchFamily="34" charset="-120"/>
              </a:rPr>
              <a:t>Lleva años activa</a:t>
            </a:r>
            <a:endParaRPr lang="en-US" sz="1100" dirty="0"/>
          </a:p>
        </p:txBody>
      </p:sp>
      <p:sp>
        <p:nvSpPr>
          <p:cNvPr id="32" name="Shape 30"/>
          <p:cNvSpPr/>
          <p:nvPr/>
        </p:nvSpPr>
        <p:spPr>
          <a:xfrm>
            <a:off x="5577840" y="3456432"/>
            <a:ext cx="3108960" cy="566928"/>
          </a:xfrm>
          <a:prstGeom prst="rect">
            <a:avLst/>
          </a:prstGeom>
          <a:solidFill>
            <a:srgbClr val="E0F2FE"/>
          </a:solidFill>
          <a:ln w="12700">
            <a:solidFill>
              <a:srgbClr val="E5E7EB"/>
            </a:solidFill>
            <a:prstDash val="solid"/>
          </a:ln>
        </p:spPr>
      </p:sp>
      <p:sp>
        <p:nvSpPr>
          <p:cNvPr id="33" name="Text 31"/>
          <p:cNvSpPr/>
          <p:nvPr/>
        </p:nvSpPr>
        <p:spPr>
          <a:xfrm>
            <a:off x="5650992" y="3474720"/>
            <a:ext cx="2962656" cy="530352"/>
          </a:xfrm>
          <a:prstGeom prst="rect">
            <a:avLst/>
          </a:prstGeom>
          <a:noFill/>
          <a:ln/>
        </p:spPr>
        <p:txBody>
          <a:bodyPr wrap="square" rtlCol="0" anchor="ctr"/>
          <a:lstStyle/>
          <a:p>
            <a:pPr algn="ctr" indent="0" marL="0">
              <a:buNone/>
            </a:pPr>
            <a:r>
              <a:rPr lang="en-US" sz="1100" dirty="0">
                <a:solidFill>
                  <a:srgbClr val="1A1A2E"/>
                </a:solidFill>
                <a:latin typeface="Trebuchet MS" pitchFamily="34" charset="0"/>
                <a:ea typeface="Trebuchet MS" pitchFamily="34" charset="-122"/>
                <a:cs typeface="Trebuchet MS" pitchFamily="34" charset="-120"/>
              </a:rPr>
              <a:t>Creciendo. Menos arraigada</a:t>
            </a:r>
            <a:endParaRPr lang="en-US" sz="1100" dirty="0"/>
          </a:p>
          <a:p>
            <a:pPr algn="ctr" indent="0" marL="0">
              <a:buNone/>
            </a:pPr>
            <a:r>
              <a:rPr lang="en-US" sz="1100" dirty="0">
                <a:solidFill>
                  <a:srgbClr val="1A1A2E"/>
                </a:solidFill>
                <a:latin typeface="Trebuchet MS" pitchFamily="34" charset="0"/>
                <a:ea typeface="Trebuchet MS" pitchFamily="34" charset="-122"/>
                <a:cs typeface="Trebuchet MS" pitchFamily="34" charset="-120"/>
              </a:rPr>
              <a:t>por ahora</a:t>
            </a:r>
            <a:endParaRPr lang="en-US" sz="1100" dirty="0"/>
          </a:p>
        </p:txBody>
      </p:sp>
      <p:sp>
        <p:nvSpPr>
          <p:cNvPr id="34" name="Shape 32"/>
          <p:cNvSpPr/>
          <p:nvPr/>
        </p:nvSpPr>
        <p:spPr>
          <a:xfrm>
            <a:off x="457200" y="4023360"/>
            <a:ext cx="2011680" cy="566928"/>
          </a:xfrm>
          <a:prstGeom prst="rect">
            <a:avLst/>
          </a:prstGeom>
          <a:solidFill>
            <a:srgbClr val="EDE9FE"/>
          </a:solidFill>
          <a:ln w="12700">
            <a:solidFill>
              <a:srgbClr val="E5E7EB"/>
            </a:solidFill>
            <a:prstDash val="solid"/>
          </a:ln>
        </p:spPr>
      </p:sp>
      <p:sp>
        <p:nvSpPr>
          <p:cNvPr id="35" name="Text 33"/>
          <p:cNvSpPr/>
          <p:nvPr/>
        </p:nvSpPr>
        <p:spPr>
          <a:xfrm>
            <a:off x="530352" y="4041648"/>
            <a:ext cx="1865376" cy="530352"/>
          </a:xfrm>
          <a:prstGeom prst="rect">
            <a:avLst/>
          </a:prstGeom>
          <a:noFill/>
          <a:ln/>
        </p:spPr>
        <p:txBody>
          <a:bodyPr wrap="square" rtlCol="0" anchor="ctr"/>
          <a:lstStyle/>
          <a:p>
            <a:pPr algn="l" indent="0" marL="0">
              <a:buNone/>
            </a:pPr>
            <a:r>
              <a:rPr lang="en-US" sz="1100" b="1" dirty="0">
                <a:solidFill>
                  <a:srgbClr val="1A1A2E"/>
                </a:solidFill>
                <a:latin typeface="Trebuchet MS" pitchFamily="34" charset="0"/>
                <a:ea typeface="Trebuchet MS" pitchFamily="34" charset="-122"/>
                <a:cs typeface="Trebuchet MS" pitchFamily="34" charset="-120"/>
              </a:rPr>
              <a:t>Algoritmo</a:t>
            </a:r>
            <a:endParaRPr lang="en-US" sz="1100" dirty="0"/>
          </a:p>
        </p:txBody>
      </p:sp>
      <p:sp>
        <p:nvSpPr>
          <p:cNvPr id="36" name="Shape 34"/>
          <p:cNvSpPr/>
          <p:nvPr/>
        </p:nvSpPr>
        <p:spPr>
          <a:xfrm>
            <a:off x="2468880" y="4023360"/>
            <a:ext cx="3108960" cy="566928"/>
          </a:xfrm>
          <a:prstGeom prst="rect">
            <a:avLst/>
          </a:prstGeom>
          <a:solidFill>
            <a:srgbClr val="F5F0FE"/>
          </a:solidFill>
          <a:ln w="12700">
            <a:solidFill>
              <a:srgbClr val="E5E7EB"/>
            </a:solidFill>
            <a:prstDash val="solid"/>
          </a:ln>
        </p:spPr>
      </p:sp>
      <p:sp>
        <p:nvSpPr>
          <p:cNvPr id="37" name="Text 35"/>
          <p:cNvSpPr/>
          <p:nvPr/>
        </p:nvSpPr>
        <p:spPr>
          <a:xfrm>
            <a:off x="2542032" y="4041648"/>
            <a:ext cx="2962656" cy="530352"/>
          </a:xfrm>
          <a:prstGeom prst="rect">
            <a:avLst/>
          </a:prstGeom>
          <a:noFill/>
          <a:ln/>
        </p:spPr>
        <p:txBody>
          <a:bodyPr wrap="square" rtlCol="0" anchor="ctr"/>
          <a:lstStyle/>
          <a:p>
            <a:pPr algn="ctr" indent="0" marL="0">
              <a:buNone/>
            </a:pPr>
            <a:r>
              <a:rPr lang="en-US" sz="1100" dirty="0">
                <a:solidFill>
                  <a:srgbClr val="1A1A2E"/>
                </a:solidFill>
                <a:latin typeface="Trebuchet MS" pitchFamily="34" charset="0"/>
                <a:ea typeface="Trebuchet MS" pitchFamily="34" charset="-122"/>
                <a:cs typeface="Trebuchet MS" pitchFamily="34" charset="-120"/>
              </a:rPr>
              <a:t>No hay por defecto.</a:t>
            </a:r>
            <a:endParaRPr lang="en-US" sz="1100" dirty="0"/>
          </a:p>
          <a:p>
            <a:pPr algn="ctr" indent="0" marL="0">
              <a:buNone/>
            </a:pPr>
            <a:r>
              <a:rPr lang="en-US" sz="1100" dirty="0">
                <a:solidFill>
                  <a:srgbClr val="1A1A2E"/>
                </a:solidFill>
                <a:latin typeface="Trebuchet MS" pitchFamily="34" charset="0"/>
                <a:ea typeface="Trebuchet MS" pitchFamily="34" charset="-122"/>
                <a:cs typeface="Trebuchet MS" pitchFamily="34" charset="-120"/>
              </a:rPr>
              <a:t>Timeline cronológico</a:t>
            </a:r>
            <a:endParaRPr lang="en-US" sz="1100" dirty="0"/>
          </a:p>
        </p:txBody>
      </p:sp>
      <p:sp>
        <p:nvSpPr>
          <p:cNvPr id="38" name="Shape 36"/>
          <p:cNvSpPr/>
          <p:nvPr/>
        </p:nvSpPr>
        <p:spPr>
          <a:xfrm>
            <a:off x="5577840" y="4023360"/>
            <a:ext cx="3108960" cy="566928"/>
          </a:xfrm>
          <a:prstGeom prst="rect">
            <a:avLst/>
          </a:prstGeom>
          <a:solidFill>
            <a:srgbClr val="E0F2FE"/>
          </a:solidFill>
          <a:ln w="12700">
            <a:solidFill>
              <a:srgbClr val="E5E7EB"/>
            </a:solidFill>
            <a:prstDash val="solid"/>
          </a:ln>
        </p:spPr>
      </p:sp>
      <p:sp>
        <p:nvSpPr>
          <p:cNvPr id="39" name="Text 37"/>
          <p:cNvSpPr/>
          <p:nvPr/>
        </p:nvSpPr>
        <p:spPr>
          <a:xfrm>
            <a:off x="5650992" y="4041648"/>
            <a:ext cx="2962656" cy="530352"/>
          </a:xfrm>
          <a:prstGeom prst="rect">
            <a:avLst/>
          </a:prstGeom>
          <a:noFill/>
          <a:ln/>
        </p:spPr>
        <p:txBody>
          <a:bodyPr wrap="square" rtlCol="0" anchor="ctr"/>
          <a:lstStyle/>
          <a:p>
            <a:pPr algn="ctr" indent="0" marL="0">
              <a:buNone/>
            </a:pPr>
            <a:r>
              <a:rPr lang="en-US" sz="1100" dirty="0">
                <a:solidFill>
                  <a:srgbClr val="1A1A2E"/>
                </a:solidFill>
                <a:latin typeface="Trebuchet MS" pitchFamily="34" charset="0"/>
                <a:ea typeface="Trebuchet MS" pitchFamily="34" charset="-122"/>
                <a:cs typeface="Trebuchet MS" pitchFamily="34" charset="-120"/>
              </a:rPr>
              <a:t>Sí existe, aunque</a:t>
            </a:r>
            <a:endParaRPr lang="en-US" sz="1100" dirty="0"/>
          </a:p>
          <a:p>
            <a:pPr algn="ctr" indent="0" marL="0">
              <a:buNone/>
            </a:pPr>
            <a:r>
              <a:rPr lang="en-US" sz="1100" dirty="0">
                <a:solidFill>
                  <a:srgbClr val="1A1A2E"/>
                </a:solidFill>
                <a:latin typeface="Trebuchet MS" pitchFamily="34" charset="0"/>
                <a:ea typeface="Trebuchet MS" pitchFamily="34" charset="-122"/>
                <a:cs typeface="Trebuchet MS" pitchFamily="34" charset="-120"/>
              </a:rPr>
              <a:t>configurable</a:t>
            </a:r>
            <a:endParaRPr lang="en-US" sz="1100" dirty="0"/>
          </a:p>
        </p:txBody>
      </p:sp>
      <p:sp>
        <p:nvSpPr>
          <p:cNvPr id="40" name="Shape 38"/>
          <p:cNvSpPr/>
          <p:nvPr/>
        </p:nvSpPr>
        <p:spPr>
          <a:xfrm>
            <a:off x="457200" y="4590288"/>
            <a:ext cx="2011680" cy="566928"/>
          </a:xfrm>
          <a:prstGeom prst="rect">
            <a:avLst/>
          </a:prstGeom>
          <a:solidFill>
            <a:srgbClr val="EDE9FE"/>
          </a:solidFill>
          <a:ln w="12700">
            <a:solidFill>
              <a:srgbClr val="E5E7EB"/>
            </a:solidFill>
            <a:prstDash val="solid"/>
          </a:ln>
        </p:spPr>
      </p:sp>
      <p:sp>
        <p:nvSpPr>
          <p:cNvPr id="41" name="Text 39"/>
          <p:cNvSpPr/>
          <p:nvPr/>
        </p:nvSpPr>
        <p:spPr>
          <a:xfrm>
            <a:off x="530352" y="4608576"/>
            <a:ext cx="1865376" cy="530352"/>
          </a:xfrm>
          <a:prstGeom prst="rect">
            <a:avLst/>
          </a:prstGeom>
          <a:noFill/>
          <a:ln/>
        </p:spPr>
        <p:txBody>
          <a:bodyPr wrap="square" rtlCol="0" anchor="ctr"/>
          <a:lstStyle/>
          <a:p>
            <a:pPr algn="l" indent="0" marL="0">
              <a:buNone/>
            </a:pPr>
            <a:r>
              <a:rPr lang="en-US" sz="1100" b="1" dirty="0">
                <a:solidFill>
                  <a:srgbClr val="1A1A2E"/>
                </a:solidFill>
                <a:latin typeface="Trebuchet MS" pitchFamily="34" charset="0"/>
                <a:ea typeface="Trebuchet MS" pitchFamily="34" charset="-122"/>
                <a:cs typeface="Trebuchet MS" pitchFamily="34" charset="-120"/>
              </a:rPr>
              <a:t>Portabilidad</a:t>
            </a:r>
            <a:endParaRPr lang="en-US" sz="1100" dirty="0"/>
          </a:p>
        </p:txBody>
      </p:sp>
      <p:sp>
        <p:nvSpPr>
          <p:cNvPr id="42" name="Shape 40"/>
          <p:cNvSpPr/>
          <p:nvPr/>
        </p:nvSpPr>
        <p:spPr>
          <a:xfrm>
            <a:off x="2468880" y="4590288"/>
            <a:ext cx="3108960" cy="566928"/>
          </a:xfrm>
          <a:prstGeom prst="rect">
            <a:avLst/>
          </a:prstGeom>
          <a:solidFill>
            <a:srgbClr val="F5F0FE"/>
          </a:solidFill>
          <a:ln w="12700">
            <a:solidFill>
              <a:srgbClr val="E5E7EB"/>
            </a:solidFill>
            <a:prstDash val="solid"/>
          </a:ln>
        </p:spPr>
      </p:sp>
      <p:sp>
        <p:nvSpPr>
          <p:cNvPr id="43" name="Text 41"/>
          <p:cNvSpPr/>
          <p:nvPr/>
        </p:nvSpPr>
        <p:spPr>
          <a:xfrm>
            <a:off x="2542032" y="4608576"/>
            <a:ext cx="2962656" cy="530352"/>
          </a:xfrm>
          <a:prstGeom prst="rect">
            <a:avLst/>
          </a:prstGeom>
          <a:noFill/>
          <a:ln/>
        </p:spPr>
        <p:txBody>
          <a:bodyPr wrap="square" rtlCol="0" anchor="ctr"/>
          <a:lstStyle/>
          <a:p>
            <a:pPr algn="ctr" indent="0" marL="0">
              <a:buNone/>
            </a:pPr>
            <a:r>
              <a:rPr lang="en-US" sz="1100" dirty="0">
                <a:solidFill>
                  <a:srgbClr val="1A1A2E"/>
                </a:solidFill>
                <a:latin typeface="Trebuchet MS" pitchFamily="34" charset="0"/>
                <a:ea typeface="Trebuchet MS" pitchFamily="34" charset="-122"/>
                <a:cs typeface="Trebuchet MS" pitchFamily="34" charset="-120"/>
              </a:rPr>
              <a:t>Puedes migrar tu cuenta</a:t>
            </a:r>
            <a:endParaRPr lang="en-US" sz="1100" dirty="0"/>
          </a:p>
          <a:p>
            <a:pPr algn="ctr" indent="0" marL="0">
              <a:buNone/>
            </a:pPr>
            <a:r>
              <a:rPr lang="en-US" sz="1100" dirty="0">
                <a:solidFill>
                  <a:srgbClr val="1A1A2E"/>
                </a:solidFill>
                <a:latin typeface="Trebuchet MS" pitchFamily="34" charset="0"/>
                <a:ea typeface="Trebuchet MS" pitchFamily="34" charset="-122"/>
                <a:cs typeface="Trebuchet MS" pitchFamily="34" charset="-120"/>
              </a:rPr>
              <a:t>con tus seguidores</a:t>
            </a:r>
            <a:endParaRPr lang="en-US" sz="1100" dirty="0"/>
          </a:p>
        </p:txBody>
      </p:sp>
      <p:sp>
        <p:nvSpPr>
          <p:cNvPr id="44" name="Shape 42"/>
          <p:cNvSpPr/>
          <p:nvPr/>
        </p:nvSpPr>
        <p:spPr>
          <a:xfrm>
            <a:off x="5577840" y="4590288"/>
            <a:ext cx="3108960" cy="566928"/>
          </a:xfrm>
          <a:prstGeom prst="rect">
            <a:avLst/>
          </a:prstGeom>
          <a:solidFill>
            <a:srgbClr val="E0F2FE"/>
          </a:solidFill>
          <a:ln w="12700">
            <a:solidFill>
              <a:srgbClr val="E5E7EB"/>
            </a:solidFill>
            <a:prstDash val="solid"/>
          </a:ln>
        </p:spPr>
      </p:sp>
      <p:sp>
        <p:nvSpPr>
          <p:cNvPr id="45" name="Text 43"/>
          <p:cNvSpPr/>
          <p:nvPr/>
        </p:nvSpPr>
        <p:spPr>
          <a:xfrm>
            <a:off x="5650992" y="4608576"/>
            <a:ext cx="2962656" cy="530352"/>
          </a:xfrm>
          <a:prstGeom prst="rect">
            <a:avLst/>
          </a:prstGeom>
          <a:noFill/>
          <a:ln/>
        </p:spPr>
        <p:txBody>
          <a:bodyPr wrap="square" rtlCol="0" anchor="ctr"/>
          <a:lstStyle/>
          <a:p>
            <a:pPr algn="ctr" indent="0" marL="0">
              <a:buNone/>
            </a:pPr>
            <a:r>
              <a:rPr lang="en-US" sz="1100" dirty="0">
                <a:solidFill>
                  <a:srgbClr val="1A1A2E"/>
                </a:solidFill>
                <a:latin typeface="Trebuchet MS" pitchFamily="34" charset="0"/>
                <a:ea typeface="Trebuchet MS" pitchFamily="34" charset="-122"/>
                <a:cs typeface="Trebuchet MS" pitchFamily="34" charset="-120"/>
              </a:rPr>
              <a:t>Exportación de datos posible,</a:t>
            </a:r>
            <a:endParaRPr lang="en-US" sz="1100" dirty="0"/>
          </a:p>
          <a:p>
            <a:pPr algn="ctr" indent="0" marL="0">
              <a:buNone/>
            </a:pPr>
            <a:r>
              <a:rPr lang="en-US" sz="1100" dirty="0">
                <a:solidFill>
                  <a:srgbClr val="1A1A2E"/>
                </a:solidFill>
                <a:latin typeface="Trebuchet MS" pitchFamily="34" charset="0"/>
                <a:ea typeface="Trebuchet MS" pitchFamily="34" charset="-122"/>
                <a:cs typeface="Trebuchet MS" pitchFamily="34" charset="-120"/>
              </a:rPr>
              <a:t>portabilidad real limitada</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¿Dónde hay más comunidad en español?</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Text 2"/>
          <p:cNvSpPr/>
          <p:nvPr/>
        </p:nvSpPr>
        <p:spPr>
          <a:xfrm>
            <a:off x="457200" y="1143000"/>
            <a:ext cx="8229600" cy="320040"/>
          </a:xfrm>
          <a:prstGeom prst="rect">
            <a:avLst/>
          </a:prstGeom>
          <a:noFill/>
          <a:ln/>
        </p:spPr>
        <p:txBody>
          <a:bodyPr wrap="square" rtlCol="0" anchor="ctr"/>
          <a:lstStyle/>
          <a:p>
            <a:pPr indent="0" marL="0">
              <a:buNone/>
            </a:pPr>
            <a:r>
              <a:rPr lang="en-US" sz="1300" dirty="0">
                <a:solidFill>
                  <a:srgbClr val="4B5563"/>
                </a:solidFill>
                <a:latin typeface="Trebuchet MS" pitchFamily="34" charset="0"/>
                <a:ea typeface="Trebuchet MS" pitchFamily="34" charset="-122"/>
                <a:cs typeface="Trebuchet MS" pitchFamily="34" charset="-120"/>
              </a:rPr>
              <a:t>Si buscas conversación en español desde el primer día:</a:t>
            </a:r>
            <a:endParaRPr lang="en-US" sz="1300" dirty="0"/>
          </a:p>
        </p:txBody>
      </p:sp>
      <p:sp>
        <p:nvSpPr>
          <p:cNvPr id="5" name="Shape 3"/>
          <p:cNvSpPr/>
          <p:nvPr/>
        </p:nvSpPr>
        <p:spPr>
          <a:xfrm>
            <a:off x="457200" y="1554480"/>
            <a:ext cx="3840480" cy="3291840"/>
          </a:xfrm>
          <a:prstGeom prst="rect">
            <a:avLst/>
          </a:prstGeom>
          <a:solidFill>
            <a:srgbClr val="EDE9FE"/>
          </a:solidFill>
          <a:ln w="12700">
            <a:solidFill>
              <a:srgbClr val="7C3AED"/>
            </a:solidFill>
            <a:prstDash val="solid"/>
          </a:ln>
          <a:effectLst>
            <a:outerShdw sx="100000" sy="100000" kx="0" ky="0" algn="bl" rotWithShape="0" blurRad="101600" dist="38100" dir="8100000">
              <a:srgbClr val="000000">
                <a:alpha val="10000"/>
              </a:srgbClr>
            </a:outerShdw>
          </a:effectLst>
        </p:spPr>
      </p:sp>
      <p:sp>
        <p:nvSpPr>
          <p:cNvPr id="6" name="Shape 4"/>
          <p:cNvSpPr/>
          <p:nvPr/>
        </p:nvSpPr>
        <p:spPr>
          <a:xfrm>
            <a:off x="457200" y="1554480"/>
            <a:ext cx="3840480" cy="438912"/>
          </a:xfrm>
          <a:prstGeom prst="rect">
            <a:avLst/>
          </a:prstGeom>
          <a:solidFill>
            <a:srgbClr val="7C3AED"/>
          </a:solidFill>
          <a:ln w="12700">
            <a:solidFill>
              <a:srgbClr val="7C3AED"/>
            </a:solidFill>
            <a:prstDash val="solid"/>
          </a:ln>
        </p:spPr>
      </p:sp>
      <p:sp>
        <p:nvSpPr>
          <p:cNvPr id="7" name="Text 5"/>
          <p:cNvSpPr/>
          <p:nvPr/>
        </p:nvSpPr>
        <p:spPr>
          <a:xfrm>
            <a:off x="502920" y="1581912"/>
            <a:ext cx="3749040" cy="384048"/>
          </a:xfrm>
          <a:prstGeom prst="rect">
            <a:avLst/>
          </a:prstGeom>
          <a:noFill/>
          <a:ln/>
        </p:spPr>
        <p:txBody>
          <a:bodyPr wrap="square" rtlCol="0" anchor="ctr"/>
          <a:lstStyle/>
          <a:p>
            <a:pPr algn="ctr" indent="0" marL="0">
              <a:buNone/>
            </a:pPr>
            <a:r>
              <a:rPr lang="en-US" sz="1600" b="1" dirty="0">
                <a:solidFill>
                  <a:srgbClr val="FFFFFF"/>
                </a:solidFill>
                <a:latin typeface="Trebuchet MS" pitchFamily="34" charset="0"/>
                <a:ea typeface="Trebuchet MS" pitchFamily="34" charset="-122"/>
                <a:cs typeface="Trebuchet MS" pitchFamily="34" charset="-120"/>
              </a:rPr>
              <a:t>Mastodon</a:t>
            </a:r>
            <a:endParaRPr lang="en-US" sz="1600" dirty="0"/>
          </a:p>
        </p:txBody>
      </p:sp>
      <p:sp>
        <p:nvSpPr>
          <p:cNvPr id="8" name="Text 6"/>
          <p:cNvSpPr/>
          <p:nvPr/>
        </p:nvSpPr>
        <p:spPr>
          <a:xfrm>
            <a:off x="594360" y="2084832"/>
            <a:ext cx="3566160" cy="457200"/>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Instancias específicamente en español, catalán, gallego y euskera</a:t>
            </a:r>
            <a:endParaRPr lang="en-US" sz="1150" dirty="0"/>
          </a:p>
        </p:txBody>
      </p:sp>
      <p:sp>
        <p:nvSpPr>
          <p:cNvPr id="9" name="Text 7"/>
          <p:cNvSpPr/>
          <p:nvPr/>
        </p:nvSpPr>
        <p:spPr>
          <a:xfrm>
            <a:off x="594360" y="2596896"/>
            <a:ext cx="3566160" cy="457200"/>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Comunidad hispanohablante con años de historia</a:t>
            </a:r>
            <a:endParaRPr lang="en-US" sz="1150" dirty="0"/>
          </a:p>
        </p:txBody>
      </p:sp>
      <p:sp>
        <p:nvSpPr>
          <p:cNvPr id="10" name="Text 8"/>
          <p:cNvSpPr/>
          <p:nvPr/>
        </p:nvSpPr>
        <p:spPr>
          <a:xfrm>
            <a:off x="594360" y="3108960"/>
            <a:ext cx="3566160" cy="457200"/>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Periodismo, activismo, tecnología y cultura muy activos</a:t>
            </a:r>
            <a:endParaRPr lang="en-US" sz="1150" dirty="0"/>
          </a:p>
        </p:txBody>
      </p:sp>
      <p:sp>
        <p:nvSpPr>
          <p:cNvPr id="11" name="Text 9"/>
          <p:cNvSpPr/>
          <p:nvPr/>
        </p:nvSpPr>
        <p:spPr>
          <a:xfrm>
            <a:off x="594360" y="3621024"/>
            <a:ext cx="3566160" cy="457200"/>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Hay gente que se conoce de hace años</a:t>
            </a:r>
            <a:endParaRPr lang="en-US" sz="1150" dirty="0"/>
          </a:p>
        </p:txBody>
      </p:sp>
      <p:sp>
        <p:nvSpPr>
          <p:cNvPr id="12" name="Text 10"/>
          <p:cNvSpPr/>
          <p:nvPr/>
        </p:nvSpPr>
        <p:spPr>
          <a:xfrm>
            <a:off x="594360" y="4133088"/>
            <a:ext cx="3566160" cy="457200"/>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Directorio de instancias en español disponible</a:t>
            </a:r>
            <a:endParaRPr lang="en-US" sz="1150" dirty="0"/>
          </a:p>
        </p:txBody>
      </p:sp>
      <p:sp>
        <p:nvSpPr>
          <p:cNvPr id="13" name="Shape 11"/>
          <p:cNvSpPr/>
          <p:nvPr/>
        </p:nvSpPr>
        <p:spPr>
          <a:xfrm>
            <a:off x="4846320" y="1554480"/>
            <a:ext cx="3840480" cy="3291840"/>
          </a:xfrm>
          <a:prstGeom prst="rect">
            <a:avLst/>
          </a:prstGeom>
          <a:solidFill>
            <a:srgbClr val="E0F2FE"/>
          </a:solidFill>
          <a:ln w="12700">
            <a:solidFill>
              <a:srgbClr val="0284C7"/>
            </a:solidFill>
            <a:prstDash val="solid"/>
          </a:ln>
          <a:effectLst>
            <a:outerShdw sx="100000" sy="100000" kx="0" ky="0" algn="bl" rotWithShape="0" blurRad="101600" dist="38100" dir="8100000">
              <a:srgbClr val="000000">
                <a:alpha val="10000"/>
              </a:srgbClr>
            </a:outerShdw>
          </a:effectLst>
        </p:spPr>
      </p:sp>
      <p:sp>
        <p:nvSpPr>
          <p:cNvPr id="14" name="Shape 12"/>
          <p:cNvSpPr/>
          <p:nvPr/>
        </p:nvSpPr>
        <p:spPr>
          <a:xfrm>
            <a:off x="4846320" y="1554480"/>
            <a:ext cx="3840480" cy="438912"/>
          </a:xfrm>
          <a:prstGeom prst="rect">
            <a:avLst/>
          </a:prstGeom>
          <a:solidFill>
            <a:srgbClr val="0284C7"/>
          </a:solidFill>
          <a:ln w="12700">
            <a:solidFill>
              <a:srgbClr val="0284C7"/>
            </a:solidFill>
            <a:prstDash val="solid"/>
          </a:ln>
        </p:spPr>
      </p:sp>
      <p:sp>
        <p:nvSpPr>
          <p:cNvPr id="15" name="Text 13"/>
          <p:cNvSpPr/>
          <p:nvPr/>
        </p:nvSpPr>
        <p:spPr>
          <a:xfrm>
            <a:off x="4892040" y="1581912"/>
            <a:ext cx="3749040" cy="384048"/>
          </a:xfrm>
          <a:prstGeom prst="rect">
            <a:avLst/>
          </a:prstGeom>
          <a:noFill/>
          <a:ln/>
        </p:spPr>
        <p:txBody>
          <a:bodyPr wrap="square" rtlCol="0" anchor="ctr"/>
          <a:lstStyle/>
          <a:p>
            <a:pPr algn="ctr" indent="0" marL="0">
              <a:buNone/>
            </a:pPr>
            <a:r>
              <a:rPr lang="en-US" sz="1600" b="1" dirty="0">
                <a:solidFill>
                  <a:srgbClr val="FFFFFF"/>
                </a:solidFill>
                <a:latin typeface="Trebuchet MS" pitchFamily="34" charset="0"/>
                <a:ea typeface="Trebuchet MS" pitchFamily="34" charset="-122"/>
                <a:cs typeface="Trebuchet MS" pitchFamily="34" charset="-120"/>
              </a:rPr>
              <a:t>Bluesky</a:t>
            </a:r>
            <a:endParaRPr lang="en-US" sz="1600" dirty="0"/>
          </a:p>
        </p:txBody>
      </p:sp>
      <p:sp>
        <p:nvSpPr>
          <p:cNvPr id="16" name="Text 14"/>
          <p:cNvSpPr/>
          <p:nvPr/>
        </p:nvSpPr>
        <p:spPr>
          <a:xfrm>
            <a:off x="4983480" y="2084832"/>
            <a:ext cx="3566160" cy="457200"/>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Comunidad hispanohablante en crecimiento</a:t>
            </a:r>
            <a:endParaRPr lang="en-US" sz="1150" dirty="0"/>
          </a:p>
        </p:txBody>
      </p:sp>
      <p:sp>
        <p:nvSpPr>
          <p:cNvPr id="17" name="Text 15"/>
          <p:cNvSpPr/>
          <p:nvPr/>
        </p:nvSpPr>
        <p:spPr>
          <a:xfrm>
            <a:off x="4983480" y="2596896"/>
            <a:ext cx="3566160" cy="457200"/>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Muchos periodistas y figuras públicas ya están ahí</a:t>
            </a:r>
            <a:endParaRPr lang="en-US" sz="1150" dirty="0"/>
          </a:p>
        </p:txBody>
      </p:sp>
      <p:sp>
        <p:nvSpPr>
          <p:cNvPr id="18" name="Text 16"/>
          <p:cNvSpPr/>
          <p:nvPr/>
        </p:nvSpPr>
        <p:spPr>
          <a:xfrm>
            <a:off x="4983480" y="3108960"/>
            <a:ext cx="3566160" cy="457200"/>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Más joven: menos historia compartida</a:t>
            </a:r>
            <a:endParaRPr lang="en-US" sz="1150" dirty="0"/>
          </a:p>
        </p:txBody>
      </p:sp>
      <p:sp>
        <p:nvSpPr>
          <p:cNvPr id="19" name="Text 17"/>
          <p:cNvSpPr/>
          <p:nvPr/>
        </p:nvSpPr>
        <p:spPr>
          <a:xfrm>
            <a:off x="4983480" y="3621024"/>
            <a:ext cx="3566160" cy="457200"/>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El discovery de contenido en español mejora</a:t>
            </a:r>
            <a:endParaRPr lang="en-US" sz="1150" dirty="0"/>
          </a:p>
        </p:txBody>
      </p:sp>
      <p:sp>
        <p:nvSpPr>
          <p:cNvPr id="20" name="Text 18"/>
          <p:cNvSpPr/>
          <p:nvPr/>
        </p:nvSpPr>
        <p:spPr>
          <a:xfrm>
            <a:off x="4983480" y="4133088"/>
            <a:ext cx="3566160" cy="457200"/>
          </a:xfrm>
          <a:prstGeom prst="rect">
            <a:avLst/>
          </a:prstGeom>
          <a:noFill/>
          <a:ln/>
        </p:spPr>
        <p:txBody>
          <a:bodyPr wrap="square" rtlCol="0" anchor="ctr"/>
          <a:lstStyle/>
          <a:p>
            <a:pPr indent="0" marL="0">
              <a:buNone/>
            </a:pPr>
            <a:r>
              <a:rPr lang="en-US" sz="1150" dirty="0">
                <a:solidFill>
                  <a:srgbClr val="1A1A2E"/>
                </a:solidFill>
                <a:latin typeface="Trebuchet MS" pitchFamily="34" charset="0"/>
                <a:ea typeface="Trebuchet MS" pitchFamily="34" charset="-122"/>
                <a:cs typeface="Trebuchet MS" pitchFamily="34" charset="-120"/>
              </a:rPr>
              <a:t>→  Starter packs para encontrar gente de un tema</a:t>
            </a:r>
            <a:endParaRPr lang="en-US" sz="11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F7FF"/>
        </a:solidFill>
      </p:bgPr>
    </p:bg>
    <p:spTree>
      <p:nvGrpSpPr>
        <p:cNvPr id="1" name=""/>
        <p:cNvGrpSpPr/>
        <p:nvPr/>
      </p:nvGrpSpPr>
      <p:grpSpPr>
        <a:xfrm>
          <a:off x="0" y="0"/>
          <a:ext cx="0" cy="0"/>
          <a:chOff x="0" y="0"/>
          <a:chExt cx="0" cy="0"/>
        </a:xfrm>
      </p:grpSpPr>
      <p:sp>
        <p:nvSpPr>
          <p:cNvPr id="2" name="Text 0"/>
          <p:cNvSpPr/>
          <p:nvPr/>
        </p:nvSpPr>
        <p:spPr>
          <a:xfrm>
            <a:off x="457200" y="365760"/>
            <a:ext cx="8229600" cy="594360"/>
          </a:xfrm>
          <a:prstGeom prst="rect">
            <a:avLst/>
          </a:prstGeom>
          <a:noFill/>
          <a:ln/>
        </p:spPr>
        <p:txBody>
          <a:bodyPr wrap="square" lIns="0" tIns="0" rIns="0" bIns="0" rtlCol="0" anchor="ctr"/>
          <a:lstStyle/>
          <a:p>
            <a:pPr algn="l" indent="0" marL="0">
              <a:buNone/>
            </a:pPr>
            <a:r>
              <a:rPr lang="en-US" sz="2600" b="1" dirty="0">
                <a:solidFill>
                  <a:srgbClr val="4C1D95"/>
                </a:solidFill>
                <a:latin typeface="Trebuchet MS" pitchFamily="34" charset="0"/>
                <a:ea typeface="Trebuchet MS" pitchFamily="34" charset="-122"/>
                <a:cs typeface="Trebuchet MS" pitchFamily="34" charset="-120"/>
              </a:rPr>
              <a:t>Lo bueno y lo que puede chocar de cada una</a:t>
            </a:r>
            <a:endParaRPr lang="en-US" sz="2600" dirty="0"/>
          </a:p>
        </p:txBody>
      </p:sp>
      <p:sp>
        <p:nvSpPr>
          <p:cNvPr id="3" name="Shape 1"/>
          <p:cNvSpPr/>
          <p:nvPr/>
        </p:nvSpPr>
        <p:spPr>
          <a:xfrm>
            <a:off x="457200" y="987552"/>
            <a:ext cx="1097280" cy="45720"/>
          </a:xfrm>
          <a:prstGeom prst="rect">
            <a:avLst/>
          </a:prstGeom>
          <a:solidFill>
            <a:srgbClr val="7C3AED"/>
          </a:solidFill>
          <a:ln w="12700">
            <a:solidFill>
              <a:srgbClr val="7C3AED"/>
            </a:solidFill>
            <a:prstDash val="solid"/>
          </a:ln>
        </p:spPr>
      </p:sp>
      <p:sp>
        <p:nvSpPr>
          <p:cNvPr id="4" name="Shape 2"/>
          <p:cNvSpPr/>
          <p:nvPr/>
        </p:nvSpPr>
        <p:spPr>
          <a:xfrm>
            <a:off x="457200" y="1188720"/>
            <a:ext cx="4023360" cy="164592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5" name="Shape 3"/>
          <p:cNvSpPr/>
          <p:nvPr/>
        </p:nvSpPr>
        <p:spPr>
          <a:xfrm>
            <a:off x="457200" y="1188720"/>
            <a:ext cx="4023360" cy="402336"/>
          </a:xfrm>
          <a:prstGeom prst="rect">
            <a:avLst/>
          </a:prstGeom>
          <a:solidFill>
            <a:srgbClr val="7C3AED"/>
          </a:solidFill>
          <a:ln w="12700">
            <a:solidFill>
              <a:srgbClr val="7C3AED"/>
            </a:solidFill>
            <a:prstDash val="solid"/>
          </a:ln>
        </p:spPr>
      </p:sp>
      <p:sp>
        <p:nvSpPr>
          <p:cNvPr id="6" name="Text 4"/>
          <p:cNvSpPr/>
          <p:nvPr/>
        </p:nvSpPr>
        <p:spPr>
          <a:xfrm>
            <a:off x="530352" y="1216152"/>
            <a:ext cx="3877056" cy="347472"/>
          </a:xfrm>
          <a:prstGeom prst="rect">
            <a:avLst/>
          </a:prstGeom>
          <a:noFill/>
          <a:ln/>
        </p:spPr>
        <p:txBody>
          <a:bodyPr wrap="square" rtlCol="0" anchor="ctr"/>
          <a:lstStyle/>
          <a:p>
            <a:pPr algn="ctr" indent="0" marL="0">
              <a:buNone/>
            </a:pPr>
            <a:r>
              <a:rPr lang="en-US" sz="1200" b="1" dirty="0">
                <a:solidFill>
                  <a:srgbClr val="FFFFFF"/>
                </a:solidFill>
                <a:latin typeface="Trebuchet MS" pitchFamily="34" charset="0"/>
                <a:ea typeface="Trebuchet MS" pitchFamily="34" charset="-122"/>
                <a:cs typeface="Trebuchet MS" pitchFamily="34" charset="-120"/>
              </a:rPr>
              <a:t>Mastodon — lo bueno</a:t>
            </a:r>
            <a:endParaRPr lang="en-US" sz="1200" dirty="0"/>
          </a:p>
        </p:txBody>
      </p:sp>
      <p:sp>
        <p:nvSpPr>
          <p:cNvPr id="7" name="Text 5"/>
          <p:cNvSpPr/>
          <p:nvPr/>
        </p:nvSpPr>
        <p:spPr>
          <a:xfrm>
            <a:off x="594360" y="1682496"/>
            <a:ext cx="3794760" cy="274320"/>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  Sin algoritmo que decida qué ves</a:t>
            </a:r>
            <a:endParaRPr lang="en-US" sz="1100" dirty="0"/>
          </a:p>
        </p:txBody>
      </p:sp>
      <p:sp>
        <p:nvSpPr>
          <p:cNvPr id="8" name="Text 6"/>
          <p:cNvSpPr/>
          <p:nvPr/>
        </p:nvSpPr>
        <p:spPr>
          <a:xfrm>
            <a:off x="594360" y="1975104"/>
            <a:ext cx="3794760" cy="274320"/>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  Autonomía real: tú eliges el servidor</a:t>
            </a:r>
            <a:endParaRPr lang="en-US" sz="1100" dirty="0"/>
          </a:p>
        </p:txBody>
      </p:sp>
      <p:sp>
        <p:nvSpPr>
          <p:cNvPr id="9" name="Text 7"/>
          <p:cNvSpPr/>
          <p:nvPr/>
        </p:nvSpPr>
        <p:spPr>
          <a:xfrm>
            <a:off x="594360" y="2267712"/>
            <a:ext cx="3794760" cy="274320"/>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  Comunidad hispanohablante sólida</a:t>
            </a:r>
            <a:endParaRPr lang="en-US" sz="1100" dirty="0"/>
          </a:p>
        </p:txBody>
      </p:sp>
      <p:sp>
        <p:nvSpPr>
          <p:cNvPr id="10" name="Text 8"/>
          <p:cNvSpPr/>
          <p:nvPr/>
        </p:nvSpPr>
        <p:spPr>
          <a:xfrm>
            <a:off x="594360" y="2560320"/>
            <a:ext cx="3794760" cy="274320"/>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  Puedes migrar sin perder tus contactos</a:t>
            </a:r>
            <a:endParaRPr lang="en-US" sz="1100" dirty="0"/>
          </a:p>
        </p:txBody>
      </p:sp>
      <p:sp>
        <p:nvSpPr>
          <p:cNvPr id="11" name="Shape 9"/>
          <p:cNvSpPr/>
          <p:nvPr/>
        </p:nvSpPr>
        <p:spPr>
          <a:xfrm>
            <a:off x="4846320" y="1188720"/>
            <a:ext cx="4023360" cy="164592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2" name="Shape 10"/>
          <p:cNvSpPr/>
          <p:nvPr/>
        </p:nvSpPr>
        <p:spPr>
          <a:xfrm>
            <a:off x="4846320" y="1188720"/>
            <a:ext cx="4023360" cy="402336"/>
          </a:xfrm>
          <a:prstGeom prst="rect">
            <a:avLst/>
          </a:prstGeom>
          <a:solidFill>
            <a:srgbClr val="4B5563"/>
          </a:solidFill>
          <a:ln w="12700">
            <a:solidFill>
              <a:srgbClr val="4B5563"/>
            </a:solidFill>
            <a:prstDash val="solid"/>
          </a:ln>
        </p:spPr>
      </p:sp>
      <p:sp>
        <p:nvSpPr>
          <p:cNvPr id="13" name="Text 11"/>
          <p:cNvSpPr/>
          <p:nvPr/>
        </p:nvSpPr>
        <p:spPr>
          <a:xfrm>
            <a:off x="4919472" y="1216152"/>
            <a:ext cx="3877056" cy="347472"/>
          </a:xfrm>
          <a:prstGeom prst="rect">
            <a:avLst/>
          </a:prstGeom>
          <a:noFill/>
          <a:ln/>
        </p:spPr>
        <p:txBody>
          <a:bodyPr wrap="square" rtlCol="0" anchor="ctr"/>
          <a:lstStyle/>
          <a:p>
            <a:pPr algn="ctr" indent="0" marL="0">
              <a:buNone/>
            </a:pPr>
            <a:r>
              <a:rPr lang="en-US" sz="1200" b="1" dirty="0">
                <a:solidFill>
                  <a:srgbClr val="FFFFFF"/>
                </a:solidFill>
                <a:latin typeface="Trebuchet MS" pitchFamily="34" charset="0"/>
                <a:ea typeface="Trebuchet MS" pitchFamily="34" charset="-122"/>
                <a:cs typeface="Trebuchet MS" pitchFamily="34" charset="-120"/>
              </a:rPr>
              <a:t>Mastodon — lo que puede chocar</a:t>
            </a:r>
            <a:endParaRPr lang="en-US" sz="1200" dirty="0"/>
          </a:p>
        </p:txBody>
      </p:sp>
      <p:sp>
        <p:nvSpPr>
          <p:cNvPr id="14" name="Text 12"/>
          <p:cNvSpPr/>
          <p:nvPr/>
        </p:nvSpPr>
        <p:spPr>
          <a:xfrm>
            <a:off x="4983480" y="1682496"/>
            <a:ext cx="3794760" cy="274320"/>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  Hay que elegir instancia antes de empezar</a:t>
            </a:r>
            <a:endParaRPr lang="en-US" sz="1100" dirty="0"/>
          </a:p>
        </p:txBody>
      </p:sp>
      <p:sp>
        <p:nvSpPr>
          <p:cNvPr id="15" name="Text 13"/>
          <p:cNvSpPr/>
          <p:nvPr/>
        </p:nvSpPr>
        <p:spPr>
          <a:xfrm>
            <a:off x="4983480" y="1975104"/>
            <a:ext cx="3794760" cy="274320"/>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  Los primeros días el timeline puede parecer vacío</a:t>
            </a:r>
            <a:endParaRPr lang="en-US" sz="1100" dirty="0"/>
          </a:p>
        </p:txBody>
      </p:sp>
      <p:sp>
        <p:nvSpPr>
          <p:cNvPr id="16" name="Text 14"/>
          <p:cNvSpPr/>
          <p:nvPr/>
        </p:nvSpPr>
        <p:spPr>
          <a:xfrm>
            <a:off x="4983480" y="2267712"/>
            <a:ext cx="3794760" cy="274320"/>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  La búsqueda no funciona como en Twitter</a:t>
            </a:r>
            <a:endParaRPr lang="en-US" sz="1100" dirty="0"/>
          </a:p>
        </p:txBody>
      </p:sp>
      <p:sp>
        <p:nvSpPr>
          <p:cNvPr id="17" name="Text 15"/>
          <p:cNvSpPr/>
          <p:nvPr/>
        </p:nvSpPr>
        <p:spPr>
          <a:xfrm>
            <a:off x="4983480" y="2560320"/>
            <a:ext cx="3794760" cy="274320"/>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  Curva de entrada más pronunciada</a:t>
            </a:r>
            <a:endParaRPr lang="en-US" sz="1100" dirty="0"/>
          </a:p>
        </p:txBody>
      </p:sp>
      <p:sp>
        <p:nvSpPr>
          <p:cNvPr id="18" name="Shape 16"/>
          <p:cNvSpPr/>
          <p:nvPr/>
        </p:nvSpPr>
        <p:spPr>
          <a:xfrm>
            <a:off x="457200" y="2971800"/>
            <a:ext cx="4023360" cy="164592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19" name="Shape 17"/>
          <p:cNvSpPr/>
          <p:nvPr/>
        </p:nvSpPr>
        <p:spPr>
          <a:xfrm>
            <a:off x="457200" y="2971800"/>
            <a:ext cx="4023360" cy="402336"/>
          </a:xfrm>
          <a:prstGeom prst="rect">
            <a:avLst/>
          </a:prstGeom>
          <a:solidFill>
            <a:srgbClr val="0284C7"/>
          </a:solidFill>
          <a:ln w="12700">
            <a:solidFill>
              <a:srgbClr val="0284C7"/>
            </a:solidFill>
            <a:prstDash val="solid"/>
          </a:ln>
        </p:spPr>
      </p:sp>
      <p:sp>
        <p:nvSpPr>
          <p:cNvPr id="20" name="Text 18"/>
          <p:cNvSpPr/>
          <p:nvPr/>
        </p:nvSpPr>
        <p:spPr>
          <a:xfrm>
            <a:off x="530352" y="2999232"/>
            <a:ext cx="3877056" cy="347472"/>
          </a:xfrm>
          <a:prstGeom prst="rect">
            <a:avLst/>
          </a:prstGeom>
          <a:noFill/>
          <a:ln/>
        </p:spPr>
        <p:txBody>
          <a:bodyPr wrap="square" rtlCol="0" anchor="ctr"/>
          <a:lstStyle/>
          <a:p>
            <a:pPr algn="ctr" indent="0" marL="0">
              <a:buNone/>
            </a:pPr>
            <a:r>
              <a:rPr lang="en-US" sz="1200" b="1" dirty="0">
                <a:solidFill>
                  <a:srgbClr val="FFFFFF"/>
                </a:solidFill>
                <a:latin typeface="Trebuchet MS" pitchFamily="34" charset="0"/>
                <a:ea typeface="Trebuchet MS" pitchFamily="34" charset="-122"/>
                <a:cs typeface="Trebuchet MS" pitchFamily="34" charset="-120"/>
              </a:rPr>
              <a:t>Bluesky — lo bueno</a:t>
            </a:r>
            <a:endParaRPr lang="en-US" sz="1200" dirty="0"/>
          </a:p>
        </p:txBody>
      </p:sp>
      <p:sp>
        <p:nvSpPr>
          <p:cNvPr id="21" name="Text 19"/>
          <p:cNvSpPr/>
          <p:nvPr/>
        </p:nvSpPr>
        <p:spPr>
          <a:xfrm>
            <a:off x="594360" y="3465576"/>
            <a:ext cx="3794760" cy="274320"/>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  Entrada muy sencilla, sin elegir servidor</a:t>
            </a:r>
            <a:endParaRPr lang="en-US" sz="1100" dirty="0"/>
          </a:p>
        </p:txBody>
      </p:sp>
      <p:sp>
        <p:nvSpPr>
          <p:cNvPr id="22" name="Text 20"/>
          <p:cNvSpPr/>
          <p:nvPr/>
        </p:nvSpPr>
        <p:spPr>
          <a:xfrm>
            <a:off x="594360" y="3758184"/>
            <a:ext cx="3794760" cy="274320"/>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  Formato muy familiar para quien venía de Twitter</a:t>
            </a:r>
            <a:endParaRPr lang="en-US" sz="1100" dirty="0"/>
          </a:p>
        </p:txBody>
      </p:sp>
      <p:sp>
        <p:nvSpPr>
          <p:cNvPr id="23" name="Text 21"/>
          <p:cNvSpPr/>
          <p:nvPr/>
        </p:nvSpPr>
        <p:spPr>
          <a:xfrm>
            <a:off x="594360" y="4050792"/>
            <a:ext cx="3794760" cy="274320"/>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  Buen descubrimiento de contenido</a:t>
            </a:r>
            <a:endParaRPr lang="en-US" sz="1100" dirty="0"/>
          </a:p>
        </p:txBody>
      </p:sp>
      <p:sp>
        <p:nvSpPr>
          <p:cNvPr id="24" name="Text 22"/>
          <p:cNvSpPr/>
          <p:nvPr/>
        </p:nvSpPr>
        <p:spPr>
          <a:xfrm>
            <a:off x="594360" y="4343400"/>
            <a:ext cx="3794760" cy="274320"/>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  Starter packs para conectar rápido</a:t>
            </a:r>
            <a:endParaRPr lang="en-US" sz="1100" dirty="0"/>
          </a:p>
        </p:txBody>
      </p:sp>
      <p:sp>
        <p:nvSpPr>
          <p:cNvPr id="25" name="Shape 23"/>
          <p:cNvSpPr/>
          <p:nvPr/>
        </p:nvSpPr>
        <p:spPr>
          <a:xfrm>
            <a:off x="4846320" y="2971800"/>
            <a:ext cx="4023360" cy="1645920"/>
          </a:xfrm>
          <a:prstGeom prst="rect">
            <a:avLst/>
          </a:prstGeom>
          <a:solidFill>
            <a:srgbClr val="FFFFFF"/>
          </a:solidFill>
          <a:ln w="12700">
            <a:solidFill>
              <a:srgbClr val="E5E7EB"/>
            </a:solidFill>
            <a:prstDash val="solid"/>
          </a:ln>
          <a:effectLst>
            <a:outerShdw sx="100000" sy="100000" kx="0" ky="0" algn="bl" rotWithShape="0" blurRad="101600" dist="38100" dir="8100000">
              <a:srgbClr val="000000">
                <a:alpha val="10000"/>
              </a:srgbClr>
            </a:outerShdw>
          </a:effectLst>
        </p:spPr>
      </p:sp>
      <p:sp>
        <p:nvSpPr>
          <p:cNvPr id="26" name="Shape 24"/>
          <p:cNvSpPr/>
          <p:nvPr/>
        </p:nvSpPr>
        <p:spPr>
          <a:xfrm>
            <a:off x="4846320" y="2971800"/>
            <a:ext cx="4023360" cy="402336"/>
          </a:xfrm>
          <a:prstGeom prst="rect">
            <a:avLst/>
          </a:prstGeom>
          <a:solidFill>
            <a:srgbClr val="64748B"/>
          </a:solidFill>
          <a:ln w="12700">
            <a:solidFill>
              <a:srgbClr val="64748B"/>
            </a:solidFill>
            <a:prstDash val="solid"/>
          </a:ln>
        </p:spPr>
      </p:sp>
      <p:sp>
        <p:nvSpPr>
          <p:cNvPr id="27" name="Text 25"/>
          <p:cNvSpPr/>
          <p:nvPr/>
        </p:nvSpPr>
        <p:spPr>
          <a:xfrm>
            <a:off x="4919472" y="2999232"/>
            <a:ext cx="3877056" cy="347472"/>
          </a:xfrm>
          <a:prstGeom prst="rect">
            <a:avLst/>
          </a:prstGeom>
          <a:noFill/>
          <a:ln/>
        </p:spPr>
        <p:txBody>
          <a:bodyPr wrap="square" rtlCol="0" anchor="ctr"/>
          <a:lstStyle/>
          <a:p>
            <a:pPr algn="ctr" indent="0" marL="0">
              <a:buNone/>
            </a:pPr>
            <a:r>
              <a:rPr lang="en-US" sz="1200" b="1" dirty="0">
                <a:solidFill>
                  <a:srgbClr val="FFFFFF"/>
                </a:solidFill>
                <a:latin typeface="Trebuchet MS" pitchFamily="34" charset="0"/>
                <a:ea typeface="Trebuchet MS" pitchFamily="34" charset="-122"/>
                <a:cs typeface="Trebuchet MS" pitchFamily="34" charset="-120"/>
              </a:rPr>
              <a:t>Bluesky — lo que puede chocar</a:t>
            </a:r>
            <a:endParaRPr lang="en-US" sz="1200" dirty="0"/>
          </a:p>
        </p:txBody>
      </p:sp>
      <p:sp>
        <p:nvSpPr>
          <p:cNvPr id="28" name="Text 26"/>
          <p:cNvSpPr/>
          <p:nvPr/>
        </p:nvSpPr>
        <p:spPr>
          <a:xfrm>
            <a:off x="4983480" y="3465576"/>
            <a:ext cx="3794760" cy="274320"/>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  Depende de una empresa privada</a:t>
            </a:r>
            <a:endParaRPr lang="en-US" sz="1100" dirty="0"/>
          </a:p>
        </p:txBody>
      </p:sp>
      <p:sp>
        <p:nvSpPr>
          <p:cNvPr id="29" name="Text 27"/>
          <p:cNvSpPr/>
          <p:nvPr/>
        </p:nvSpPr>
        <p:spPr>
          <a:xfrm>
            <a:off x="4983480" y="3758184"/>
            <a:ext cx="3794760" cy="274320"/>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  La comunidad hispanohablante es más nueva</a:t>
            </a:r>
            <a:endParaRPr lang="en-US" sz="1100" dirty="0"/>
          </a:p>
        </p:txBody>
      </p:sp>
      <p:sp>
        <p:nvSpPr>
          <p:cNvPr id="30" name="Text 28"/>
          <p:cNvSpPr/>
          <p:nvPr/>
        </p:nvSpPr>
        <p:spPr>
          <a:xfrm>
            <a:off x="4983480" y="4050792"/>
            <a:ext cx="3794760" cy="274320"/>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  El algoritmo existe aunque sea configurable</a:t>
            </a:r>
            <a:endParaRPr lang="en-US" sz="1100" dirty="0"/>
          </a:p>
        </p:txBody>
      </p:sp>
      <p:sp>
        <p:nvSpPr>
          <p:cNvPr id="31" name="Text 29"/>
          <p:cNvSpPr/>
          <p:nvPr/>
        </p:nvSpPr>
        <p:spPr>
          <a:xfrm>
            <a:off x="4983480" y="4343400"/>
            <a:ext cx="3794760" cy="274320"/>
          </a:xfrm>
          <a:prstGeom prst="rect">
            <a:avLst/>
          </a:prstGeom>
          <a:noFill/>
          <a:ln/>
        </p:spPr>
        <p:txBody>
          <a:bodyPr wrap="square" rtlCol="0" anchor="ctr"/>
          <a:lstStyle/>
          <a:p>
            <a:pPr indent="0" marL="0">
              <a:buNone/>
            </a:pPr>
            <a:r>
              <a:rPr lang="en-US" sz="1100" dirty="0">
                <a:solidFill>
                  <a:srgbClr val="1A1A2E"/>
                </a:solidFill>
                <a:latin typeface="Trebuchet MS" pitchFamily="34" charset="0"/>
                <a:ea typeface="Trebuchet MS" pitchFamily="34" charset="-122"/>
                <a:cs typeface="Trebuchet MS" pitchFamily="34" charset="-120"/>
              </a:rPr>
              <a:t>·  La promesa de federación real está en curso</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Alternativas a Twitter en español</dc:title>
  <dc:subject>PptxGenJS Presentation</dc:subject>
  <dc:creator>FediPunk</dc:creator>
  <cp:lastModifiedBy>FediPunk</cp:lastModifiedBy>
  <cp:revision>1</cp:revision>
  <dcterms:created xsi:type="dcterms:W3CDTF">2026-04-04T18:38:09Z</dcterms:created>
  <dcterms:modified xsi:type="dcterms:W3CDTF">2026-04-04T18:38:09Z</dcterms:modified>
</cp:coreProperties>
</file>