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Preséntate brevemente y sitúa la charla: esta es una introducción al Fediverse para personas que han oído el término y quieren entender de qué va, sin necesidad de conocimientos técnicos previos. Duración estimada: 25-35 minutos. El subtítulo 'La red que no tiene dueño' ya introduce la idea central antes de empezar.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da credibilidad a la charla. Sobre 'no depender de una sola empresa': aclarar que tu instancia concreta sí puede moderarte o cerrarte la cuenta — lo que cambia es que no hay un punto único que controle toda la red. El timeline vacío es el problema más frecuente al principio: funciona como el correo — si no sigues a nadie, no recibes nada. La calidad de la moderación varía entre instancias: conviene elegir una bien administrada.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responde las preguntas que casi siempre aparecen en charlas sobre el Fediverse. Puedes usarla como guía para una ronda de preguntas o repasar las respuestas en voz alta. El punto de la dirección completa es muy concreto: si buscas a alguien de otra instancia, necesitas escribir @nombre@servidor.com, igual que con el correo electrónico.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mensaje principal: el timeline vacío es el estado por defecto cuando acabas de llegar. Funciona como el correo — si no sigues a nadie, no recibes nada. En dos o tres semanas de uso activo la experiencia cambia completamente. Si es posible, ayuda a alguien a registrarse en directo al terminar la charla — es la mejor demostración posible.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cierra el arco entre el Fediverse como concepto y Mastodon como punto de entrada práctico. No presentes Mastodon como la única opción — es la más accesible para empezar, pero el Fediverse es mucho más amplio. Puedes mencionar el directorio de instancias de FediPunk como recurso para encontrar instancias en español.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Deja esta diapositiva visible durante las preguntas o mientras alguien se registra. Puedes compartir las URLs por escrito al final. Si es posible, proyecta el directorio de FediPunk en pantalla y ayuda a alguien a elegir instancia en directo — es la mejor forma de cerrar una charla introductoria.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Frase de cierre: 'Las redes sociales no son neutrales. Quién las controla importa. El Fediverse es una forma distinta de organizarlas.' Sin promesas utópicas, sin tono épico. Deja tiempo para preguntas. Si alguien quiere registrarse, abre el directorio en pantalla y ayuda a elegir instancia en directo.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define el concepto de forma sencilla. La definición en el bloque central es la clave: una red de plataformas independientes que se comunican entre sí. Los cuatro puntos desarrollan la definición. Puedes preguntar a la audiencia si han oído hablar del Fediverse antes de empezar — suele dar información útil sobre el nivel del grupo.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presentes el Fediverse como una reacción a un evento concreto. El problema de la centralización lleva años ahí — Twitter/X es un ejemplo reciente, pero no el único. Puedes mencionar que plataformas que parecían permanentes desaparecieron o cambiaron radicalmente. El Fediverse nació en 2008 con el protocolo OStatus y fue evolucionando. Mastodon llegó en 2016. No es una reacción de emergencia: es un proyecto con años de desarrollo.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analogía del correo electrónico es la más efectiva para explicar la federación. Casi todo el mundo entiende que puede escribir a alguien de Gmail aunque tenga Outlook. El Fediverse funciona igual: la cuenta está en un servidor, pero puede comunicarse con cuentas de otros servidores. Puedes preguntar '¿alguien usa Gmail? ¿alguien usa otro correo?' para hacer la analogía más interactiva.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comparativa es útil para que la audiencia entienda las consecuencias prácticas del modelo. No lo presentes como 'lo centralizado es malo': es un modelo con ventajas también (simplicidad, consistencia). El modelo federado tiene fricciones reales que veremos más adelante. Lo que sí es cierto es que el federado ofrece más resiliencia y más autonomía.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muestra que el Fediverse es más que Mastodon. Mastodon es el más conocido, pero hay servicios para vídeo, imagen, música y foros. Todos usan el mismo protocolo (ActivityPub), lo que significa que pueden comunicarse entre sí. Puedes hacer la pregunta: '¿imagináis que desde YouTube pudiérais suscribiros a un canal de Instagram sin tener cuenta en Instagram?' — eso es lo que permite el Fediverse entre estos servicios.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ActivityPub es el protocolo que hace posible la comunicación entre plataformas distintas. No hace falta explicar qué es técnicamente — basta con la analogía del correo. El ejemplo concreto es más útil: desde Mastodon puedes seguir un canal de PeerTube y ver sus vídeos en tu timeline, sin tener cuenta en PeerTube. Eso es algo que ninguna red centralizada permite.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práctica y concreta. Sobre la migración: en Twitter, si te vas, pierdes todo. En el Fediverse puedes migrar tu cuenta conservando seguidores y tu identidad pública, aunque no todo viaja igual — el historial de publicaciones, por ejemplo, no se transfiere. El punto del algoritmo es muy relevante para mucha gente: ves lo que publican quienes sigues, no lo que el sistema decide que debes ver.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una de las más importantes para dar credibilidad a la charla. Si presentas el Fediverse como si fuera perfecto, perderás a la audiencia más crítica. Admitir que no es automáticamente mejor, que tiene límites reales y que la descentralización no resuelve todos los problemas convierte la charla en algo honesto y útil. Puedes preguntar a la audiencia qué esperaban del Fediverse antes de empezar.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400800" y="-731520"/>
            <a:ext cx="3657600" cy="3657600"/>
          </a:xfrm>
          <a:prstGeom prst="ellipse">
            <a:avLst/>
          </a:prstGeom>
          <a:solidFill>
            <a:srgbClr val="7C3AED">
              <a:alpha val="25000"/>
            </a:srgbClr>
          </a:solidFill>
          <a:ln w="12700">
            <a:solidFill>
              <a:srgbClr val="7C3AED">
                <a:alpha val="25000"/>
              </a:srgbClr>
            </a:solidFill>
            <a:prstDash val="solid"/>
          </a:ln>
        </p:spPr>
      </p:sp>
      <p:sp>
        <p:nvSpPr>
          <p:cNvPr id="4" name="Shape 2"/>
          <p:cNvSpPr/>
          <p:nvPr/>
        </p:nvSpPr>
        <p:spPr>
          <a:xfrm>
            <a:off x="7315200" y="3200400"/>
            <a:ext cx="2286000" cy="2286000"/>
          </a:xfrm>
          <a:prstGeom prst="ellipse">
            <a:avLst/>
          </a:prstGeom>
          <a:solidFill>
            <a:srgbClr val="A78BFA">
              <a:alpha val="20000"/>
            </a:srgbClr>
          </a:solidFill>
          <a:ln w="12700">
            <a:solidFill>
              <a:srgbClr val="A78BFA">
                <a:alpha val="20000"/>
              </a:srgbClr>
            </a:solidFill>
            <a:prstDash val="solid"/>
          </a:ln>
        </p:spPr>
      </p:sp>
      <p:sp>
        <p:nvSpPr>
          <p:cNvPr id="5" name="Text 3"/>
          <p:cNvSpPr/>
          <p:nvPr/>
        </p:nvSpPr>
        <p:spPr>
          <a:xfrm>
            <a:off x="548640" y="914400"/>
            <a:ext cx="7772400" cy="1280160"/>
          </a:xfrm>
          <a:prstGeom prst="rect">
            <a:avLst/>
          </a:prstGeom>
          <a:noFill/>
          <a:ln/>
        </p:spPr>
        <p:txBody>
          <a:bodyPr wrap="square" rtlCol="0" anchor="ctr"/>
          <a:lstStyle/>
          <a:p>
            <a:pPr algn="l" indent="0" marL="0">
              <a:buNone/>
            </a:pPr>
            <a:r>
              <a:rPr lang="en-US" sz="4800" b="1" dirty="0">
                <a:solidFill>
                  <a:srgbClr val="FFFFFF"/>
                </a:solidFill>
                <a:latin typeface="Trebuchet MS" pitchFamily="34" charset="0"/>
                <a:ea typeface="Trebuchet MS" pitchFamily="34" charset="-122"/>
                <a:cs typeface="Trebuchet MS" pitchFamily="34" charset="-120"/>
              </a:rPr>
              <a:t>Qué es el Fediverse</a:t>
            </a:r>
            <a:endParaRPr lang="en-US" sz="4800" dirty="0"/>
          </a:p>
        </p:txBody>
      </p:sp>
      <p:sp>
        <p:nvSpPr>
          <p:cNvPr id="6" name="Text 4"/>
          <p:cNvSpPr/>
          <p:nvPr/>
        </p:nvSpPr>
        <p:spPr>
          <a:xfrm>
            <a:off x="548640" y="2011680"/>
            <a:ext cx="6858000" cy="731520"/>
          </a:xfrm>
          <a:prstGeom prst="rect">
            <a:avLst/>
          </a:prstGeom>
          <a:noFill/>
          <a:ln/>
        </p:spPr>
        <p:txBody>
          <a:bodyPr wrap="square" rtlCol="0" anchor="ctr"/>
          <a:lstStyle/>
          <a:p>
            <a:pPr algn="l" indent="0" marL="0">
              <a:buNone/>
            </a:pPr>
            <a:r>
              <a:rPr lang="en-US" sz="2800" dirty="0">
                <a:solidFill>
                  <a:srgbClr val="A78BFA"/>
                </a:solidFill>
                <a:latin typeface="Trebuchet MS" pitchFamily="34" charset="0"/>
                <a:ea typeface="Trebuchet MS" pitchFamily="34" charset="-122"/>
                <a:cs typeface="Trebuchet MS" pitchFamily="34" charset="-120"/>
              </a:rPr>
              <a:t>La red que no tiene dueño</a:t>
            </a:r>
            <a:endParaRPr lang="en-US" sz="2800" dirty="0"/>
          </a:p>
        </p:txBody>
      </p:sp>
      <p:sp>
        <p:nvSpPr>
          <p:cNvPr id="7" name="Shape 5"/>
          <p:cNvSpPr/>
          <p:nvPr/>
        </p:nvSpPr>
        <p:spPr>
          <a:xfrm>
            <a:off x="548640" y="2880360"/>
            <a:ext cx="4114800" cy="45720"/>
          </a:xfrm>
          <a:prstGeom prst="rect">
            <a:avLst/>
          </a:prstGeom>
          <a:solidFill>
            <a:srgbClr val="7C3AED"/>
          </a:solidFill>
          <a:ln w="12700">
            <a:solidFill>
              <a:srgbClr val="7C3AED"/>
            </a:solidFill>
            <a:prstDash val="solid"/>
          </a:ln>
        </p:spPr>
      </p:sp>
      <p:sp>
        <p:nvSpPr>
          <p:cNvPr id="8" name="Text 6"/>
          <p:cNvSpPr/>
          <p:nvPr/>
        </p:nvSpPr>
        <p:spPr>
          <a:xfrm>
            <a:off x="548640" y="3063240"/>
            <a:ext cx="7315200" cy="822960"/>
          </a:xfrm>
          <a:prstGeom prst="rect">
            <a:avLst/>
          </a:prstGeom>
          <a:noFill/>
          <a:ln/>
        </p:spPr>
        <p:txBody>
          <a:bodyPr wrap="square" rtlCol="0" anchor="ctr"/>
          <a:lstStyle/>
          <a:p>
            <a:pPr algn="l" indent="0" marL="0">
              <a:buNone/>
            </a:pPr>
            <a:r>
              <a:rPr lang="en-US" sz="1400" dirty="0">
                <a:solidFill>
                  <a:srgbClr val="EDE9FE"/>
                </a:solidFill>
                <a:latin typeface="Trebuchet MS" pitchFamily="34" charset="0"/>
                <a:ea typeface="Trebuchet MS" pitchFamily="34" charset="-122"/>
                <a:cs typeface="Trebuchet MS" pitchFamily="34" charset="-120"/>
              </a:rPr>
              <a:t>Una charla introductoria para entender cómo funciona</a:t>
            </a:r>
            <a:endParaRPr lang="en-US" sz="1400" dirty="0"/>
          </a:p>
          <a:p>
            <a:pPr algn="l" indent="0" marL="0">
              <a:buNone/>
            </a:pPr>
            <a:r>
              <a:rPr lang="en-US" sz="1400" dirty="0">
                <a:solidFill>
                  <a:srgbClr val="EDE9FE"/>
                </a:solidFill>
                <a:latin typeface="Trebuchet MS" pitchFamily="34" charset="0"/>
                <a:ea typeface="Trebuchet MS" pitchFamily="34" charset="-122"/>
                <a:cs typeface="Trebuchet MS" pitchFamily="34" charset="-120"/>
              </a:rPr>
              <a:t>una red social que no depende de ninguna empresa</a:t>
            </a:r>
            <a:endParaRPr lang="en-US" sz="1400" dirty="0"/>
          </a:p>
        </p:txBody>
      </p:sp>
      <p:sp>
        <p:nvSpPr>
          <p:cNvPr id="9" name="Text 7"/>
          <p:cNvSpPr/>
          <p:nvPr/>
        </p:nvSpPr>
        <p:spPr>
          <a:xfrm>
            <a:off x="548640" y="4572000"/>
            <a:ext cx="8229600" cy="365760"/>
          </a:xfrm>
          <a:prstGeom prst="rect">
            <a:avLst/>
          </a:prstGeom>
          <a:noFill/>
          <a:ln/>
        </p:spPr>
        <p:txBody>
          <a:bodyPr wrap="square" rtlCol="0" anchor="ctr"/>
          <a:lstStyle/>
          <a:p>
            <a:pPr algn="l" indent="0" marL="0">
              <a:buNone/>
            </a:pPr>
            <a:r>
              <a:rPr lang="en-US" sz="1100" dirty="0">
                <a:solidFill>
                  <a:srgbClr val="A78BFA"/>
                </a:solidFill>
                <a:latin typeface="Trebuchet MS" pitchFamily="34" charset="0"/>
                <a:ea typeface="Trebuchet MS" pitchFamily="34" charset="-122"/>
                <a:cs typeface="Trebuchet MS" pitchFamily="34" charset="-120"/>
              </a:rPr>
              <a:t>fedipunk.com · tuiter.rocks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bueno y lo que puede chocar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4023360" cy="457200"/>
          </a:xfrm>
          <a:prstGeom prst="rect">
            <a:avLst/>
          </a:prstGeom>
          <a:solidFill>
            <a:srgbClr val="7C3AED"/>
          </a:solidFill>
          <a:ln w="12700">
            <a:solidFill>
              <a:srgbClr val="7C3AED"/>
            </a:solidFill>
            <a:prstDash val="solid"/>
          </a:ln>
        </p:spPr>
      </p:sp>
      <p:sp>
        <p:nvSpPr>
          <p:cNvPr id="6" name="Text 4"/>
          <p:cNvSpPr/>
          <p:nvPr/>
        </p:nvSpPr>
        <p:spPr>
          <a:xfrm>
            <a:off x="502920" y="1216152"/>
            <a:ext cx="3931920" cy="402336"/>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Lo bueno</a:t>
            </a:r>
            <a:endParaRPr lang="en-US" sz="1500" dirty="0"/>
          </a:p>
        </p:txBody>
      </p:sp>
      <p:sp>
        <p:nvSpPr>
          <p:cNvPr id="7" name="Text 5"/>
          <p:cNvSpPr/>
          <p:nvPr/>
        </p:nvSpPr>
        <p:spPr>
          <a:xfrm>
            <a:off x="594360" y="1755648"/>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Sin publicidad conductual ni algoritmos que decidan qué ves</a:t>
            </a:r>
            <a:endParaRPr lang="en-US" sz="1150" dirty="0"/>
          </a:p>
        </p:txBody>
      </p:sp>
      <p:sp>
        <p:nvSpPr>
          <p:cNvPr id="8" name="Text 6"/>
          <p:cNvSpPr/>
          <p:nvPr/>
        </p:nvSpPr>
        <p:spPr>
          <a:xfrm>
            <a:off x="594360" y="2322576"/>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Puedes elegir tu comunidad y cambiarla si no encaja</a:t>
            </a:r>
            <a:endParaRPr lang="en-US" sz="1150" dirty="0"/>
          </a:p>
        </p:txBody>
      </p:sp>
      <p:sp>
        <p:nvSpPr>
          <p:cNvPr id="9" name="Text 7"/>
          <p:cNvSpPr/>
          <p:nvPr/>
        </p:nvSpPr>
        <p:spPr>
          <a:xfrm>
            <a:off x="594360" y="2889504"/>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 conversación suele tener más contexto y menos ruido</a:t>
            </a:r>
            <a:endParaRPr lang="en-US" sz="1150" dirty="0"/>
          </a:p>
        </p:txBody>
      </p:sp>
      <p:sp>
        <p:nvSpPr>
          <p:cNvPr id="10" name="Text 8"/>
          <p:cNvSpPr/>
          <p:nvPr/>
        </p:nvSpPr>
        <p:spPr>
          <a:xfrm>
            <a:off x="594360" y="3456432"/>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No dependes de una sola empresa para toda tu red social</a:t>
            </a:r>
            <a:endParaRPr lang="en-US" sz="1150" dirty="0"/>
          </a:p>
        </p:txBody>
      </p:sp>
      <p:sp>
        <p:nvSpPr>
          <p:cNvPr id="11" name="Text 9"/>
          <p:cNvSpPr/>
          <p:nvPr/>
        </p:nvSpPr>
        <p:spPr>
          <a:xfrm>
            <a:off x="594360" y="4023360"/>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Las comunidades pueden establecer sus propias normas</a:t>
            </a:r>
            <a:endParaRPr lang="en-US" sz="1150" dirty="0"/>
          </a:p>
        </p:txBody>
      </p:sp>
      <p:sp>
        <p:nvSpPr>
          <p:cNvPr id="12" name="Shape 10"/>
          <p:cNvSpPr/>
          <p:nvPr/>
        </p:nvSpPr>
        <p:spPr>
          <a:xfrm>
            <a:off x="4663440" y="1188720"/>
            <a:ext cx="4023360" cy="35661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3" name="Shape 11"/>
          <p:cNvSpPr/>
          <p:nvPr/>
        </p:nvSpPr>
        <p:spPr>
          <a:xfrm>
            <a:off x="4663440" y="1188720"/>
            <a:ext cx="4023360" cy="457200"/>
          </a:xfrm>
          <a:prstGeom prst="rect">
            <a:avLst/>
          </a:prstGeom>
          <a:solidFill>
            <a:srgbClr val="4B5563"/>
          </a:solidFill>
          <a:ln w="12700">
            <a:solidFill>
              <a:srgbClr val="4B5563"/>
            </a:solidFill>
            <a:prstDash val="solid"/>
          </a:ln>
        </p:spPr>
      </p:sp>
      <p:sp>
        <p:nvSpPr>
          <p:cNvPr id="14" name="Text 12"/>
          <p:cNvSpPr/>
          <p:nvPr/>
        </p:nvSpPr>
        <p:spPr>
          <a:xfrm>
            <a:off x="4709160" y="1216152"/>
            <a:ext cx="3931920" cy="402336"/>
          </a:xfrm>
          <a:prstGeom prst="rect">
            <a:avLst/>
          </a:prstGeom>
          <a:noFill/>
          <a:ln/>
        </p:spPr>
        <p:txBody>
          <a:bodyPr wrap="square" rtlCol="0" anchor="ctr"/>
          <a:lstStyle/>
          <a:p>
            <a:pPr algn="ctr" indent="0" marL="0">
              <a:buNone/>
            </a:pPr>
            <a:r>
              <a:rPr lang="en-US" sz="1500" b="1" dirty="0">
                <a:solidFill>
                  <a:srgbClr val="FFFFFF"/>
                </a:solidFill>
                <a:latin typeface="Trebuchet MS" pitchFamily="34" charset="0"/>
                <a:ea typeface="Trebuchet MS" pitchFamily="34" charset="-122"/>
                <a:cs typeface="Trebuchet MS" pitchFamily="34" charset="-120"/>
              </a:rPr>
              <a:t>Lo que puede chocar</a:t>
            </a:r>
            <a:endParaRPr lang="en-US" sz="1500" dirty="0"/>
          </a:p>
        </p:txBody>
      </p:sp>
      <p:sp>
        <p:nvSpPr>
          <p:cNvPr id="15" name="Text 13"/>
          <p:cNvSpPr/>
          <p:nvPr/>
        </p:nvSpPr>
        <p:spPr>
          <a:xfrm>
            <a:off x="4800600" y="1755648"/>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Hay que elegir servidor antes de empezar</a:t>
            </a:r>
            <a:endParaRPr lang="en-US" sz="1150" dirty="0"/>
          </a:p>
        </p:txBody>
      </p:sp>
      <p:sp>
        <p:nvSpPr>
          <p:cNvPr id="16" name="Text 14"/>
          <p:cNvSpPr/>
          <p:nvPr/>
        </p:nvSpPr>
        <p:spPr>
          <a:xfrm>
            <a:off x="4800600" y="2322576"/>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Los primeros días parecen vacíos — es normal</a:t>
            </a:r>
            <a:endParaRPr lang="en-US" sz="1150" dirty="0"/>
          </a:p>
        </p:txBody>
      </p:sp>
      <p:sp>
        <p:nvSpPr>
          <p:cNvPr id="17" name="Text 15"/>
          <p:cNvSpPr/>
          <p:nvPr/>
        </p:nvSpPr>
        <p:spPr>
          <a:xfrm>
            <a:off x="4800600" y="2889504"/>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 búsqueda no funciona como en las redes centralizadas</a:t>
            </a:r>
            <a:endParaRPr lang="en-US" sz="1150" dirty="0"/>
          </a:p>
        </p:txBody>
      </p:sp>
      <p:sp>
        <p:nvSpPr>
          <p:cNvPr id="18" name="Text 16"/>
          <p:cNvSpPr/>
          <p:nvPr/>
        </p:nvSpPr>
        <p:spPr>
          <a:xfrm>
            <a:off x="4800600" y="3456432"/>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Hay que seguir activamente a gente para que funcione</a:t>
            </a:r>
            <a:endParaRPr lang="en-US" sz="1150" dirty="0"/>
          </a:p>
        </p:txBody>
      </p:sp>
      <p:sp>
        <p:nvSpPr>
          <p:cNvPr id="19" name="Text 17"/>
          <p:cNvSpPr/>
          <p:nvPr/>
        </p:nvSpPr>
        <p:spPr>
          <a:xfrm>
            <a:off x="4800600" y="4023360"/>
            <a:ext cx="3749040" cy="50292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La calidad de la moderación varía mucho entre instancias</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que suele desconcertar al principio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877824"/>
          </a:xfrm>
          <a:prstGeom prst="rect">
            <a:avLst/>
          </a:prstGeom>
          <a:solidFill>
            <a:srgbClr val="FFFFFF"/>
          </a:solidFill>
          <a:ln w="12700">
            <a:solidFill>
              <a:srgbClr val="E5E7EB"/>
            </a:solidFill>
            <a:prstDash val="solid"/>
          </a:ln>
        </p:spPr>
      </p:sp>
      <p:sp>
        <p:nvSpPr>
          <p:cNvPr id="5" name="Shape 3"/>
          <p:cNvSpPr/>
          <p:nvPr/>
        </p:nvSpPr>
        <p:spPr>
          <a:xfrm>
            <a:off x="457200" y="1188720"/>
            <a:ext cx="54864" cy="877824"/>
          </a:xfrm>
          <a:prstGeom prst="rect">
            <a:avLst/>
          </a:prstGeom>
          <a:solidFill>
            <a:srgbClr val="7C3AED"/>
          </a:solidFill>
          <a:ln w="12700">
            <a:solidFill>
              <a:srgbClr val="7C3AED"/>
            </a:solidFill>
            <a:prstDash val="solid"/>
          </a:ln>
        </p:spPr>
      </p:sp>
      <p:sp>
        <p:nvSpPr>
          <p:cNvPr id="6" name="Text 4"/>
          <p:cNvSpPr/>
          <p:nvPr/>
        </p:nvSpPr>
        <p:spPr>
          <a:xfrm>
            <a:off x="640080" y="1234440"/>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tengo que elegir un servidor?</a:t>
            </a:r>
            <a:endParaRPr lang="en-US" sz="1250" dirty="0"/>
          </a:p>
        </p:txBody>
      </p:sp>
      <p:sp>
        <p:nvSpPr>
          <p:cNvPr id="7" name="Text 5"/>
          <p:cNvSpPr/>
          <p:nvPr/>
        </p:nvSpPr>
        <p:spPr>
          <a:xfrm>
            <a:off x="640080" y="1554480"/>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Porque en el Fediverse no hay un servidor único. Cada servidor es una comunidad distinta. Puedes cambiar de servidor más adelante sin perder tus contactos, así que no hay que acertar a la primera.</a:t>
            </a:r>
            <a:endParaRPr lang="en-US" sz="1150" dirty="0"/>
          </a:p>
        </p:txBody>
      </p:sp>
      <p:sp>
        <p:nvSpPr>
          <p:cNvPr id="8" name="Shape 6"/>
          <p:cNvSpPr/>
          <p:nvPr/>
        </p:nvSpPr>
        <p:spPr>
          <a:xfrm>
            <a:off x="457200" y="2157984"/>
            <a:ext cx="8229600" cy="877824"/>
          </a:xfrm>
          <a:prstGeom prst="rect">
            <a:avLst/>
          </a:prstGeom>
          <a:solidFill>
            <a:srgbClr val="EDE9FE"/>
          </a:solidFill>
          <a:ln w="12700">
            <a:solidFill>
              <a:srgbClr val="E5E7EB"/>
            </a:solidFill>
            <a:prstDash val="solid"/>
          </a:ln>
        </p:spPr>
      </p:sp>
      <p:sp>
        <p:nvSpPr>
          <p:cNvPr id="9" name="Shape 7"/>
          <p:cNvSpPr/>
          <p:nvPr/>
        </p:nvSpPr>
        <p:spPr>
          <a:xfrm>
            <a:off x="457200" y="2157984"/>
            <a:ext cx="54864" cy="877824"/>
          </a:xfrm>
          <a:prstGeom prst="rect">
            <a:avLst/>
          </a:prstGeom>
          <a:solidFill>
            <a:srgbClr val="7C3AED"/>
          </a:solidFill>
          <a:ln w="12700">
            <a:solidFill>
              <a:srgbClr val="7C3AED"/>
            </a:solidFill>
            <a:prstDash val="solid"/>
          </a:ln>
        </p:spPr>
      </p:sp>
      <p:sp>
        <p:nvSpPr>
          <p:cNvPr id="10" name="Text 8"/>
          <p:cNvSpPr/>
          <p:nvPr/>
        </p:nvSpPr>
        <p:spPr>
          <a:xfrm>
            <a:off x="640080" y="2203704"/>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mi timeline parece vacío?</a:t>
            </a:r>
            <a:endParaRPr lang="en-US" sz="1250" dirty="0"/>
          </a:p>
        </p:txBody>
      </p:sp>
      <p:sp>
        <p:nvSpPr>
          <p:cNvPr id="11" name="Text 9"/>
          <p:cNvSpPr/>
          <p:nvPr/>
        </p:nvSpPr>
        <p:spPr>
          <a:xfrm>
            <a:off x="640080" y="2523744"/>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Porque solo muestra publicaciones de personas que sigues. Si no sigues a nadie, está vacío. Busca hashtags de temas que te interesen para encontrar gente y empieza a seguirla.</a:t>
            </a:r>
            <a:endParaRPr lang="en-US" sz="1150" dirty="0"/>
          </a:p>
        </p:txBody>
      </p:sp>
      <p:sp>
        <p:nvSpPr>
          <p:cNvPr id="12" name="Shape 10"/>
          <p:cNvSpPr/>
          <p:nvPr/>
        </p:nvSpPr>
        <p:spPr>
          <a:xfrm>
            <a:off x="457200" y="3127248"/>
            <a:ext cx="8229600" cy="877824"/>
          </a:xfrm>
          <a:prstGeom prst="rect">
            <a:avLst/>
          </a:prstGeom>
          <a:solidFill>
            <a:srgbClr val="FFFFFF"/>
          </a:solidFill>
          <a:ln w="12700">
            <a:solidFill>
              <a:srgbClr val="E5E7EB"/>
            </a:solidFill>
            <a:prstDash val="solid"/>
          </a:ln>
        </p:spPr>
      </p:sp>
      <p:sp>
        <p:nvSpPr>
          <p:cNvPr id="13" name="Shape 11"/>
          <p:cNvSpPr/>
          <p:nvPr/>
        </p:nvSpPr>
        <p:spPr>
          <a:xfrm>
            <a:off x="457200" y="3127248"/>
            <a:ext cx="54864" cy="877824"/>
          </a:xfrm>
          <a:prstGeom prst="rect">
            <a:avLst/>
          </a:prstGeom>
          <a:solidFill>
            <a:srgbClr val="7C3AED"/>
          </a:solidFill>
          <a:ln w="12700">
            <a:solidFill>
              <a:srgbClr val="7C3AED"/>
            </a:solidFill>
            <a:prstDash val="solid"/>
          </a:ln>
        </p:spPr>
      </p:sp>
      <p:sp>
        <p:nvSpPr>
          <p:cNvPr id="14" name="Text 12"/>
          <p:cNvSpPr/>
          <p:nvPr/>
        </p:nvSpPr>
        <p:spPr>
          <a:xfrm>
            <a:off x="640080" y="3172968"/>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no aparece alguien que busco?</a:t>
            </a:r>
            <a:endParaRPr lang="en-US" sz="1250" dirty="0"/>
          </a:p>
        </p:txBody>
      </p:sp>
      <p:sp>
        <p:nvSpPr>
          <p:cNvPr id="15" name="Text 13"/>
          <p:cNvSpPr/>
          <p:nvPr/>
        </p:nvSpPr>
        <p:spPr>
          <a:xfrm>
            <a:off x="640080" y="3493008"/>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Tu servidor solo conoce perfiles con los que alguien de tu instancia ya ha interactuado. Si buscas a alguien nuevo, usa su dirección completa: @nombre@servidor.com — igual que con el correo.</a:t>
            </a:r>
            <a:endParaRPr lang="en-US" sz="1150" dirty="0"/>
          </a:p>
        </p:txBody>
      </p:sp>
      <p:sp>
        <p:nvSpPr>
          <p:cNvPr id="16" name="Shape 14"/>
          <p:cNvSpPr/>
          <p:nvPr/>
        </p:nvSpPr>
        <p:spPr>
          <a:xfrm>
            <a:off x="457200" y="4096512"/>
            <a:ext cx="8229600" cy="877824"/>
          </a:xfrm>
          <a:prstGeom prst="rect">
            <a:avLst/>
          </a:prstGeom>
          <a:solidFill>
            <a:srgbClr val="EDE9FE"/>
          </a:solidFill>
          <a:ln w="12700">
            <a:solidFill>
              <a:srgbClr val="E5E7EB"/>
            </a:solidFill>
            <a:prstDash val="solid"/>
          </a:ln>
        </p:spPr>
      </p:sp>
      <p:sp>
        <p:nvSpPr>
          <p:cNvPr id="17" name="Shape 15"/>
          <p:cNvSpPr/>
          <p:nvPr/>
        </p:nvSpPr>
        <p:spPr>
          <a:xfrm>
            <a:off x="457200" y="4096512"/>
            <a:ext cx="54864" cy="877824"/>
          </a:xfrm>
          <a:prstGeom prst="rect">
            <a:avLst/>
          </a:prstGeom>
          <a:solidFill>
            <a:srgbClr val="7C3AED"/>
          </a:solidFill>
          <a:ln w="12700">
            <a:solidFill>
              <a:srgbClr val="7C3AED"/>
            </a:solidFill>
            <a:prstDash val="solid"/>
          </a:ln>
        </p:spPr>
      </p:sp>
      <p:sp>
        <p:nvSpPr>
          <p:cNvPr id="18" name="Text 16"/>
          <p:cNvSpPr/>
          <p:nvPr/>
        </p:nvSpPr>
        <p:spPr>
          <a:xfrm>
            <a:off x="640080" y="41422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la búsqueda funciona diferente?</a:t>
            </a:r>
            <a:endParaRPr lang="en-US" sz="1250" dirty="0"/>
          </a:p>
        </p:txBody>
      </p:sp>
      <p:sp>
        <p:nvSpPr>
          <p:cNvPr id="19" name="Text 17"/>
          <p:cNvSpPr/>
          <p:nvPr/>
        </p:nvSpPr>
        <p:spPr>
          <a:xfrm>
            <a:off x="640080" y="4462272"/>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Por defecto, se busca por hashtags y perfiles, no por texto libre en publicaciones. Es una decisión de diseño para proteger la privacidad y reducir el acoso masivo.</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Cómo empezar sin agobiarse</a:t>
            </a:r>
            <a:endParaRPr lang="en-US" sz="3000" dirty="0"/>
          </a:p>
        </p:txBody>
      </p:sp>
      <p:sp>
        <p:nvSpPr>
          <p:cNvPr id="3" name="Shape 1"/>
          <p:cNvSpPr/>
          <p:nvPr/>
        </p:nvSpPr>
        <p:spPr>
          <a:xfrm>
            <a:off x="457200" y="1097280"/>
            <a:ext cx="457200" cy="457200"/>
          </a:xfrm>
          <a:prstGeom prst="ellipse">
            <a:avLst/>
          </a:prstGeom>
          <a:solidFill>
            <a:srgbClr val="7C3AED"/>
          </a:solidFill>
          <a:ln w="12700">
            <a:solidFill>
              <a:srgbClr val="7C3AED"/>
            </a:solidFill>
            <a:prstDash val="solid"/>
          </a:ln>
        </p:spPr>
      </p:sp>
      <p:sp>
        <p:nvSpPr>
          <p:cNvPr id="4" name="Text 2"/>
          <p:cNvSpPr/>
          <p:nvPr/>
        </p:nvSpPr>
        <p:spPr>
          <a:xfrm>
            <a:off x="457200" y="109728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1</a:t>
            </a:r>
            <a:endParaRPr lang="en-US" sz="1400" dirty="0"/>
          </a:p>
        </p:txBody>
      </p:sp>
      <p:sp>
        <p:nvSpPr>
          <p:cNvPr id="5" name="Text 3"/>
          <p:cNvSpPr/>
          <p:nvPr/>
        </p:nvSpPr>
        <p:spPr>
          <a:xfrm>
            <a:off x="1051560" y="111556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Decide qué tipo de plataforma buscas</a:t>
            </a:r>
            <a:endParaRPr lang="en-US" sz="1250" dirty="0"/>
          </a:p>
        </p:txBody>
      </p:sp>
      <p:sp>
        <p:nvSpPr>
          <p:cNvPr id="6" name="Text 4"/>
          <p:cNvSpPr/>
          <p:nvPr/>
        </p:nvSpPr>
        <p:spPr>
          <a:xfrm>
            <a:off x="1051560" y="146304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¿Microblogging? ¿Vídeo? ¿Fotografía? Eso define qué servicio usar.</a:t>
            </a:r>
            <a:endParaRPr lang="en-US" sz="1100" dirty="0"/>
          </a:p>
        </p:txBody>
      </p:sp>
      <p:sp>
        <p:nvSpPr>
          <p:cNvPr id="7" name="Shape 5"/>
          <p:cNvSpPr/>
          <p:nvPr/>
        </p:nvSpPr>
        <p:spPr>
          <a:xfrm>
            <a:off x="457200" y="2286000"/>
            <a:ext cx="457200" cy="457200"/>
          </a:xfrm>
          <a:prstGeom prst="ellipse">
            <a:avLst/>
          </a:prstGeom>
          <a:solidFill>
            <a:srgbClr val="7C3AED"/>
          </a:solidFill>
          <a:ln w="12700">
            <a:solidFill>
              <a:srgbClr val="7C3AED"/>
            </a:solidFill>
            <a:prstDash val="solid"/>
          </a:ln>
        </p:spPr>
      </p:sp>
      <p:sp>
        <p:nvSpPr>
          <p:cNvPr id="8" name="Text 6"/>
          <p:cNvSpPr/>
          <p:nvPr/>
        </p:nvSpPr>
        <p:spPr>
          <a:xfrm>
            <a:off x="457200" y="228600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2</a:t>
            </a:r>
            <a:endParaRPr lang="en-US" sz="1400" dirty="0"/>
          </a:p>
        </p:txBody>
      </p:sp>
      <p:sp>
        <p:nvSpPr>
          <p:cNvPr id="9" name="Text 7"/>
          <p:cNvSpPr/>
          <p:nvPr/>
        </p:nvSpPr>
        <p:spPr>
          <a:xfrm>
            <a:off x="1051560" y="230428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Elige una instancia con registro abierto</a:t>
            </a:r>
            <a:endParaRPr lang="en-US" sz="1250" dirty="0"/>
          </a:p>
        </p:txBody>
      </p:sp>
      <p:sp>
        <p:nvSpPr>
          <p:cNvPr id="10" name="Text 8"/>
          <p:cNvSpPr/>
          <p:nvPr/>
        </p:nvSpPr>
        <p:spPr>
          <a:xfrm>
            <a:off x="1051560" y="265176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fedipunk.com/instancias-mastodon-espanol tiene un directorio en español.</a:t>
            </a:r>
            <a:endParaRPr lang="en-US" sz="1100" dirty="0"/>
          </a:p>
        </p:txBody>
      </p:sp>
      <p:sp>
        <p:nvSpPr>
          <p:cNvPr id="11" name="Shape 9"/>
          <p:cNvSpPr/>
          <p:nvPr/>
        </p:nvSpPr>
        <p:spPr>
          <a:xfrm>
            <a:off x="457200" y="3474720"/>
            <a:ext cx="457200" cy="457200"/>
          </a:xfrm>
          <a:prstGeom prst="ellipse">
            <a:avLst/>
          </a:prstGeom>
          <a:solidFill>
            <a:srgbClr val="7C3AED"/>
          </a:solidFill>
          <a:ln w="12700">
            <a:solidFill>
              <a:srgbClr val="7C3AED"/>
            </a:solidFill>
            <a:prstDash val="solid"/>
          </a:ln>
        </p:spPr>
      </p:sp>
      <p:sp>
        <p:nvSpPr>
          <p:cNvPr id="12" name="Text 10"/>
          <p:cNvSpPr/>
          <p:nvPr/>
        </p:nvSpPr>
        <p:spPr>
          <a:xfrm>
            <a:off x="457200" y="347472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3</a:t>
            </a:r>
            <a:endParaRPr lang="en-US" sz="1400" dirty="0"/>
          </a:p>
        </p:txBody>
      </p:sp>
      <p:sp>
        <p:nvSpPr>
          <p:cNvPr id="13" name="Text 11"/>
          <p:cNvSpPr/>
          <p:nvPr/>
        </p:nvSpPr>
        <p:spPr>
          <a:xfrm>
            <a:off x="1051560" y="349300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Completa tu perfil con una presentación breve</a:t>
            </a:r>
            <a:endParaRPr lang="en-US" sz="1250" dirty="0"/>
          </a:p>
        </p:txBody>
      </p:sp>
      <p:sp>
        <p:nvSpPr>
          <p:cNvPr id="14" name="Text 12"/>
          <p:cNvSpPr/>
          <p:nvPr/>
        </p:nvSpPr>
        <p:spPr>
          <a:xfrm>
            <a:off x="1051560" y="384048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Unas pocas líneas son suficientes para empezar.</a:t>
            </a:r>
            <a:endParaRPr lang="en-US" sz="1100" dirty="0"/>
          </a:p>
        </p:txBody>
      </p:sp>
      <p:sp>
        <p:nvSpPr>
          <p:cNvPr id="15" name="Shape 13"/>
          <p:cNvSpPr/>
          <p:nvPr/>
        </p:nvSpPr>
        <p:spPr>
          <a:xfrm>
            <a:off x="5029200" y="1097280"/>
            <a:ext cx="457200" cy="457200"/>
          </a:xfrm>
          <a:prstGeom prst="ellipse">
            <a:avLst/>
          </a:prstGeom>
          <a:solidFill>
            <a:srgbClr val="7C3AED"/>
          </a:solidFill>
          <a:ln w="12700">
            <a:solidFill>
              <a:srgbClr val="7C3AED"/>
            </a:solidFill>
            <a:prstDash val="solid"/>
          </a:ln>
        </p:spPr>
      </p:sp>
      <p:sp>
        <p:nvSpPr>
          <p:cNvPr id="16" name="Text 14"/>
          <p:cNvSpPr/>
          <p:nvPr/>
        </p:nvSpPr>
        <p:spPr>
          <a:xfrm>
            <a:off x="5029200" y="109728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4</a:t>
            </a:r>
            <a:endParaRPr lang="en-US" sz="1400" dirty="0"/>
          </a:p>
        </p:txBody>
      </p:sp>
      <p:sp>
        <p:nvSpPr>
          <p:cNvPr id="17" name="Text 15"/>
          <p:cNvSpPr/>
          <p:nvPr/>
        </p:nvSpPr>
        <p:spPr>
          <a:xfrm>
            <a:off x="5623560" y="111556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Preséntate con #NuevoEnMastodon</a:t>
            </a:r>
            <a:endParaRPr lang="en-US" sz="1250" dirty="0"/>
          </a:p>
        </p:txBody>
      </p:sp>
      <p:sp>
        <p:nvSpPr>
          <p:cNvPr id="18" name="Text 16"/>
          <p:cNvSpPr/>
          <p:nvPr/>
        </p:nvSpPr>
        <p:spPr>
          <a:xfrm>
            <a:off x="5623560" y="146304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La comunidad suele recibir bien a la gente nueva.</a:t>
            </a:r>
            <a:endParaRPr lang="en-US" sz="1100" dirty="0"/>
          </a:p>
        </p:txBody>
      </p:sp>
      <p:sp>
        <p:nvSpPr>
          <p:cNvPr id="19" name="Shape 17"/>
          <p:cNvSpPr/>
          <p:nvPr/>
        </p:nvSpPr>
        <p:spPr>
          <a:xfrm>
            <a:off x="5029200" y="2286000"/>
            <a:ext cx="457200" cy="457200"/>
          </a:xfrm>
          <a:prstGeom prst="ellipse">
            <a:avLst/>
          </a:prstGeom>
          <a:solidFill>
            <a:srgbClr val="7C3AED"/>
          </a:solidFill>
          <a:ln w="12700">
            <a:solidFill>
              <a:srgbClr val="7C3AED"/>
            </a:solidFill>
            <a:prstDash val="solid"/>
          </a:ln>
        </p:spPr>
      </p:sp>
      <p:sp>
        <p:nvSpPr>
          <p:cNvPr id="20" name="Text 18"/>
          <p:cNvSpPr/>
          <p:nvPr/>
        </p:nvSpPr>
        <p:spPr>
          <a:xfrm>
            <a:off x="5029200" y="228600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5</a:t>
            </a:r>
            <a:endParaRPr lang="en-US" sz="1400" dirty="0"/>
          </a:p>
        </p:txBody>
      </p:sp>
      <p:sp>
        <p:nvSpPr>
          <p:cNvPr id="21" name="Text 19"/>
          <p:cNvSpPr/>
          <p:nvPr/>
        </p:nvSpPr>
        <p:spPr>
          <a:xfrm>
            <a:off x="5623560" y="230428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Sigue a personas de temas que te interesen</a:t>
            </a:r>
            <a:endParaRPr lang="en-US" sz="1250" dirty="0"/>
          </a:p>
        </p:txBody>
      </p:sp>
      <p:sp>
        <p:nvSpPr>
          <p:cNvPr id="22" name="Text 20"/>
          <p:cNvSpPr/>
          <p:nvPr/>
        </p:nvSpPr>
        <p:spPr>
          <a:xfrm>
            <a:off x="5623560" y="265176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Busca hashtags de tus intereses. Así se construye el timeline.</a:t>
            </a:r>
            <a:endParaRPr lang="en-US" sz="1100" dirty="0"/>
          </a:p>
        </p:txBody>
      </p:sp>
      <p:sp>
        <p:nvSpPr>
          <p:cNvPr id="23" name="Shape 21"/>
          <p:cNvSpPr/>
          <p:nvPr/>
        </p:nvSpPr>
        <p:spPr>
          <a:xfrm>
            <a:off x="5029200" y="3474720"/>
            <a:ext cx="457200" cy="457200"/>
          </a:xfrm>
          <a:prstGeom prst="ellipse">
            <a:avLst/>
          </a:prstGeom>
          <a:solidFill>
            <a:srgbClr val="7C3AED"/>
          </a:solidFill>
          <a:ln w="12700">
            <a:solidFill>
              <a:srgbClr val="7C3AED"/>
            </a:solidFill>
            <a:prstDash val="solid"/>
          </a:ln>
        </p:spPr>
      </p:sp>
      <p:sp>
        <p:nvSpPr>
          <p:cNvPr id="24" name="Text 22"/>
          <p:cNvSpPr/>
          <p:nvPr/>
        </p:nvSpPr>
        <p:spPr>
          <a:xfrm>
            <a:off x="5029200" y="3474720"/>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6</a:t>
            </a:r>
            <a:endParaRPr lang="en-US" sz="1400" dirty="0"/>
          </a:p>
        </p:txBody>
      </p:sp>
      <p:sp>
        <p:nvSpPr>
          <p:cNvPr id="25" name="Text 23"/>
          <p:cNvSpPr/>
          <p:nvPr/>
        </p:nvSpPr>
        <p:spPr>
          <a:xfrm>
            <a:off x="5623560" y="3493008"/>
            <a:ext cx="3291840" cy="347472"/>
          </a:xfrm>
          <a:prstGeom prst="rect">
            <a:avLst/>
          </a:prstGeom>
          <a:noFill/>
          <a:ln/>
        </p:spPr>
        <p:txBody>
          <a:bodyPr wrap="square" rtlCol="0" anchor="ctr"/>
          <a:lstStyle/>
          <a:p>
            <a:pPr indent="0" marL="0">
              <a:buNone/>
            </a:pPr>
            <a:r>
              <a:rPr lang="en-US" sz="1250" b="1" dirty="0">
                <a:solidFill>
                  <a:srgbClr val="FFFFFF"/>
                </a:solidFill>
                <a:latin typeface="Trebuchet MS" pitchFamily="34" charset="0"/>
                <a:ea typeface="Trebuchet MS" pitchFamily="34" charset="-122"/>
                <a:cs typeface="Trebuchet MS" pitchFamily="34" charset="-120"/>
              </a:rPr>
              <a:t>Dale unos días antes de juzgar</a:t>
            </a:r>
            <a:endParaRPr lang="en-US" sz="1250" dirty="0"/>
          </a:p>
        </p:txBody>
      </p:sp>
      <p:sp>
        <p:nvSpPr>
          <p:cNvPr id="26" name="Text 24"/>
          <p:cNvSpPr/>
          <p:nvPr/>
        </p:nvSpPr>
        <p:spPr>
          <a:xfrm>
            <a:off x="5623560" y="3840480"/>
            <a:ext cx="3291840" cy="502920"/>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El timeline crece a medida que sigues a más gente. No juzgues en el día uno.</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Mastodon: la puerta de entrada más común</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Si quieres probar el Fediverse, Mastodon es el punto de partida más natural:</a:t>
            </a:r>
            <a:endParaRPr lang="en-US" sz="1300" dirty="0"/>
          </a:p>
        </p:txBody>
      </p:sp>
      <p:sp>
        <p:nvSpPr>
          <p:cNvPr id="5" name="Shape 3"/>
          <p:cNvSpPr/>
          <p:nvPr/>
        </p:nvSpPr>
        <p:spPr>
          <a:xfrm>
            <a:off x="457200" y="1600200"/>
            <a:ext cx="8229600" cy="786384"/>
          </a:xfrm>
          <a:prstGeom prst="rect">
            <a:avLst/>
          </a:prstGeom>
          <a:solidFill>
            <a:srgbClr val="EDE9FE"/>
          </a:solidFill>
          <a:ln w="12700">
            <a:solidFill>
              <a:srgbClr val="E5E7EB"/>
            </a:solidFill>
            <a:prstDash val="solid"/>
          </a:ln>
        </p:spPr>
      </p:sp>
      <p:sp>
        <p:nvSpPr>
          <p:cNvPr id="6" name="Shape 4"/>
          <p:cNvSpPr/>
          <p:nvPr/>
        </p:nvSpPr>
        <p:spPr>
          <a:xfrm>
            <a:off x="530352" y="1664208"/>
            <a:ext cx="347472" cy="347472"/>
          </a:xfrm>
          <a:prstGeom prst="ellipse">
            <a:avLst/>
          </a:prstGeom>
          <a:solidFill>
            <a:srgbClr val="7C3AED"/>
          </a:solidFill>
          <a:ln w="12700">
            <a:solidFill>
              <a:srgbClr val="7C3AED"/>
            </a:solidFill>
            <a:prstDash val="solid"/>
          </a:ln>
        </p:spPr>
      </p:sp>
      <p:sp>
        <p:nvSpPr>
          <p:cNvPr id="7" name="Text 5"/>
          <p:cNvSpPr/>
          <p:nvPr/>
        </p:nvSpPr>
        <p:spPr>
          <a:xfrm>
            <a:off x="530352" y="1664208"/>
            <a:ext cx="347472"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1</a:t>
            </a:r>
            <a:endParaRPr lang="en-US" sz="1200" dirty="0"/>
          </a:p>
        </p:txBody>
      </p:sp>
      <p:sp>
        <p:nvSpPr>
          <p:cNvPr id="8" name="Text 6"/>
          <p:cNvSpPr/>
          <p:nvPr/>
        </p:nvSpPr>
        <p:spPr>
          <a:xfrm>
            <a:off x="1005840" y="1664208"/>
            <a:ext cx="41148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Es el servicio más extendido del Fediverse</a:t>
            </a:r>
            <a:endParaRPr lang="en-US" sz="1250" dirty="0"/>
          </a:p>
        </p:txBody>
      </p:sp>
      <p:sp>
        <p:nvSpPr>
          <p:cNvPr id="9" name="Text 7"/>
          <p:cNvSpPr/>
          <p:nvPr/>
        </p:nvSpPr>
        <p:spPr>
          <a:xfrm>
            <a:off x="5257800" y="1664208"/>
            <a:ext cx="329184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Lleva años funcionando y tiene una comunidad hispanohablante activa y real.</a:t>
            </a:r>
            <a:endParaRPr lang="en-US" sz="1150" dirty="0"/>
          </a:p>
        </p:txBody>
      </p:sp>
      <p:sp>
        <p:nvSpPr>
          <p:cNvPr id="10" name="Shape 8"/>
          <p:cNvSpPr/>
          <p:nvPr/>
        </p:nvSpPr>
        <p:spPr>
          <a:xfrm>
            <a:off x="457200" y="2478024"/>
            <a:ext cx="8229600" cy="786384"/>
          </a:xfrm>
          <a:prstGeom prst="rect">
            <a:avLst/>
          </a:prstGeom>
          <a:solidFill>
            <a:srgbClr val="FFFFFF"/>
          </a:solidFill>
          <a:ln w="12700">
            <a:solidFill>
              <a:srgbClr val="E5E7EB"/>
            </a:solidFill>
            <a:prstDash val="solid"/>
          </a:ln>
        </p:spPr>
      </p:sp>
      <p:sp>
        <p:nvSpPr>
          <p:cNvPr id="11" name="Shape 9"/>
          <p:cNvSpPr/>
          <p:nvPr/>
        </p:nvSpPr>
        <p:spPr>
          <a:xfrm>
            <a:off x="530352" y="2542032"/>
            <a:ext cx="347472" cy="347472"/>
          </a:xfrm>
          <a:prstGeom prst="ellipse">
            <a:avLst/>
          </a:prstGeom>
          <a:solidFill>
            <a:srgbClr val="7C3AED"/>
          </a:solidFill>
          <a:ln w="12700">
            <a:solidFill>
              <a:srgbClr val="7C3AED"/>
            </a:solidFill>
            <a:prstDash val="solid"/>
          </a:ln>
        </p:spPr>
      </p:sp>
      <p:sp>
        <p:nvSpPr>
          <p:cNvPr id="12" name="Text 10"/>
          <p:cNvSpPr/>
          <p:nvPr/>
        </p:nvSpPr>
        <p:spPr>
          <a:xfrm>
            <a:off x="530352" y="2542032"/>
            <a:ext cx="347472"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2</a:t>
            </a:r>
            <a:endParaRPr lang="en-US" sz="1200" dirty="0"/>
          </a:p>
        </p:txBody>
      </p:sp>
      <p:sp>
        <p:nvSpPr>
          <p:cNvPr id="13" name="Text 11"/>
          <p:cNvSpPr/>
          <p:nvPr/>
        </p:nvSpPr>
        <p:spPr>
          <a:xfrm>
            <a:off x="1005840" y="2542032"/>
            <a:ext cx="41148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Hay muchas instancias en español</a:t>
            </a:r>
            <a:endParaRPr lang="en-US" sz="1250" dirty="0"/>
          </a:p>
        </p:txBody>
      </p:sp>
      <p:sp>
        <p:nvSpPr>
          <p:cNvPr id="14" name="Text 12"/>
          <p:cNvSpPr/>
          <p:nvPr/>
        </p:nvSpPr>
        <p:spPr>
          <a:xfrm>
            <a:off x="5257800" y="2542032"/>
            <a:ext cx="329184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elegir una comunidad en tu idioma o en tu lengua regional desde el principio.</a:t>
            </a:r>
            <a:endParaRPr lang="en-US" sz="1150" dirty="0"/>
          </a:p>
        </p:txBody>
      </p:sp>
      <p:sp>
        <p:nvSpPr>
          <p:cNvPr id="15" name="Shape 13"/>
          <p:cNvSpPr/>
          <p:nvPr/>
        </p:nvSpPr>
        <p:spPr>
          <a:xfrm>
            <a:off x="457200" y="3355848"/>
            <a:ext cx="8229600" cy="786384"/>
          </a:xfrm>
          <a:prstGeom prst="rect">
            <a:avLst/>
          </a:prstGeom>
          <a:solidFill>
            <a:srgbClr val="EDE9FE"/>
          </a:solidFill>
          <a:ln w="12700">
            <a:solidFill>
              <a:srgbClr val="E5E7EB"/>
            </a:solidFill>
            <a:prstDash val="solid"/>
          </a:ln>
        </p:spPr>
      </p:sp>
      <p:sp>
        <p:nvSpPr>
          <p:cNvPr id="16" name="Shape 14"/>
          <p:cNvSpPr/>
          <p:nvPr/>
        </p:nvSpPr>
        <p:spPr>
          <a:xfrm>
            <a:off x="530352" y="3419856"/>
            <a:ext cx="347472" cy="347472"/>
          </a:xfrm>
          <a:prstGeom prst="ellipse">
            <a:avLst/>
          </a:prstGeom>
          <a:solidFill>
            <a:srgbClr val="7C3AED"/>
          </a:solidFill>
          <a:ln w="12700">
            <a:solidFill>
              <a:srgbClr val="7C3AED"/>
            </a:solidFill>
            <a:prstDash val="solid"/>
          </a:ln>
        </p:spPr>
      </p:sp>
      <p:sp>
        <p:nvSpPr>
          <p:cNvPr id="17" name="Text 15"/>
          <p:cNvSpPr/>
          <p:nvPr/>
        </p:nvSpPr>
        <p:spPr>
          <a:xfrm>
            <a:off x="530352" y="3419856"/>
            <a:ext cx="347472"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3</a:t>
            </a:r>
            <a:endParaRPr lang="en-US" sz="1200" dirty="0"/>
          </a:p>
        </p:txBody>
      </p:sp>
      <p:sp>
        <p:nvSpPr>
          <p:cNvPr id="18" name="Text 16"/>
          <p:cNvSpPr/>
          <p:nvPr/>
        </p:nvSpPr>
        <p:spPr>
          <a:xfrm>
            <a:off x="1005840" y="3419856"/>
            <a:ext cx="41148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 formato es familiar</a:t>
            </a:r>
            <a:endParaRPr lang="en-US" sz="1250" dirty="0"/>
          </a:p>
        </p:txBody>
      </p:sp>
      <p:sp>
        <p:nvSpPr>
          <p:cNvPr id="19" name="Text 17"/>
          <p:cNvSpPr/>
          <p:nvPr/>
        </p:nvSpPr>
        <p:spPr>
          <a:xfrm>
            <a:off x="5257800" y="3419856"/>
            <a:ext cx="329184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Publicaciones de texto, imágenes, seguidores y conversaciones. Si has usado Twitter, la lógica es parecida — aunque el modelo es distinto.</a:t>
            </a:r>
            <a:endParaRPr lang="en-US" sz="1150" dirty="0"/>
          </a:p>
        </p:txBody>
      </p:sp>
      <p:sp>
        <p:nvSpPr>
          <p:cNvPr id="20" name="Shape 18"/>
          <p:cNvSpPr/>
          <p:nvPr/>
        </p:nvSpPr>
        <p:spPr>
          <a:xfrm>
            <a:off x="457200" y="4233672"/>
            <a:ext cx="8229600" cy="786384"/>
          </a:xfrm>
          <a:prstGeom prst="rect">
            <a:avLst/>
          </a:prstGeom>
          <a:solidFill>
            <a:srgbClr val="FFFFFF"/>
          </a:solidFill>
          <a:ln w="12700">
            <a:solidFill>
              <a:srgbClr val="E5E7EB"/>
            </a:solidFill>
            <a:prstDash val="solid"/>
          </a:ln>
        </p:spPr>
      </p:sp>
      <p:sp>
        <p:nvSpPr>
          <p:cNvPr id="21" name="Shape 19"/>
          <p:cNvSpPr/>
          <p:nvPr/>
        </p:nvSpPr>
        <p:spPr>
          <a:xfrm>
            <a:off x="530352" y="4297680"/>
            <a:ext cx="347472" cy="347472"/>
          </a:xfrm>
          <a:prstGeom prst="ellipse">
            <a:avLst/>
          </a:prstGeom>
          <a:solidFill>
            <a:srgbClr val="7C3AED"/>
          </a:solidFill>
          <a:ln w="12700">
            <a:solidFill>
              <a:srgbClr val="7C3AED"/>
            </a:solidFill>
            <a:prstDash val="solid"/>
          </a:ln>
        </p:spPr>
      </p:sp>
      <p:sp>
        <p:nvSpPr>
          <p:cNvPr id="22" name="Text 20"/>
          <p:cNvSpPr/>
          <p:nvPr/>
        </p:nvSpPr>
        <p:spPr>
          <a:xfrm>
            <a:off x="530352" y="4297680"/>
            <a:ext cx="347472"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4</a:t>
            </a:r>
            <a:endParaRPr lang="en-US" sz="1200" dirty="0"/>
          </a:p>
        </p:txBody>
      </p:sp>
      <p:sp>
        <p:nvSpPr>
          <p:cNvPr id="23" name="Text 21"/>
          <p:cNvSpPr/>
          <p:nvPr/>
        </p:nvSpPr>
        <p:spPr>
          <a:xfrm>
            <a:off x="1005840" y="4297680"/>
            <a:ext cx="41148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Desde Mastodon puedes interactuar con el resto del Fediverse</a:t>
            </a:r>
            <a:endParaRPr lang="en-US" sz="1250" dirty="0"/>
          </a:p>
        </p:txBody>
      </p:sp>
      <p:sp>
        <p:nvSpPr>
          <p:cNvPr id="24" name="Text 22"/>
          <p:cNvSpPr/>
          <p:nvPr/>
        </p:nvSpPr>
        <p:spPr>
          <a:xfrm>
            <a:off x="5257800" y="4297680"/>
            <a:ext cx="3291840" cy="3474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seguir cuentas de PeerTube, Pixelfed y otros servicios desde tu cuenta de Mastodon.</a:t>
            </a:r>
            <a:endParaRPr lang="en-US" sz="1150" dirty="0"/>
          </a:p>
        </p:txBody>
      </p:sp>
      <p:sp>
        <p:nvSpPr>
          <p:cNvPr id="25" name="Shape 23"/>
          <p:cNvSpPr/>
          <p:nvPr/>
        </p:nvSpPr>
        <p:spPr>
          <a:xfrm>
            <a:off x="457200" y="5120640"/>
            <a:ext cx="8229600" cy="-9144"/>
          </a:xfrm>
          <a:prstGeom prst="rect">
            <a:avLst/>
          </a:prstGeom>
          <a:noFill/>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Recursos para empezar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234440"/>
            <a:ext cx="54864" cy="877824"/>
          </a:xfrm>
          <a:prstGeom prst="rect">
            <a:avLst/>
          </a:prstGeom>
          <a:solidFill>
            <a:srgbClr val="7C3AED"/>
          </a:solidFill>
          <a:ln w="12700">
            <a:solidFill>
              <a:srgbClr val="7C3AED"/>
            </a:solidFill>
            <a:prstDash val="solid"/>
          </a:ln>
        </p:spPr>
      </p:sp>
      <p:sp>
        <p:nvSpPr>
          <p:cNvPr id="6" name="Text 4"/>
          <p:cNvSpPr/>
          <p:nvPr/>
        </p:nvSpPr>
        <p:spPr>
          <a:xfrm>
            <a:off x="640080" y="1280160"/>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Directorio de instancias en español</a:t>
            </a:r>
            <a:endParaRPr lang="en-US" sz="1300" dirty="0"/>
          </a:p>
        </p:txBody>
      </p:sp>
      <p:sp>
        <p:nvSpPr>
          <p:cNvPr id="7" name="Text 5"/>
          <p:cNvSpPr/>
          <p:nvPr/>
        </p:nvSpPr>
        <p:spPr>
          <a:xfrm>
            <a:off x="5303520" y="1280160"/>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8" name="Text 6"/>
          <p:cNvSpPr/>
          <p:nvPr/>
        </p:nvSpPr>
        <p:spPr>
          <a:xfrm>
            <a:off x="640080" y="1627632"/>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 buen punto de partida para explorar instancias activas en español y elegir dónde empezar.</a:t>
            </a:r>
            <a:endParaRPr lang="en-US" sz="1150" dirty="0"/>
          </a:p>
        </p:txBody>
      </p:sp>
      <p:sp>
        <p:nvSpPr>
          <p:cNvPr id="9" name="Shape 7"/>
          <p:cNvSpPr/>
          <p:nvPr/>
        </p:nvSpPr>
        <p:spPr>
          <a:xfrm>
            <a:off x="457200" y="2203704"/>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203704"/>
            <a:ext cx="54864" cy="877824"/>
          </a:xfrm>
          <a:prstGeom prst="rect">
            <a:avLst/>
          </a:prstGeom>
          <a:solidFill>
            <a:srgbClr val="7C3AED"/>
          </a:solidFill>
          <a:ln w="12700">
            <a:solidFill>
              <a:srgbClr val="7C3AED"/>
            </a:solidFill>
            <a:prstDash val="solid"/>
          </a:ln>
        </p:spPr>
      </p:sp>
      <p:sp>
        <p:nvSpPr>
          <p:cNvPr id="11" name="Text 9"/>
          <p:cNvSpPr/>
          <p:nvPr/>
        </p:nvSpPr>
        <p:spPr>
          <a:xfrm>
            <a:off x="640080" y="2249424"/>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Guía central de Mastodon y el Fediverse</a:t>
            </a:r>
            <a:endParaRPr lang="en-US" sz="1300" dirty="0"/>
          </a:p>
        </p:txBody>
      </p:sp>
      <p:sp>
        <p:nvSpPr>
          <p:cNvPr id="12" name="Text 10"/>
          <p:cNvSpPr/>
          <p:nvPr/>
        </p:nvSpPr>
        <p:spPr>
          <a:xfrm>
            <a:off x="5303520" y="2249424"/>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tuiter.ovh/guia-mastodon-fediverso</a:t>
            </a:r>
            <a:endParaRPr lang="en-US" sz="1100" dirty="0"/>
          </a:p>
        </p:txBody>
      </p:sp>
      <p:sp>
        <p:nvSpPr>
          <p:cNvPr id="13" name="Text 11"/>
          <p:cNvSpPr/>
          <p:nvPr/>
        </p:nvSpPr>
        <p:spPr>
          <a:xfrm>
            <a:off x="640080" y="2596896"/>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Guía completa en español: qué es Mastodon, cómo funciona, cómo elegir instancia y los primeros pasos.</a:t>
            </a:r>
            <a:endParaRPr lang="en-US" sz="1150" dirty="0"/>
          </a:p>
        </p:txBody>
      </p:sp>
      <p:sp>
        <p:nvSpPr>
          <p:cNvPr id="14" name="Shape 12"/>
          <p:cNvSpPr/>
          <p:nvPr/>
        </p:nvSpPr>
        <p:spPr>
          <a:xfrm>
            <a:off x="457200" y="3172968"/>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457200" y="3172968"/>
            <a:ext cx="54864" cy="877824"/>
          </a:xfrm>
          <a:prstGeom prst="rect">
            <a:avLst/>
          </a:prstGeom>
          <a:solidFill>
            <a:srgbClr val="7C3AED"/>
          </a:solidFill>
          <a:ln w="12700">
            <a:solidFill>
              <a:srgbClr val="7C3AED"/>
            </a:solidFill>
            <a:prstDash val="solid"/>
          </a:ln>
        </p:spPr>
      </p:sp>
      <p:sp>
        <p:nvSpPr>
          <p:cNvPr id="16" name="Text 14"/>
          <p:cNvSpPr/>
          <p:nvPr/>
        </p:nvSpPr>
        <p:spPr>
          <a:xfrm>
            <a:off x="640080" y="3218688"/>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Tuiter.rocks</a:t>
            </a:r>
            <a:endParaRPr lang="en-US" sz="1300" dirty="0"/>
          </a:p>
        </p:txBody>
      </p:sp>
      <p:sp>
        <p:nvSpPr>
          <p:cNvPr id="17" name="Text 15"/>
          <p:cNvSpPr/>
          <p:nvPr/>
        </p:nvSpPr>
        <p:spPr>
          <a:xfrm>
            <a:off x="5303520" y="3218688"/>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tuiter.rocks</a:t>
            </a:r>
            <a:endParaRPr lang="en-US" sz="1100" dirty="0"/>
          </a:p>
        </p:txBody>
      </p:sp>
      <p:sp>
        <p:nvSpPr>
          <p:cNvPr id="18" name="Text 16"/>
          <p:cNvSpPr/>
          <p:nvPr/>
        </p:nvSpPr>
        <p:spPr>
          <a:xfrm>
            <a:off x="640080" y="3566160"/>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Instancia de Mastodon en español con comunidad activa y registro abierto.</a:t>
            </a:r>
            <a:endParaRPr lang="en-US" sz="1150" dirty="0"/>
          </a:p>
        </p:txBody>
      </p:sp>
      <p:sp>
        <p:nvSpPr>
          <p:cNvPr id="19" name="Shape 17"/>
          <p:cNvSpPr/>
          <p:nvPr/>
        </p:nvSpPr>
        <p:spPr>
          <a:xfrm>
            <a:off x="457200" y="4142232"/>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57200" y="4142232"/>
            <a:ext cx="54864" cy="877824"/>
          </a:xfrm>
          <a:prstGeom prst="rect">
            <a:avLst/>
          </a:prstGeom>
          <a:solidFill>
            <a:srgbClr val="7C3AED"/>
          </a:solidFill>
          <a:ln w="12700">
            <a:solidFill>
              <a:srgbClr val="7C3AED"/>
            </a:solidFill>
            <a:prstDash val="solid"/>
          </a:ln>
        </p:spPr>
      </p:sp>
      <p:sp>
        <p:nvSpPr>
          <p:cNvPr id="21" name="Text 19"/>
          <p:cNvSpPr/>
          <p:nvPr/>
        </p:nvSpPr>
        <p:spPr>
          <a:xfrm>
            <a:off x="640080" y="4187952"/>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FediPunk</a:t>
            </a:r>
            <a:endParaRPr lang="en-US" sz="1300" dirty="0"/>
          </a:p>
        </p:txBody>
      </p:sp>
      <p:sp>
        <p:nvSpPr>
          <p:cNvPr id="22" name="Text 20"/>
          <p:cNvSpPr/>
          <p:nvPr/>
        </p:nvSpPr>
        <p:spPr>
          <a:xfrm>
            <a:off x="5303520" y="4187952"/>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a:t>
            </a:r>
            <a:endParaRPr lang="en-US" sz="1100" dirty="0"/>
          </a:p>
        </p:txBody>
      </p:sp>
      <p:sp>
        <p:nvSpPr>
          <p:cNvPr id="23" name="Text 21"/>
          <p:cNvSpPr/>
          <p:nvPr/>
        </p:nvSpPr>
        <p:spPr>
          <a:xfrm>
            <a:off x="640080" y="4535424"/>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Recursos, directorio, artículos y materiales sobre Mastodon y el Fediverse en español.</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400800" y="2926080"/>
            <a:ext cx="3474720" cy="3474720"/>
          </a:xfrm>
          <a:prstGeom prst="ellipse">
            <a:avLst/>
          </a:prstGeom>
          <a:solidFill>
            <a:srgbClr val="7C3AED">
              <a:alpha val="20000"/>
            </a:srgbClr>
          </a:solidFill>
          <a:ln w="12700">
            <a:solidFill>
              <a:srgbClr val="7C3AED">
                <a:alpha val="20000"/>
              </a:srgbClr>
            </a:solidFill>
            <a:prstDash val="solid"/>
          </a:ln>
        </p:spPr>
      </p:sp>
      <p:sp>
        <p:nvSpPr>
          <p:cNvPr id="4" name="Text 2"/>
          <p:cNvSpPr/>
          <p:nvPr/>
        </p:nvSpPr>
        <p:spPr>
          <a:xfrm>
            <a:off x="548640" y="548640"/>
            <a:ext cx="7772400" cy="777240"/>
          </a:xfrm>
          <a:prstGeom prst="rect">
            <a:avLst/>
          </a:prstGeom>
          <a:noFill/>
          <a:ln/>
        </p:spPr>
        <p:txBody>
          <a:bodyPr wrap="square" rtlCol="0" anchor="ctr"/>
          <a:lstStyle/>
          <a:p>
            <a:pPr indent="0" marL="0">
              <a:buNone/>
            </a:pPr>
            <a:r>
              <a:rPr lang="en-US" sz="3200" b="1" dirty="0">
                <a:solidFill>
                  <a:srgbClr val="FFFFFF"/>
                </a:solidFill>
                <a:latin typeface="Trebuchet MS" pitchFamily="34" charset="0"/>
                <a:ea typeface="Trebuchet MS" pitchFamily="34" charset="-122"/>
                <a:cs typeface="Trebuchet MS" pitchFamily="34" charset="-120"/>
              </a:rPr>
              <a:t>Las redes sociales</a:t>
            </a:r>
            <a:endParaRPr lang="en-US" sz="3200" dirty="0"/>
          </a:p>
          <a:p>
            <a:pPr indent="0" marL="0">
              <a:buNone/>
            </a:pPr>
            <a:r>
              <a:rPr lang="en-US" sz="3200" b="1" dirty="0">
                <a:solidFill>
                  <a:srgbClr val="FFFFFF"/>
                </a:solidFill>
                <a:latin typeface="Trebuchet MS" pitchFamily="34" charset="0"/>
                <a:ea typeface="Trebuchet MS" pitchFamily="34" charset="-122"/>
                <a:cs typeface="Trebuchet MS" pitchFamily="34" charset="-120"/>
              </a:rPr>
              <a:t>no son neutrales.</a:t>
            </a:r>
            <a:endParaRPr lang="en-US" sz="3200" dirty="0"/>
          </a:p>
        </p:txBody>
      </p:sp>
      <p:sp>
        <p:nvSpPr>
          <p:cNvPr id="5" name="Text 3"/>
          <p:cNvSpPr/>
          <p:nvPr/>
        </p:nvSpPr>
        <p:spPr>
          <a:xfrm>
            <a:off x="548640" y="1234440"/>
            <a:ext cx="7772400" cy="685800"/>
          </a:xfrm>
          <a:prstGeom prst="rect">
            <a:avLst/>
          </a:prstGeom>
          <a:noFill/>
          <a:ln/>
        </p:spPr>
        <p:txBody>
          <a:bodyPr wrap="square" rtlCol="0" anchor="ctr"/>
          <a:lstStyle/>
          <a:p>
            <a:pPr indent="0" marL="0">
              <a:buNone/>
            </a:pPr>
            <a:r>
              <a:rPr lang="en-US" sz="3000" b="1" dirty="0">
                <a:solidFill>
                  <a:srgbClr val="A78BFA"/>
                </a:solidFill>
                <a:latin typeface="Trebuchet MS" pitchFamily="34" charset="0"/>
                <a:ea typeface="Trebuchet MS" pitchFamily="34" charset="-122"/>
                <a:cs typeface="Trebuchet MS" pitchFamily="34" charset="-120"/>
              </a:rPr>
              <a:t>Quién las controla importa.</a:t>
            </a:r>
            <a:endParaRPr lang="en-US" sz="3000" dirty="0"/>
          </a:p>
        </p:txBody>
      </p:sp>
      <p:sp>
        <p:nvSpPr>
          <p:cNvPr id="6" name="Text 4"/>
          <p:cNvSpPr/>
          <p:nvPr/>
        </p:nvSpPr>
        <p:spPr>
          <a:xfrm>
            <a:off x="548640" y="2011680"/>
            <a:ext cx="6858000" cy="822960"/>
          </a:xfrm>
          <a:prstGeom prst="rect">
            <a:avLst/>
          </a:prstGeom>
          <a:noFill/>
          <a:ln/>
        </p:spPr>
        <p:txBody>
          <a:bodyPr wrap="square" rtlCol="0" anchor="ctr"/>
          <a:lstStyle/>
          <a:p>
            <a:pPr indent="0" marL="0">
              <a:buNone/>
            </a:pPr>
            <a:r>
              <a:rPr lang="en-US" sz="2200" dirty="0">
                <a:solidFill>
                  <a:srgbClr val="EDE9FE"/>
                </a:solidFill>
                <a:latin typeface="Trebuchet MS" pitchFamily="34" charset="0"/>
                <a:ea typeface="Trebuchet MS" pitchFamily="34" charset="-122"/>
                <a:cs typeface="Trebuchet MS" pitchFamily="34" charset="-120"/>
              </a:rPr>
              <a:t>El Fediverse es una forma distinta</a:t>
            </a:r>
            <a:endParaRPr lang="en-US" sz="2200" dirty="0"/>
          </a:p>
          <a:p>
            <a:pPr indent="0" marL="0">
              <a:buNone/>
            </a:pPr>
            <a:r>
              <a:rPr lang="en-US" sz="2200" dirty="0">
                <a:solidFill>
                  <a:srgbClr val="EDE9FE"/>
                </a:solidFill>
                <a:latin typeface="Trebuchet MS" pitchFamily="34" charset="0"/>
                <a:ea typeface="Trebuchet MS" pitchFamily="34" charset="-122"/>
                <a:cs typeface="Trebuchet MS" pitchFamily="34" charset="-120"/>
              </a:rPr>
              <a:t>de organizarlas.</a:t>
            </a:r>
            <a:endParaRPr lang="en-US" sz="2200" dirty="0"/>
          </a:p>
        </p:txBody>
      </p:sp>
      <p:sp>
        <p:nvSpPr>
          <p:cNvPr id="7" name="Shape 5"/>
          <p:cNvSpPr/>
          <p:nvPr/>
        </p:nvSpPr>
        <p:spPr>
          <a:xfrm>
            <a:off x="548640" y="3108960"/>
            <a:ext cx="4572000" cy="45720"/>
          </a:xfrm>
          <a:prstGeom prst="rect">
            <a:avLst/>
          </a:prstGeom>
          <a:solidFill>
            <a:srgbClr val="7C3AED"/>
          </a:solidFill>
          <a:ln w="12700">
            <a:solidFill>
              <a:srgbClr val="7C3AED"/>
            </a:solidFill>
            <a:prstDash val="solid"/>
          </a:ln>
        </p:spPr>
      </p:sp>
      <p:sp>
        <p:nvSpPr>
          <p:cNvPr id="8" name="Text 6"/>
          <p:cNvSpPr/>
          <p:nvPr/>
        </p:nvSpPr>
        <p:spPr>
          <a:xfrm>
            <a:off x="548640" y="3291840"/>
            <a:ext cx="3657600" cy="45720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Preguntas</a:t>
            </a:r>
            <a:endParaRPr lang="en-US" sz="2000" dirty="0"/>
          </a:p>
        </p:txBody>
      </p:sp>
      <p:sp>
        <p:nvSpPr>
          <p:cNvPr id="9" name="Text 7"/>
          <p:cNvSpPr/>
          <p:nvPr/>
        </p:nvSpPr>
        <p:spPr>
          <a:xfrm>
            <a:off x="548640" y="3931920"/>
            <a:ext cx="4572000" cy="731520"/>
          </a:xfrm>
          <a:prstGeom prst="rect">
            <a:avLst/>
          </a:prstGeom>
          <a:noFill/>
          <a:ln/>
        </p:spPr>
        <p:txBody>
          <a:bodyPr wrap="square" rtlCol="0" anchor="ctr"/>
          <a:lstStyle/>
          <a:p>
            <a:pPr indent="0" marL="0">
              <a:buNone/>
            </a:pPr>
            <a:r>
              <a:rPr lang="en-US" sz="1500" dirty="0">
                <a:solidFill>
                  <a:srgbClr val="A78BFA"/>
                </a:solidFill>
                <a:latin typeface="Trebuchet MS" pitchFamily="34" charset="0"/>
                <a:ea typeface="Trebuchet MS" pitchFamily="34" charset="-122"/>
                <a:cs typeface="Trebuchet MS" pitchFamily="34" charset="-120"/>
              </a:rPr>
              <a:t>fedipunk.com</a:t>
            </a:r>
            <a:endParaRPr lang="en-US" sz="1500" dirty="0"/>
          </a:p>
          <a:p>
            <a:pPr indent="0" marL="0">
              <a:buNone/>
            </a:pPr>
            <a:r>
              <a:rPr lang="en-US" sz="1500" dirty="0">
                <a:solidFill>
                  <a:srgbClr val="A78BFA"/>
                </a:solidFill>
                <a:latin typeface="Trebuchet MS" pitchFamily="34" charset="0"/>
                <a:ea typeface="Trebuchet MS" pitchFamily="34" charset="-122"/>
                <a:cs typeface="Trebuchet MS" pitchFamily="34" charset="-120"/>
              </a:rPr>
              <a:t>tuiter.rocks</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es el Fediverse?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Una respuesta corta:</a:t>
            </a:r>
            <a:endParaRPr lang="en-US" sz="1300" dirty="0"/>
          </a:p>
        </p:txBody>
      </p:sp>
      <p:sp>
        <p:nvSpPr>
          <p:cNvPr id="5" name="Shape 3"/>
          <p:cNvSpPr/>
          <p:nvPr/>
        </p:nvSpPr>
        <p:spPr>
          <a:xfrm>
            <a:off x="457200" y="1508760"/>
            <a:ext cx="8229600" cy="1188720"/>
          </a:xfrm>
          <a:prstGeom prst="rect">
            <a:avLst/>
          </a:prstGeom>
          <a:solidFill>
            <a:srgbClr val="EDE9FE"/>
          </a:solidFill>
          <a:ln w="12700">
            <a:solidFill>
              <a:srgbClr val="7C3AED"/>
            </a:solidFill>
            <a:prstDash val="solid"/>
          </a:ln>
        </p:spPr>
      </p:sp>
      <p:sp>
        <p:nvSpPr>
          <p:cNvPr id="6" name="Text 4"/>
          <p:cNvSpPr/>
          <p:nvPr/>
        </p:nvSpPr>
        <p:spPr>
          <a:xfrm>
            <a:off x="640080" y="1600200"/>
            <a:ext cx="7863840" cy="1005840"/>
          </a:xfrm>
          <a:prstGeom prst="rect">
            <a:avLst/>
          </a:prstGeom>
          <a:noFill/>
          <a:ln/>
        </p:spPr>
        <p:txBody>
          <a:bodyPr wrap="square" rtlCol="0" anchor="ctr"/>
          <a:lstStyle/>
          <a:p>
            <a:pPr indent="0" marL="0">
              <a:buNone/>
            </a:pPr>
            <a:r>
              <a:rPr lang="en-US" sz="1700" dirty="0">
                <a:solidFill>
                  <a:srgbClr val="4C1D95"/>
                </a:solidFill>
                <a:latin typeface="Trebuchet MS" pitchFamily="34" charset="0"/>
                <a:ea typeface="Trebuchet MS" pitchFamily="34" charset="-122"/>
                <a:cs typeface="Trebuchet MS" pitchFamily="34" charset="-120"/>
              </a:rPr>
              <a:t>El Fediverse es una red de plataformas sociales independientes</a:t>
            </a:r>
            <a:endParaRPr lang="en-US" sz="1700" dirty="0"/>
          </a:p>
          <a:p>
            <a:pPr indent="0" marL="0">
              <a:buNone/>
            </a:pPr>
            <a:r>
              <a:rPr lang="en-US" sz="1700" dirty="0">
                <a:solidFill>
                  <a:srgbClr val="4C1D95"/>
                </a:solidFill>
                <a:latin typeface="Trebuchet MS" pitchFamily="34" charset="0"/>
                <a:ea typeface="Trebuchet MS" pitchFamily="34" charset="-122"/>
                <a:cs typeface="Trebuchet MS" pitchFamily="34" charset="-120"/>
              </a:rPr>
              <a:t>que se comunican entre sí usando el mismo protocolo.</a:t>
            </a:r>
            <a:endParaRPr lang="en-US" sz="1700" dirty="0"/>
          </a:p>
        </p:txBody>
      </p:sp>
      <p:sp>
        <p:nvSpPr>
          <p:cNvPr id="7" name="Text 5"/>
          <p:cNvSpPr/>
          <p:nvPr/>
        </p:nvSpPr>
        <p:spPr>
          <a:xfrm>
            <a:off x="457200" y="283464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Esto significa que:</a:t>
            </a:r>
            <a:endParaRPr lang="en-US" sz="1300" dirty="0"/>
          </a:p>
        </p:txBody>
      </p:sp>
      <p:sp>
        <p:nvSpPr>
          <p:cNvPr id="8" name="Shape 6"/>
          <p:cNvSpPr/>
          <p:nvPr/>
        </p:nvSpPr>
        <p:spPr>
          <a:xfrm>
            <a:off x="457200" y="3246120"/>
            <a:ext cx="8229600" cy="365760"/>
          </a:xfrm>
          <a:prstGeom prst="rect">
            <a:avLst/>
          </a:prstGeom>
          <a:solidFill>
            <a:srgbClr val="FFFFFF"/>
          </a:solidFill>
          <a:ln w="12700">
            <a:solidFill>
              <a:srgbClr val="E5E7EB"/>
            </a:solidFill>
            <a:prstDash val="solid"/>
          </a:ln>
        </p:spPr>
      </p:sp>
      <p:sp>
        <p:nvSpPr>
          <p:cNvPr id="9" name="Shape 7"/>
          <p:cNvSpPr/>
          <p:nvPr/>
        </p:nvSpPr>
        <p:spPr>
          <a:xfrm>
            <a:off x="502920" y="3310128"/>
            <a:ext cx="237744" cy="237744"/>
          </a:xfrm>
          <a:prstGeom prst="ellipse">
            <a:avLst/>
          </a:prstGeom>
          <a:solidFill>
            <a:srgbClr val="7C3AED"/>
          </a:solidFill>
          <a:ln w="12700">
            <a:solidFill>
              <a:srgbClr val="7C3AED"/>
            </a:solidFill>
            <a:prstDash val="solid"/>
          </a:ln>
        </p:spPr>
      </p:sp>
      <p:sp>
        <p:nvSpPr>
          <p:cNvPr id="10" name="Text 8"/>
          <p:cNvSpPr/>
          <p:nvPr/>
        </p:nvSpPr>
        <p:spPr>
          <a:xfrm>
            <a:off x="914400" y="3273552"/>
            <a:ext cx="7589520" cy="310896"/>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No es una sola web ni una sola aplicación</a:t>
            </a:r>
            <a:endParaRPr lang="en-US" sz="1300" dirty="0"/>
          </a:p>
        </p:txBody>
      </p:sp>
      <p:sp>
        <p:nvSpPr>
          <p:cNvPr id="11" name="Shape 9"/>
          <p:cNvSpPr/>
          <p:nvPr/>
        </p:nvSpPr>
        <p:spPr>
          <a:xfrm>
            <a:off x="457200" y="3685032"/>
            <a:ext cx="8229600" cy="365760"/>
          </a:xfrm>
          <a:prstGeom prst="rect">
            <a:avLst/>
          </a:prstGeom>
          <a:solidFill>
            <a:srgbClr val="EDE9FE"/>
          </a:solidFill>
          <a:ln w="12700">
            <a:solidFill>
              <a:srgbClr val="E5E7EB"/>
            </a:solidFill>
            <a:prstDash val="solid"/>
          </a:ln>
        </p:spPr>
      </p:sp>
      <p:sp>
        <p:nvSpPr>
          <p:cNvPr id="12" name="Shape 10"/>
          <p:cNvSpPr/>
          <p:nvPr/>
        </p:nvSpPr>
        <p:spPr>
          <a:xfrm>
            <a:off x="502920" y="3749040"/>
            <a:ext cx="237744" cy="237744"/>
          </a:xfrm>
          <a:prstGeom prst="ellipse">
            <a:avLst/>
          </a:prstGeom>
          <a:solidFill>
            <a:srgbClr val="7C3AED"/>
          </a:solidFill>
          <a:ln w="12700">
            <a:solidFill>
              <a:srgbClr val="7C3AED"/>
            </a:solidFill>
            <a:prstDash val="solid"/>
          </a:ln>
        </p:spPr>
      </p:sp>
      <p:sp>
        <p:nvSpPr>
          <p:cNvPr id="13" name="Text 11"/>
          <p:cNvSpPr/>
          <p:nvPr/>
        </p:nvSpPr>
        <p:spPr>
          <a:xfrm>
            <a:off x="914400" y="3712464"/>
            <a:ext cx="7589520" cy="310896"/>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No tiene un dueño único ni una empresa detrás</a:t>
            </a:r>
            <a:endParaRPr lang="en-US" sz="1300" dirty="0"/>
          </a:p>
        </p:txBody>
      </p:sp>
      <p:sp>
        <p:nvSpPr>
          <p:cNvPr id="14" name="Shape 12"/>
          <p:cNvSpPr/>
          <p:nvPr/>
        </p:nvSpPr>
        <p:spPr>
          <a:xfrm>
            <a:off x="457200" y="4123944"/>
            <a:ext cx="8229600" cy="365760"/>
          </a:xfrm>
          <a:prstGeom prst="rect">
            <a:avLst/>
          </a:prstGeom>
          <a:solidFill>
            <a:srgbClr val="FFFFFF"/>
          </a:solidFill>
          <a:ln w="12700">
            <a:solidFill>
              <a:srgbClr val="E5E7EB"/>
            </a:solidFill>
            <a:prstDash val="solid"/>
          </a:ln>
        </p:spPr>
      </p:sp>
      <p:sp>
        <p:nvSpPr>
          <p:cNvPr id="15" name="Shape 13"/>
          <p:cNvSpPr/>
          <p:nvPr/>
        </p:nvSpPr>
        <p:spPr>
          <a:xfrm>
            <a:off x="502920" y="4187952"/>
            <a:ext cx="237744" cy="237744"/>
          </a:xfrm>
          <a:prstGeom prst="ellipse">
            <a:avLst/>
          </a:prstGeom>
          <a:solidFill>
            <a:srgbClr val="7C3AED"/>
          </a:solidFill>
          <a:ln w="12700">
            <a:solidFill>
              <a:srgbClr val="7C3AED"/>
            </a:solidFill>
            <a:prstDash val="solid"/>
          </a:ln>
        </p:spPr>
      </p:sp>
      <p:sp>
        <p:nvSpPr>
          <p:cNvPr id="16" name="Text 14"/>
          <p:cNvSpPr/>
          <p:nvPr/>
        </p:nvSpPr>
        <p:spPr>
          <a:xfrm>
            <a:off x="914400" y="4151376"/>
            <a:ext cx="7589520" cy="310896"/>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Está formado por miles de servidores gestionados por personas distintas</a:t>
            </a:r>
            <a:endParaRPr lang="en-US" sz="1300" dirty="0"/>
          </a:p>
        </p:txBody>
      </p:sp>
      <p:sp>
        <p:nvSpPr>
          <p:cNvPr id="17" name="Shape 15"/>
          <p:cNvSpPr/>
          <p:nvPr/>
        </p:nvSpPr>
        <p:spPr>
          <a:xfrm>
            <a:off x="457200" y="4562856"/>
            <a:ext cx="8229600" cy="365760"/>
          </a:xfrm>
          <a:prstGeom prst="rect">
            <a:avLst/>
          </a:prstGeom>
          <a:solidFill>
            <a:srgbClr val="EDE9FE"/>
          </a:solidFill>
          <a:ln w="12700">
            <a:solidFill>
              <a:srgbClr val="E5E7EB"/>
            </a:solidFill>
            <a:prstDash val="solid"/>
          </a:ln>
        </p:spPr>
      </p:sp>
      <p:sp>
        <p:nvSpPr>
          <p:cNvPr id="18" name="Shape 16"/>
          <p:cNvSpPr/>
          <p:nvPr/>
        </p:nvSpPr>
        <p:spPr>
          <a:xfrm>
            <a:off x="502920" y="4626864"/>
            <a:ext cx="237744" cy="237744"/>
          </a:xfrm>
          <a:prstGeom prst="ellipse">
            <a:avLst/>
          </a:prstGeom>
          <a:solidFill>
            <a:srgbClr val="7C3AED"/>
          </a:solidFill>
          <a:ln w="12700">
            <a:solidFill>
              <a:srgbClr val="7C3AED"/>
            </a:solidFill>
            <a:prstDash val="solid"/>
          </a:ln>
        </p:spPr>
      </p:sp>
      <p:sp>
        <p:nvSpPr>
          <p:cNvPr id="19" name="Text 17"/>
          <p:cNvSpPr/>
          <p:nvPr/>
        </p:nvSpPr>
        <p:spPr>
          <a:xfrm>
            <a:off x="914400" y="4590288"/>
            <a:ext cx="7589520" cy="310896"/>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Cada servidor puede comunicarse con los demás</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¿Por qué existe el Fediverse?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El problema de fondo con las redes sociales convencionales:</a:t>
            </a:r>
            <a:endParaRPr lang="en-US" sz="1300" dirty="0"/>
          </a:p>
        </p:txBody>
      </p:sp>
      <p:sp>
        <p:nvSpPr>
          <p:cNvPr id="5" name="Shape 3"/>
          <p:cNvSpPr/>
          <p:nvPr/>
        </p:nvSpPr>
        <p:spPr>
          <a:xfrm>
            <a:off x="457200" y="160020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2651760" cy="54864"/>
          </a:xfrm>
          <a:prstGeom prst="rect">
            <a:avLst/>
          </a:prstGeom>
          <a:solidFill>
            <a:srgbClr val="7C3AED"/>
          </a:solidFill>
          <a:ln w="12700">
            <a:solidFill>
              <a:srgbClr val="7C3AED"/>
            </a:solidFill>
            <a:prstDash val="solid"/>
          </a:ln>
        </p:spPr>
      </p:sp>
      <p:sp>
        <p:nvSpPr>
          <p:cNvPr id="7" name="Text 5"/>
          <p:cNvSpPr/>
          <p:nvPr/>
        </p:nvSpPr>
        <p:spPr>
          <a:xfrm>
            <a:off x="457200" y="1691640"/>
            <a:ext cx="265176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8" name="Text 6"/>
          <p:cNvSpPr/>
          <p:nvPr/>
        </p:nvSpPr>
        <p:spPr>
          <a:xfrm>
            <a:off x="548640" y="233172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Una empresa lo controla todo</a:t>
            </a:r>
            <a:endParaRPr lang="en-US" sz="1250" dirty="0"/>
          </a:p>
        </p:txBody>
      </p:sp>
      <p:sp>
        <p:nvSpPr>
          <p:cNvPr id="9" name="Text 7"/>
          <p:cNvSpPr/>
          <p:nvPr/>
        </p:nvSpPr>
        <p:spPr>
          <a:xfrm>
            <a:off x="548640" y="2880360"/>
            <a:ext cx="2468880" cy="118872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Las normas, el algoritmo, los datos y el futuro de la plataforma dependen de una sola empresa. Si cambia de política o de dueño, cambia todo.</a:t>
            </a:r>
            <a:endParaRPr lang="en-US" sz="1150" dirty="0"/>
          </a:p>
        </p:txBody>
      </p:sp>
      <p:sp>
        <p:nvSpPr>
          <p:cNvPr id="10" name="Shape 8"/>
          <p:cNvSpPr/>
          <p:nvPr/>
        </p:nvSpPr>
        <p:spPr>
          <a:xfrm>
            <a:off x="3383280" y="160020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3383280" y="1600200"/>
            <a:ext cx="2651760" cy="54864"/>
          </a:xfrm>
          <a:prstGeom prst="rect">
            <a:avLst/>
          </a:prstGeom>
          <a:solidFill>
            <a:srgbClr val="7C3AED"/>
          </a:solidFill>
          <a:ln w="12700">
            <a:solidFill>
              <a:srgbClr val="7C3AED"/>
            </a:solidFill>
            <a:prstDash val="solid"/>
          </a:ln>
        </p:spPr>
      </p:sp>
      <p:sp>
        <p:nvSpPr>
          <p:cNvPr id="12" name="Text 10"/>
          <p:cNvSpPr/>
          <p:nvPr/>
        </p:nvSpPr>
        <p:spPr>
          <a:xfrm>
            <a:off x="3383280" y="1691640"/>
            <a:ext cx="265176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3" name="Text 11"/>
          <p:cNvSpPr/>
          <p:nvPr/>
        </p:nvSpPr>
        <p:spPr>
          <a:xfrm>
            <a:off x="3474720" y="233172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El algoritmo decide lo que ves</a:t>
            </a:r>
            <a:endParaRPr lang="en-US" sz="1250" dirty="0"/>
          </a:p>
        </p:txBody>
      </p:sp>
      <p:sp>
        <p:nvSpPr>
          <p:cNvPr id="14" name="Text 12"/>
          <p:cNvSpPr/>
          <p:nvPr/>
        </p:nvSpPr>
        <p:spPr>
          <a:xfrm>
            <a:off x="3474720" y="2880360"/>
            <a:ext cx="2468880" cy="118872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No ves lo que publican las personas que sigues. Ves lo que el sistema decide mostrarte para que pases más tiempo conectado.</a:t>
            </a:r>
            <a:endParaRPr lang="en-US" sz="1150" dirty="0"/>
          </a:p>
        </p:txBody>
      </p:sp>
      <p:sp>
        <p:nvSpPr>
          <p:cNvPr id="15" name="Shape 13"/>
          <p:cNvSpPr/>
          <p:nvPr/>
        </p:nvSpPr>
        <p:spPr>
          <a:xfrm>
            <a:off x="6309360" y="1600200"/>
            <a:ext cx="2651760" cy="25603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6309360" y="1600200"/>
            <a:ext cx="2651760" cy="54864"/>
          </a:xfrm>
          <a:prstGeom prst="rect">
            <a:avLst/>
          </a:prstGeom>
          <a:solidFill>
            <a:srgbClr val="7C3AED"/>
          </a:solidFill>
          <a:ln w="12700">
            <a:solidFill>
              <a:srgbClr val="7C3AED"/>
            </a:solidFill>
            <a:prstDash val="solid"/>
          </a:ln>
        </p:spPr>
      </p:sp>
      <p:sp>
        <p:nvSpPr>
          <p:cNvPr id="17" name="Text 15"/>
          <p:cNvSpPr/>
          <p:nvPr/>
        </p:nvSpPr>
        <p:spPr>
          <a:xfrm>
            <a:off x="6309360" y="1691640"/>
            <a:ext cx="265176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8" name="Text 16"/>
          <p:cNvSpPr/>
          <p:nvPr/>
        </p:nvSpPr>
        <p:spPr>
          <a:xfrm>
            <a:off x="6400800" y="2331720"/>
            <a:ext cx="2468880" cy="502920"/>
          </a:xfrm>
          <a:prstGeom prst="rect">
            <a:avLst/>
          </a:prstGeom>
          <a:noFill/>
          <a:ln/>
        </p:spPr>
        <p:txBody>
          <a:bodyPr wrap="square" rtlCol="0" anchor="ctr"/>
          <a:lstStyle/>
          <a:p>
            <a:pPr algn="ctr" indent="0" marL="0">
              <a:buNone/>
            </a:pPr>
            <a:r>
              <a:rPr lang="en-US" sz="1250" b="1" dirty="0">
                <a:solidFill>
                  <a:srgbClr val="4C1D95"/>
                </a:solidFill>
                <a:latin typeface="Trebuchet MS" pitchFamily="34" charset="0"/>
                <a:ea typeface="Trebuchet MS" pitchFamily="34" charset="-122"/>
                <a:cs typeface="Trebuchet MS" pitchFamily="34" charset="-120"/>
              </a:rPr>
              <a:t>Estás atrapado dentro</a:t>
            </a:r>
            <a:endParaRPr lang="en-US" sz="1250" dirty="0"/>
          </a:p>
        </p:txBody>
      </p:sp>
      <p:sp>
        <p:nvSpPr>
          <p:cNvPr id="19" name="Text 17"/>
          <p:cNvSpPr/>
          <p:nvPr/>
        </p:nvSpPr>
        <p:spPr>
          <a:xfrm>
            <a:off x="6400800" y="2880360"/>
            <a:ext cx="2468880" cy="1188720"/>
          </a:xfrm>
          <a:prstGeom prst="rect">
            <a:avLst/>
          </a:prstGeom>
          <a:noFill/>
          <a:ln/>
        </p:spPr>
        <p:txBody>
          <a:bodyPr wrap="square" rtlCol="0" anchor="ctr"/>
          <a:lstStyle/>
          <a:p>
            <a:pPr algn="ctr" indent="0" marL="0">
              <a:buNone/>
            </a:pPr>
            <a:r>
              <a:rPr lang="en-US" sz="1150" dirty="0">
                <a:solidFill>
                  <a:srgbClr val="4B5563"/>
                </a:solidFill>
                <a:latin typeface="Trebuchet MS" pitchFamily="34" charset="0"/>
                <a:ea typeface="Trebuchet MS" pitchFamily="34" charset="-122"/>
                <a:cs typeface="Trebuchet MS" pitchFamily="34" charset="-120"/>
              </a:rPr>
              <a:t>Si te vas de una plataforma, pierdes todo: tus contactos, tu historial, tu red. No puedes llevarte nada ni hablar con personas de otras redes.</a:t>
            </a:r>
            <a:endParaRPr lang="en-US" sz="1150" dirty="0"/>
          </a:p>
        </p:txBody>
      </p:sp>
      <p:sp>
        <p:nvSpPr>
          <p:cNvPr id="20" name="Shape 18"/>
          <p:cNvSpPr/>
          <p:nvPr/>
        </p:nvSpPr>
        <p:spPr>
          <a:xfrm>
            <a:off x="457200" y="4297680"/>
            <a:ext cx="8229600" cy="594360"/>
          </a:xfrm>
          <a:prstGeom prst="rect">
            <a:avLst/>
          </a:prstGeom>
          <a:solidFill>
            <a:srgbClr val="EDE9FE"/>
          </a:solidFill>
          <a:ln w="12700">
            <a:solidFill>
              <a:srgbClr val="7C3AED"/>
            </a:solidFill>
            <a:prstDash val="solid"/>
          </a:ln>
        </p:spPr>
      </p:sp>
      <p:sp>
        <p:nvSpPr>
          <p:cNvPr id="21" name="Text 19"/>
          <p:cNvSpPr/>
          <p:nvPr/>
        </p:nvSpPr>
        <p:spPr>
          <a:xfrm>
            <a:off x="594360" y="4361688"/>
            <a:ext cx="7955280" cy="457200"/>
          </a:xfrm>
          <a:prstGeom prst="rect">
            <a:avLst/>
          </a:prstGeom>
          <a:noFill/>
          <a:ln/>
        </p:spPr>
        <p:txBody>
          <a:bodyPr wrap="square" rtlCol="0" anchor="ctr"/>
          <a:lstStyle/>
          <a:p>
            <a:pPr indent="0" marL="0">
              <a:buNone/>
            </a:pPr>
            <a:r>
              <a:rPr lang="en-US" sz="1250" dirty="0">
                <a:solidFill>
                  <a:srgbClr val="4C1D95"/>
                </a:solidFill>
                <a:latin typeface="Trebuchet MS" pitchFamily="34" charset="0"/>
                <a:ea typeface="Trebuchet MS" pitchFamily="34" charset="-122"/>
                <a:cs typeface="Trebuchet MS" pitchFamily="34" charset="-120"/>
              </a:rPr>
              <a:t>El Fediverse propone otra arquitectura: muchos servidores independientes conectados entre sí. Sin un punto de control único.</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¿Qué significa que sea federado?</a:t>
            </a:r>
            <a:endParaRPr lang="en-US" sz="3000" dirty="0"/>
          </a:p>
        </p:txBody>
      </p:sp>
      <p:sp>
        <p:nvSpPr>
          <p:cNvPr id="3" name="Shape 1"/>
          <p:cNvSpPr/>
          <p:nvPr/>
        </p:nvSpPr>
        <p:spPr>
          <a:xfrm>
            <a:off x="457200" y="1097280"/>
            <a:ext cx="4023360" cy="3474720"/>
          </a:xfrm>
          <a:prstGeom prst="rect">
            <a:avLst/>
          </a:prstGeom>
          <a:solidFill>
            <a:srgbClr val="7C3AED">
              <a:alpha val="50000"/>
            </a:srgbClr>
          </a:solidFill>
          <a:ln w="12700">
            <a:solidFill>
              <a:srgbClr val="A78BFA"/>
            </a:solidFill>
            <a:prstDash val="solid"/>
          </a:ln>
        </p:spPr>
      </p:sp>
      <p:sp>
        <p:nvSpPr>
          <p:cNvPr id="4" name="Text 2"/>
          <p:cNvSpPr/>
          <p:nvPr/>
        </p:nvSpPr>
        <p:spPr>
          <a:xfrm>
            <a:off x="594360" y="1207008"/>
            <a:ext cx="3749040" cy="41148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La analogía del correo electrónico</a:t>
            </a:r>
            <a:endParaRPr lang="en-US" sz="1300" dirty="0"/>
          </a:p>
        </p:txBody>
      </p:sp>
      <p:sp>
        <p:nvSpPr>
          <p:cNvPr id="5" name="Text 3"/>
          <p:cNvSpPr/>
          <p:nvPr/>
        </p:nvSpPr>
        <p:spPr>
          <a:xfrm>
            <a:off x="594360" y="1691640"/>
            <a:ext cx="3749040" cy="2743200"/>
          </a:xfrm>
          <a:prstGeom prst="rect">
            <a:avLst/>
          </a:prstGeom>
          <a:noFill/>
          <a:ln/>
        </p:spPr>
        <p:txBody>
          <a:bodyPr wrap="square" rtlCol="0" anchor="ctr"/>
          <a:lstStyle/>
          <a:p>
            <a:pPr indent="0" marL="0">
              <a:buNone/>
            </a:pPr>
            <a:r>
              <a:rPr lang="en-US" sz="1250" dirty="0">
                <a:solidFill>
                  <a:srgbClr val="EDE9FE"/>
                </a:solidFill>
                <a:latin typeface="Trebuchet MS" pitchFamily="34" charset="0"/>
                <a:ea typeface="Trebuchet MS" pitchFamily="34" charset="-122"/>
                <a:cs typeface="Trebuchet MS" pitchFamily="34" charset="-120"/>
              </a:rPr>
              <a:t>Tienes una cuenta en Gmail.</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Tu amiga tiene una cuenta en Outlook.</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Os podéis escribir sin problema.</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Nadie os exige el mismo proveedor para comunicaros.</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El sistema funciona entre proveedores distintos.</a:t>
            </a:r>
            <a:endParaRPr lang="en-US" sz="1250" dirty="0"/>
          </a:p>
          <a:p>
            <a:pPr indent="0" marL="0">
              <a:buNone/>
            </a:pP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Eso es la federación:</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servidores distintos que hablan entre sí</a:t>
            </a:r>
            <a:endParaRPr lang="en-US" sz="1250" dirty="0"/>
          </a:p>
          <a:p>
            <a:pPr indent="0" marL="0">
              <a:buNone/>
            </a:pPr>
            <a:r>
              <a:rPr lang="en-US" sz="1250" dirty="0">
                <a:solidFill>
                  <a:srgbClr val="EDE9FE"/>
                </a:solidFill>
                <a:latin typeface="Trebuchet MS" pitchFamily="34" charset="0"/>
                <a:ea typeface="Trebuchet MS" pitchFamily="34" charset="-122"/>
                <a:cs typeface="Trebuchet MS" pitchFamily="34" charset="-120"/>
              </a:rPr>
              <a:t>usando el mismo protocolo.</a:t>
            </a:r>
            <a:endParaRPr lang="en-US" sz="1250" dirty="0"/>
          </a:p>
        </p:txBody>
      </p:sp>
      <p:sp>
        <p:nvSpPr>
          <p:cNvPr id="6" name="Shape 4"/>
          <p:cNvSpPr/>
          <p:nvPr/>
        </p:nvSpPr>
        <p:spPr>
          <a:xfrm>
            <a:off x="4663440" y="1097280"/>
            <a:ext cx="4114800" cy="3474720"/>
          </a:xfrm>
          <a:prstGeom prst="rect">
            <a:avLst/>
          </a:prstGeom>
          <a:solidFill>
            <a:srgbClr val="7C3AED">
              <a:alpha val="30000"/>
            </a:srgbClr>
          </a:solidFill>
          <a:ln w="12700">
            <a:solidFill>
              <a:srgbClr val="A78BFA"/>
            </a:solidFill>
            <a:prstDash val="solid"/>
          </a:ln>
        </p:spPr>
      </p:sp>
      <p:sp>
        <p:nvSpPr>
          <p:cNvPr id="7" name="Text 5"/>
          <p:cNvSpPr/>
          <p:nvPr/>
        </p:nvSpPr>
        <p:spPr>
          <a:xfrm>
            <a:off x="4800600" y="1207008"/>
            <a:ext cx="3749040" cy="411480"/>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En el Fediverse significa:</a:t>
            </a:r>
            <a:endParaRPr lang="en-US" sz="1300" dirty="0"/>
          </a:p>
        </p:txBody>
      </p:sp>
      <p:sp>
        <p:nvSpPr>
          <p:cNvPr id="8" name="Shape 6"/>
          <p:cNvSpPr/>
          <p:nvPr/>
        </p:nvSpPr>
        <p:spPr>
          <a:xfrm>
            <a:off x="4754880" y="1783080"/>
            <a:ext cx="256032" cy="256032"/>
          </a:xfrm>
          <a:prstGeom prst="ellipse">
            <a:avLst/>
          </a:prstGeom>
          <a:solidFill>
            <a:srgbClr val="A78BFA"/>
          </a:solidFill>
          <a:ln w="12700">
            <a:solidFill>
              <a:srgbClr val="A78BFA"/>
            </a:solidFill>
            <a:prstDash val="solid"/>
          </a:ln>
        </p:spPr>
      </p:sp>
      <p:sp>
        <p:nvSpPr>
          <p:cNvPr id="9" name="Text 7"/>
          <p:cNvSpPr/>
          <p:nvPr/>
        </p:nvSpPr>
        <p:spPr>
          <a:xfrm>
            <a:off x="5120640" y="1764792"/>
            <a:ext cx="3474720" cy="59436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Tu cuenta está en un servidor concreto</a:t>
            </a:r>
            <a:endParaRPr lang="en-US" sz="1200" dirty="0"/>
          </a:p>
        </p:txBody>
      </p:sp>
      <p:sp>
        <p:nvSpPr>
          <p:cNvPr id="10" name="Shape 8"/>
          <p:cNvSpPr/>
          <p:nvPr/>
        </p:nvSpPr>
        <p:spPr>
          <a:xfrm>
            <a:off x="4754880" y="2496312"/>
            <a:ext cx="256032" cy="256032"/>
          </a:xfrm>
          <a:prstGeom prst="ellipse">
            <a:avLst/>
          </a:prstGeom>
          <a:solidFill>
            <a:srgbClr val="A78BFA"/>
          </a:solidFill>
          <a:ln w="12700">
            <a:solidFill>
              <a:srgbClr val="A78BFA"/>
            </a:solidFill>
            <a:prstDash val="solid"/>
          </a:ln>
        </p:spPr>
      </p:sp>
      <p:sp>
        <p:nvSpPr>
          <p:cNvPr id="11" name="Text 9"/>
          <p:cNvSpPr/>
          <p:nvPr/>
        </p:nvSpPr>
        <p:spPr>
          <a:xfrm>
            <a:off x="5120640" y="2478024"/>
            <a:ext cx="3474720" cy="59436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Pero puedes seguir y hablar con personas de otros servidores</a:t>
            </a:r>
            <a:endParaRPr lang="en-US" sz="1200" dirty="0"/>
          </a:p>
        </p:txBody>
      </p:sp>
      <p:sp>
        <p:nvSpPr>
          <p:cNvPr id="12" name="Shape 10"/>
          <p:cNvSpPr/>
          <p:nvPr/>
        </p:nvSpPr>
        <p:spPr>
          <a:xfrm>
            <a:off x="4754880" y="3209544"/>
            <a:ext cx="256032" cy="256032"/>
          </a:xfrm>
          <a:prstGeom prst="ellipse">
            <a:avLst/>
          </a:prstGeom>
          <a:solidFill>
            <a:srgbClr val="A78BFA"/>
          </a:solidFill>
          <a:ln w="12700">
            <a:solidFill>
              <a:srgbClr val="A78BFA"/>
            </a:solidFill>
            <a:prstDash val="solid"/>
          </a:ln>
        </p:spPr>
      </p:sp>
      <p:sp>
        <p:nvSpPr>
          <p:cNvPr id="13" name="Text 11"/>
          <p:cNvSpPr/>
          <p:nvPr/>
        </p:nvSpPr>
        <p:spPr>
          <a:xfrm>
            <a:off x="5120640" y="3191256"/>
            <a:ext cx="3474720" cy="59436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Sin importar si usan la misma plataforma que tú</a:t>
            </a:r>
            <a:endParaRPr lang="en-US" sz="1200" dirty="0"/>
          </a:p>
        </p:txBody>
      </p:sp>
      <p:sp>
        <p:nvSpPr>
          <p:cNvPr id="14" name="Shape 12"/>
          <p:cNvSpPr/>
          <p:nvPr/>
        </p:nvSpPr>
        <p:spPr>
          <a:xfrm>
            <a:off x="4754880" y="3922776"/>
            <a:ext cx="256032" cy="256032"/>
          </a:xfrm>
          <a:prstGeom prst="ellipse">
            <a:avLst/>
          </a:prstGeom>
          <a:solidFill>
            <a:srgbClr val="A78BFA"/>
          </a:solidFill>
          <a:ln w="12700">
            <a:solidFill>
              <a:srgbClr val="A78BFA"/>
            </a:solidFill>
            <a:prstDash val="solid"/>
          </a:ln>
        </p:spPr>
      </p:sp>
      <p:sp>
        <p:nvSpPr>
          <p:cNvPr id="15" name="Text 13"/>
          <p:cNvSpPr/>
          <p:nvPr/>
        </p:nvSpPr>
        <p:spPr>
          <a:xfrm>
            <a:off x="5120640" y="3904488"/>
            <a:ext cx="3474720" cy="59436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La federación ocurre en segundo plano, automáticamente</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Plataforma única vs red de servidores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3840480" cy="3474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3840480" cy="457200"/>
          </a:xfrm>
          <a:prstGeom prst="rect">
            <a:avLst/>
          </a:prstGeom>
          <a:solidFill>
            <a:srgbClr val="4B5563"/>
          </a:solidFill>
          <a:ln w="12700">
            <a:solidFill>
              <a:srgbClr val="4B5563"/>
            </a:solidFill>
            <a:prstDash val="solid"/>
          </a:ln>
        </p:spPr>
      </p:sp>
      <p:sp>
        <p:nvSpPr>
          <p:cNvPr id="6" name="Text 4"/>
          <p:cNvSpPr/>
          <p:nvPr/>
        </p:nvSpPr>
        <p:spPr>
          <a:xfrm>
            <a:off x="502920" y="1216152"/>
            <a:ext cx="3749040" cy="402336"/>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Modelo centralizado</a:t>
            </a:r>
            <a:endParaRPr lang="en-US" sz="1400" dirty="0"/>
          </a:p>
        </p:txBody>
      </p:sp>
      <p:sp>
        <p:nvSpPr>
          <p:cNvPr id="7" name="Text 5"/>
          <p:cNvSpPr/>
          <p:nvPr/>
        </p:nvSpPr>
        <p:spPr>
          <a:xfrm>
            <a:off x="594360" y="178308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Un solo servidor para todos</a:t>
            </a:r>
            <a:endParaRPr lang="en-US" sz="1200" dirty="0"/>
          </a:p>
        </p:txBody>
      </p:sp>
      <p:sp>
        <p:nvSpPr>
          <p:cNvPr id="8" name="Text 6"/>
          <p:cNvSpPr/>
          <p:nvPr/>
        </p:nvSpPr>
        <p:spPr>
          <a:xfrm>
            <a:off x="594360" y="233172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Una empresa toma todas las decisiones</a:t>
            </a:r>
            <a:endParaRPr lang="en-US" sz="1200" dirty="0"/>
          </a:p>
        </p:txBody>
      </p:sp>
      <p:sp>
        <p:nvSpPr>
          <p:cNvPr id="9" name="Text 7"/>
          <p:cNvSpPr/>
          <p:nvPr/>
        </p:nvSpPr>
        <p:spPr>
          <a:xfrm>
            <a:off x="594360" y="288036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Si falla o cierra, todo desaparece</a:t>
            </a:r>
            <a:endParaRPr lang="en-US" sz="1200" dirty="0"/>
          </a:p>
        </p:txBody>
      </p:sp>
      <p:sp>
        <p:nvSpPr>
          <p:cNvPr id="10" name="Text 8"/>
          <p:cNvSpPr/>
          <p:nvPr/>
        </p:nvSpPr>
        <p:spPr>
          <a:xfrm>
            <a:off x="594360" y="342900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No puedes llevarte tu red</a:t>
            </a:r>
            <a:endParaRPr lang="en-US" sz="1200" dirty="0"/>
          </a:p>
        </p:txBody>
      </p:sp>
      <p:sp>
        <p:nvSpPr>
          <p:cNvPr id="11" name="Text 9"/>
          <p:cNvSpPr/>
          <p:nvPr/>
        </p:nvSpPr>
        <p:spPr>
          <a:xfrm>
            <a:off x="594360" y="397764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Las normas son iguales para todos, en todo el mundo</a:t>
            </a:r>
            <a:endParaRPr lang="en-US" sz="1200" dirty="0"/>
          </a:p>
        </p:txBody>
      </p:sp>
      <p:sp>
        <p:nvSpPr>
          <p:cNvPr id="12" name="Shape 10"/>
          <p:cNvSpPr/>
          <p:nvPr/>
        </p:nvSpPr>
        <p:spPr>
          <a:xfrm>
            <a:off x="4846320" y="1188720"/>
            <a:ext cx="3840480" cy="3474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3" name="Shape 11"/>
          <p:cNvSpPr/>
          <p:nvPr/>
        </p:nvSpPr>
        <p:spPr>
          <a:xfrm>
            <a:off x="4846320" y="1188720"/>
            <a:ext cx="3840480" cy="457200"/>
          </a:xfrm>
          <a:prstGeom prst="rect">
            <a:avLst/>
          </a:prstGeom>
          <a:solidFill>
            <a:srgbClr val="7C3AED"/>
          </a:solidFill>
          <a:ln w="12700">
            <a:solidFill>
              <a:srgbClr val="7C3AED"/>
            </a:solidFill>
            <a:prstDash val="solid"/>
          </a:ln>
        </p:spPr>
      </p:sp>
      <p:sp>
        <p:nvSpPr>
          <p:cNvPr id="14" name="Text 12"/>
          <p:cNvSpPr/>
          <p:nvPr/>
        </p:nvSpPr>
        <p:spPr>
          <a:xfrm>
            <a:off x="4892040" y="1216152"/>
            <a:ext cx="3749040" cy="402336"/>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Modelo federado</a:t>
            </a:r>
            <a:endParaRPr lang="en-US" sz="1400" dirty="0"/>
          </a:p>
        </p:txBody>
      </p:sp>
      <p:sp>
        <p:nvSpPr>
          <p:cNvPr id="15" name="Text 13"/>
          <p:cNvSpPr/>
          <p:nvPr/>
        </p:nvSpPr>
        <p:spPr>
          <a:xfrm>
            <a:off x="4983480" y="178308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Miles de servidores independientes</a:t>
            </a:r>
            <a:endParaRPr lang="en-US" sz="1200" dirty="0"/>
          </a:p>
        </p:txBody>
      </p:sp>
      <p:sp>
        <p:nvSpPr>
          <p:cNvPr id="16" name="Text 14"/>
          <p:cNvSpPr/>
          <p:nvPr/>
        </p:nvSpPr>
        <p:spPr>
          <a:xfrm>
            <a:off x="4983480" y="233172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Cada servidor decide sus propias normas</a:t>
            </a:r>
            <a:endParaRPr lang="en-US" sz="1200" dirty="0"/>
          </a:p>
        </p:txBody>
      </p:sp>
      <p:sp>
        <p:nvSpPr>
          <p:cNvPr id="17" name="Text 15"/>
          <p:cNvSpPr/>
          <p:nvPr/>
        </p:nvSpPr>
        <p:spPr>
          <a:xfrm>
            <a:off x="4983480" y="288036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Si un servidor falla, el resto sigue funcionando</a:t>
            </a:r>
            <a:endParaRPr lang="en-US" sz="1200" dirty="0"/>
          </a:p>
        </p:txBody>
      </p:sp>
      <p:sp>
        <p:nvSpPr>
          <p:cNvPr id="18" name="Text 16"/>
          <p:cNvSpPr/>
          <p:nvPr/>
        </p:nvSpPr>
        <p:spPr>
          <a:xfrm>
            <a:off x="4983480" y="342900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Puedes migrar tu cuenta conservando seguidores</a:t>
            </a:r>
            <a:endParaRPr lang="en-US" sz="1200" dirty="0"/>
          </a:p>
        </p:txBody>
      </p:sp>
      <p:sp>
        <p:nvSpPr>
          <p:cNvPr id="19" name="Text 17"/>
          <p:cNvSpPr/>
          <p:nvPr/>
        </p:nvSpPr>
        <p:spPr>
          <a:xfrm>
            <a:off x="4983480" y="3977640"/>
            <a:ext cx="356616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  Las comunidades pueden autorregularse</a:t>
            </a:r>
            <a:endParaRPr lang="en-US" sz="1200" dirty="0"/>
          </a:p>
        </p:txBody>
      </p:sp>
      <p:sp>
        <p:nvSpPr>
          <p:cNvPr id="20" name="Text 18"/>
          <p:cNvSpPr/>
          <p:nvPr/>
        </p:nvSpPr>
        <p:spPr>
          <a:xfrm>
            <a:off x="4315968" y="2651760"/>
            <a:ext cx="512064" cy="512064"/>
          </a:xfrm>
          <a:prstGeom prst="rect">
            <a:avLst/>
          </a:prstGeom>
          <a:noFill/>
          <a:ln/>
        </p:spPr>
        <p:txBody>
          <a:bodyPr wrap="square" rtlCol="0" anchor="ctr"/>
          <a:lstStyle/>
          <a:p>
            <a:pPr algn="ctr" indent="0" marL="0">
              <a:buNone/>
            </a:pPr>
            <a:r>
              <a:rPr lang="en-US" sz="1600" b="1" dirty="0">
                <a:solidFill>
                  <a:srgbClr val="7C3AED"/>
                </a:solidFill>
                <a:latin typeface="Trebuchet MS" pitchFamily="34" charset="0"/>
                <a:ea typeface="Trebuchet MS" pitchFamily="34" charset="-122"/>
                <a:cs typeface="Trebuchet MS" pitchFamily="34" charset="-120"/>
              </a:rPr>
              <a:t>vs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plataformas forman el Fediverse?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El Fediverse no es una sola plataforma. Hay servicios para distintas necesidades:</a:t>
            </a:r>
            <a:endParaRPr lang="en-US" sz="1300" dirty="0"/>
          </a:p>
        </p:txBody>
      </p:sp>
      <p:sp>
        <p:nvSpPr>
          <p:cNvPr id="5" name="Shape 3"/>
          <p:cNvSpPr/>
          <p:nvPr/>
        </p:nvSpPr>
        <p:spPr>
          <a:xfrm>
            <a:off x="457200" y="1600200"/>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2743200" cy="54864"/>
          </a:xfrm>
          <a:prstGeom prst="rect">
            <a:avLst/>
          </a:prstGeom>
          <a:solidFill>
            <a:srgbClr val="7C3AED"/>
          </a:solidFill>
          <a:ln w="12700">
            <a:solidFill>
              <a:srgbClr val="7C3AED"/>
            </a:solidFill>
            <a:prstDash val="solid"/>
          </a:ln>
        </p:spPr>
      </p:sp>
      <p:sp>
        <p:nvSpPr>
          <p:cNvPr id="7" name="Text 5"/>
          <p:cNvSpPr/>
          <p:nvPr/>
        </p:nvSpPr>
        <p:spPr>
          <a:xfrm>
            <a:off x="548640" y="1691640"/>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Mastodon</a:t>
            </a:r>
            <a:endParaRPr lang="en-US" sz="1400" dirty="0"/>
          </a:p>
        </p:txBody>
      </p:sp>
      <p:sp>
        <p:nvSpPr>
          <p:cNvPr id="8" name="Text 6"/>
          <p:cNvSpPr/>
          <p:nvPr/>
        </p:nvSpPr>
        <p:spPr>
          <a:xfrm>
            <a:off x="548640" y="2039112"/>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Microblogging — como Twitter/X</a:t>
            </a:r>
            <a:endParaRPr lang="en-US" sz="1050" dirty="0"/>
          </a:p>
        </p:txBody>
      </p:sp>
      <p:sp>
        <p:nvSpPr>
          <p:cNvPr id="9" name="Text 7"/>
          <p:cNvSpPr/>
          <p:nvPr/>
        </p:nvSpPr>
        <p:spPr>
          <a:xfrm>
            <a:off x="548640" y="2331720"/>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El más extendido. Publicaciones de texto con imágenes, vídeo y audio.</a:t>
            </a:r>
            <a:endParaRPr lang="en-US" sz="1050" dirty="0"/>
          </a:p>
        </p:txBody>
      </p:sp>
      <p:sp>
        <p:nvSpPr>
          <p:cNvPr id="10" name="Shape 8"/>
          <p:cNvSpPr/>
          <p:nvPr/>
        </p:nvSpPr>
        <p:spPr>
          <a:xfrm>
            <a:off x="3383280" y="1600200"/>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3383280" y="1600200"/>
            <a:ext cx="2743200" cy="54864"/>
          </a:xfrm>
          <a:prstGeom prst="rect">
            <a:avLst/>
          </a:prstGeom>
          <a:solidFill>
            <a:srgbClr val="7C3AED"/>
          </a:solidFill>
          <a:ln w="12700">
            <a:solidFill>
              <a:srgbClr val="7C3AED"/>
            </a:solidFill>
            <a:prstDash val="solid"/>
          </a:ln>
        </p:spPr>
      </p:sp>
      <p:sp>
        <p:nvSpPr>
          <p:cNvPr id="12" name="Text 10"/>
          <p:cNvSpPr/>
          <p:nvPr/>
        </p:nvSpPr>
        <p:spPr>
          <a:xfrm>
            <a:off x="3474720" y="1691640"/>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Pixelfed</a:t>
            </a:r>
            <a:endParaRPr lang="en-US" sz="1400" dirty="0"/>
          </a:p>
        </p:txBody>
      </p:sp>
      <p:sp>
        <p:nvSpPr>
          <p:cNvPr id="13" name="Text 11"/>
          <p:cNvSpPr/>
          <p:nvPr/>
        </p:nvSpPr>
        <p:spPr>
          <a:xfrm>
            <a:off x="3474720" y="2039112"/>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Fotografía — como Instagram</a:t>
            </a:r>
            <a:endParaRPr lang="en-US" sz="1050" dirty="0"/>
          </a:p>
        </p:txBody>
      </p:sp>
      <p:sp>
        <p:nvSpPr>
          <p:cNvPr id="14" name="Text 12"/>
          <p:cNvSpPr/>
          <p:nvPr/>
        </p:nvSpPr>
        <p:spPr>
          <a:xfrm>
            <a:off x="3474720" y="2331720"/>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Red orientada a imagen y fotografía. Galerías y álbumes.</a:t>
            </a:r>
            <a:endParaRPr lang="en-US" sz="1050" dirty="0"/>
          </a:p>
        </p:txBody>
      </p:sp>
      <p:sp>
        <p:nvSpPr>
          <p:cNvPr id="15" name="Shape 13"/>
          <p:cNvSpPr/>
          <p:nvPr/>
        </p:nvSpPr>
        <p:spPr>
          <a:xfrm>
            <a:off x="6309360" y="1600200"/>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6309360" y="1600200"/>
            <a:ext cx="2743200" cy="54864"/>
          </a:xfrm>
          <a:prstGeom prst="rect">
            <a:avLst/>
          </a:prstGeom>
          <a:solidFill>
            <a:srgbClr val="7C3AED"/>
          </a:solidFill>
          <a:ln w="12700">
            <a:solidFill>
              <a:srgbClr val="7C3AED"/>
            </a:solidFill>
            <a:prstDash val="solid"/>
          </a:ln>
        </p:spPr>
      </p:sp>
      <p:sp>
        <p:nvSpPr>
          <p:cNvPr id="17" name="Text 15"/>
          <p:cNvSpPr/>
          <p:nvPr/>
        </p:nvSpPr>
        <p:spPr>
          <a:xfrm>
            <a:off x="6400800" y="1691640"/>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PeerTube</a:t>
            </a:r>
            <a:endParaRPr lang="en-US" sz="1400" dirty="0"/>
          </a:p>
        </p:txBody>
      </p:sp>
      <p:sp>
        <p:nvSpPr>
          <p:cNvPr id="18" name="Text 16"/>
          <p:cNvSpPr/>
          <p:nvPr/>
        </p:nvSpPr>
        <p:spPr>
          <a:xfrm>
            <a:off x="6400800" y="2039112"/>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Vídeo — como YouTube</a:t>
            </a:r>
            <a:endParaRPr lang="en-US" sz="1050" dirty="0"/>
          </a:p>
        </p:txBody>
      </p:sp>
      <p:sp>
        <p:nvSpPr>
          <p:cNvPr id="19" name="Text 17"/>
          <p:cNvSpPr/>
          <p:nvPr/>
        </p:nvSpPr>
        <p:spPr>
          <a:xfrm>
            <a:off x="6400800" y="2331720"/>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Plataforma de vídeo descentralizada. Canales y listas de reproducción.</a:t>
            </a:r>
            <a:endParaRPr lang="en-US" sz="1050" dirty="0"/>
          </a:p>
        </p:txBody>
      </p:sp>
      <p:sp>
        <p:nvSpPr>
          <p:cNvPr id="20" name="Shape 18"/>
          <p:cNvSpPr/>
          <p:nvPr/>
        </p:nvSpPr>
        <p:spPr>
          <a:xfrm>
            <a:off x="457200" y="3264408"/>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1" name="Shape 19"/>
          <p:cNvSpPr/>
          <p:nvPr/>
        </p:nvSpPr>
        <p:spPr>
          <a:xfrm>
            <a:off x="457200" y="3264408"/>
            <a:ext cx="2743200" cy="54864"/>
          </a:xfrm>
          <a:prstGeom prst="rect">
            <a:avLst/>
          </a:prstGeom>
          <a:solidFill>
            <a:srgbClr val="7C3AED"/>
          </a:solidFill>
          <a:ln w="12700">
            <a:solidFill>
              <a:srgbClr val="7C3AED"/>
            </a:solidFill>
            <a:prstDash val="solid"/>
          </a:ln>
        </p:spPr>
      </p:sp>
      <p:sp>
        <p:nvSpPr>
          <p:cNvPr id="22" name="Text 20"/>
          <p:cNvSpPr/>
          <p:nvPr/>
        </p:nvSpPr>
        <p:spPr>
          <a:xfrm>
            <a:off x="548640" y="3355848"/>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Lemmy</a:t>
            </a:r>
            <a:endParaRPr lang="en-US" sz="1400" dirty="0"/>
          </a:p>
        </p:txBody>
      </p:sp>
      <p:sp>
        <p:nvSpPr>
          <p:cNvPr id="23" name="Text 21"/>
          <p:cNvSpPr/>
          <p:nvPr/>
        </p:nvSpPr>
        <p:spPr>
          <a:xfrm>
            <a:off x="548640" y="3703320"/>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Foros — como Reddit</a:t>
            </a:r>
            <a:endParaRPr lang="en-US" sz="1050" dirty="0"/>
          </a:p>
        </p:txBody>
      </p:sp>
      <p:sp>
        <p:nvSpPr>
          <p:cNvPr id="24" name="Text 22"/>
          <p:cNvSpPr/>
          <p:nvPr/>
        </p:nvSpPr>
        <p:spPr>
          <a:xfrm>
            <a:off x="548640" y="3995928"/>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Comunidades temáticas, debates y votaciones.</a:t>
            </a:r>
            <a:endParaRPr lang="en-US" sz="1050" dirty="0"/>
          </a:p>
        </p:txBody>
      </p:sp>
      <p:sp>
        <p:nvSpPr>
          <p:cNvPr id="25" name="Shape 23"/>
          <p:cNvSpPr/>
          <p:nvPr/>
        </p:nvSpPr>
        <p:spPr>
          <a:xfrm>
            <a:off x="3383280" y="3264408"/>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6" name="Shape 24"/>
          <p:cNvSpPr/>
          <p:nvPr/>
        </p:nvSpPr>
        <p:spPr>
          <a:xfrm>
            <a:off x="3383280" y="3264408"/>
            <a:ext cx="2743200" cy="54864"/>
          </a:xfrm>
          <a:prstGeom prst="rect">
            <a:avLst/>
          </a:prstGeom>
          <a:solidFill>
            <a:srgbClr val="7C3AED"/>
          </a:solidFill>
          <a:ln w="12700">
            <a:solidFill>
              <a:srgbClr val="7C3AED"/>
            </a:solidFill>
            <a:prstDash val="solid"/>
          </a:ln>
        </p:spPr>
      </p:sp>
      <p:sp>
        <p:nvSpPr>
          <p:cNvPr id="27" name="Text 25"/>
          <p:cNvSpPr/>
          <p:nvPr/>
        </p:nvSpPr>
        <p:spPr>
          <a:xfrm>
            <a:off x="3474720" y="3355848"/>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Misskey</a:t>
            </a:r>
            <a:endParaRPr lang="en-US" sz="1400" dirty="0"/>
          </a:p>
        </p:txBody>
      </p:sp>
      <p:sp>
        <p:nvSpPr>
          <p:cNvPr id="28" name="Text 26"/>
          <p:cNvSpPr/>
          <p:nvPr/>
        </p:nvSpPr>
        <p:spPr>
          <a:xfrm>
            <a:off x="3474720" y="3703320"/>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Microblogging — más visual</a:t>
            </a:r>
            <a:endParaRPr lang="en-US" sz="1050" dirty="0"/>
          </a:p>
        </p:txBody>
      </p:sp>
      <p:sp>
        <p:nvSpPr>
          <p:cNvPr id="29" name="Text 27"/>
          <p:cNvSpPr/>
          <p:nvPr/>
        </p:nvSpPr>
        <p:spPr>
          <a:xfrm>
            <a:off x="3474720" y="3995928"/>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Similar a Mastodon pero con más opciones de personalización visual.</a:t>
            </a:r>
            <a:endParaRPr lang="en-US" sz="1050" dirty="0"/>
          </a:p>
        </p:txBody>
      </p:sp>
      <p:sp>
        <p:nvSpPr>
          <p:cNvPr id="30" name="Shape 28"/>
          <p:cNvSpPr/>
          <p:nvPr/>
        </p:nvSpPr>
        <p:spPr>
          <a:xfrm>
            <a:off x="6309360" y="3264408"/>
            <a:ext cx="2743200" cy="150876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31" name="Shape 29"/>
          <p:cNvSpPr/>
          <p:nvPr/>
        </p:nvSpPr>
        <p:spPr>
          <a:xfrm>
            <a:off x="6309360" y="3264408"/>
            <a:ext cx="2743200" cy="54864"/>
          </a:xfrm>
          <a:prstGeom prst="rect">
            <a:avLst/>
          </a:prstGeom>
          <a:solidFill>
            <a:srgbClr val="7C3AED"/>
          </a:solidFill>
          <a:ln w="12700">
            <a:solidFill>
              <a:srgbClr val="7C3AED"/>
            </a:solidFill>
            <a:prstDash val="solid"/>
          </a:ln>
        </p:spPr>
      </p:sp>
      <p:sp>
        <p:nvSpPr>
          <p:cNvPr id="32" name="Text 30"/>
          <p:cNvSpPr/>
          <p:nvPr/>
        </p:nvSpPr>
        <p:spPr>
          <a:xfrm>
            <a:off x="6400800" y="3355848"/>
            <a:ext cx="2560320" cy="347472"/>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Funkwhale</a:t>
            </a:r>
            <a:endParaRPr lang="en-US" sz="1400" dirty="0"/>
          </a:p>
        </p:txBody>
      </p:sp>
      <p:sp>
        <p:nvSpPr>
          <p:cNvPr id="33" name="Text 31"/>
          <p:cNvSpPr/>
          <p:nvPr/>
        </p:nvSpPr>
        <p:spPr>
          <a:xfrm>
            <a:off x="6400800" y="3703320"/>
            <a:ext cx="2560320" cy="274320"/>
          </a:xfrm>
          <a:prstGeom prst="rect">
            <a:avLst/>
          </a:prstGeom>
          <a:noFill/>
          <a:ln/>
        </p:spPr>
        <p:txBody>
          <a:bodyPr wrap="square" rtlCol="0" anchor="ctr"/>
          <a:lstStyle/>
          <a:p>
            <a:pPr indent="0" marL="0">
              <a:buNone/>
            </a:pPr>
            <a:r>
              <a:rPr lang="en-US" sz="1050" dirty="0">
                <a:solidFill>
                  <a:srgbClr val="7C3AED"/>
                </a:solidFill>
                <a:latin typeface="Trebuchet MS" pitchFamily="34" charset="0"/>
                <a:ea typeface="Trebuchet MS" pitchFamily="34" charset="-122"/>
                <a:cs typeface="Trebuchet MS" pitchFamily="34" charset="-120"/>
              </a:rPr>
              <a:t>Música — como Soundcloud</a:t>
            </a:r>
            <a:endParaRPr lang="en-US" sz="1050" dirty="0"/>
          </a:p>
        </p:txBody>
      </p:sp>
      <p:sp>
        <p:nvSpPr>
          <p:cNvPr id="34" name="Text 32"/>
          <p:cNvSpPr/>
          <p:nvPr/>
        </p:nvSpPr>
        <p:spPr>
          <a:xfrm>
            <a:off x="6400800" y="3995928"/>
            <a:ext cx="2560320" cy="68580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Plataforma de música y podcasts descentralizada.</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¿Cómo se comunican entre sí?</a:t>
            </a:r>
            <a:endParaRPr lang="en-US" sz="3000" dirty="0"/>
          </a:p>
        </p:txBody>
      </p:sp>
      <p:sp>
        <p:nvSpPr>
          <p:cNvPr id="3" name="Text 1"/>
          <p:cNvSpPr/>
          <p:nvPr/>
        </p:nvSpPr>
        <p:spPr>
          <a:xfrm>
            <a:off x="457200" y="1005840"/>
            <a:ext cx="8229600" cy="640080"/>
          </a:xfrm>
          <a:prstGeom prst="rect">
            <a:avLst/>
          </a:prstGeom>
          <a:noFill/>
          <a:ln/>
        </p:spPr>
        <p:txBody>
          <a:bodyPr wrap="square" rtlCol="0" anchor="ctr"/>
          <a:lstStyle/>
          <a:p>
            <a:pPr indent="0" marL="0">
              <a:buNone/>
            </a:pPr>
            <a:r>
              <a:rPr lang="en-US" sz="1400" dirty="0">
                <a:solidFill>
                  <a:srgbClr val="EDE9FE"/>
                </a:solidFill>
                <a:latin typeface="Trebuchet MS" pitchFamily="34" charset="0"/>
                <a:ea typeface="Trebuchet MS" pitchFamily="34" charset="-122"/>
                <a:cs typeface="Trebuchet MS" pitchFamily="34" charset="-120"/>
              </a:rPr>
              <a:t>La respuesta técnica: usan un protocolo llamado ActivityPub.</a:t>
            </a:r>
            <a:endParaRPr lang="en-US" sz="1400" dirty="0"/>
          </a:p>
          <a:p>
            <a:pPr indent="0" marL="0">
              <a:buNone/>
            </a:pPr>
            <a:r>
              <a:rPr lang="en-US" sz="1400" dirty="0">
                <a:solidFill>
                  <a:srgbClr val="EDE9FE"/>
                </a:solidFill>
                <a:latin typeface="Trebuchet MS" pitchFamily="34" charset="0"/>
                <a:ea typeface="Trebuchet MS" pitchFamily="34" charset="-122"/>
                <a:cs typeface="Trebuchet MS" pitchFamily="34" charset="-120"/>
              </a:rPr>
              <a:t>La respuesta útil: funciona como el correo electrónico.</a:t>
            </a:r>
            <a:endParaRPr lang="en-US" sz="1400" dirty="0"/>
          </a:p>
        </p:txBody>
      </p:sp>
      <p:sp>
        <p:nvSpPr>
          <p:cNvPr id="4" name="Shape 2"/>
          <p:cNvSpPr/>
          <p:nvPr/>
        </p:nvSpPr>
        <p:spPr>
          <a:xfrm>
            <a:off x="457200" y="1920240"/>
            <a:ext cx="2377440" cy="1371600"/>
          </a:xfrm>
          <a:prstGeom prst="rect">
            <a:avLst/>
          </a:prstGeom>
          <a:solidFill>
            <a:srgbClr val="7C3AED">
              <a:alpha val="65000"/>
            </a:srgbClr>
          </a:solidFill>
          <a:ln w="12700">
            <a:solidFill>
              <a:srgbClr val="A78BFA"/>
            </a:solidFill>
            <a:prstDash val="solid"/>
          </a:ln>
        </p:spPr>
      </p:sp>
      <p:sp>
        <p:nvSpPr>
          <p:cNvPr id="5" name="Text 3"/>
          <p:cNvSpPr/>
          <p:nvPr/>
        </p:nvSpPr>
        <p:spPr>
          <a:xfrm>
            <a:off x="548640" y="2011680"/>
            <a:ext cx="2194560" cy="6858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Tu cuenta</a:t>
            </a:r>
            <a:endParaRPr lang="en-US" sz="1250" dirty="0"/>
          </a:p>
          <a:p>
            <a:pPr algn="ctr" indent="0" marL="0">
              <a:buNone/>
            </a:pPr>
            <a:r>
              <a:rPr lang="en-US" sz="1250" b="1" dirty="0">
                <a:solidFill>
                  <a:srgbClr val="FFFFFF"/>
                </a:solidFill>
                <a:latin typeface="Trebuchet MS" pitchFamily="34" charset="0"/>
                <a:ea typeface="Trebuchet MS" pitchFamily="34" charset="-122"/>
                <a:cs typeface="Trebuchet MS" pitchFamily="34" charset="-120"/>
              </a:rPr>
              <a:t>en Mastodon</a:t>
            </a:r>
            <a:endParaRPr lang="en-US" sz="1250" dirty="0"/>
          </a:p>
        </p:txBody>
      </p:sp>
      <p:sp>
        <p:nvSpPr>
          <p:cNvPr id="6" name="Text 4"/>
          <p:cNvSpPr/>
          <p:nvPr/>
        </p:nvSpPr>
        <p:spPr>
          <a:xfrm>
            <a:off x="548640" y="2697480"/>
            <a:ext cx="2194560" cy="457200"/>
          </a:xfrm>
          <a:prstGeom prst="rect">
            <a:avLst/>
          </a:prstGeom>
          <a:noFill/>
          <a:ln/>
        </p:spPr>
        <p:txBody>
          <a:bodyPr wrap="square" rtlCol="0" anchor="ctr"/>
          <a:lstStyle/>
          <a:p>
            <a:pPr algn="ctr" indent="0" marL="0">
              <a:buNone/>
            </a:pPr>
            <a:r>
              <a:rPr lang="en-US" sz="1050" dirty="0">
                <a:solidFill>
                  <a:srgbClr val="EDE9FE"/>
                </a:solidFill>
                <a:latin typeface="Trebuchet MS" pitchFamily="34" charset="0"/>
                <a:ea typeface="Trebuchet MS" pitchFamily="34" charset="-122"/>
                <a:cs typeface="Trebuchet MS" pitchFamily="34" charset="-120"/>
              </a:rPr>
              <a:t>tuiter.rocks</a:t>
            </a:r>
            <a:endParaRPr lang="en-US" sz="1050" dirty="0"/>
          </a:p>
        </p:txBody>
      </p:sp>
      <p:sp>
        <p:nvSpPr>
          <p:cNvPr id="7" name="Shape 5"/>
          <p:cNvSpPr/>
          <p:nvPr/>
        </p:nvSpPr>
        <p:spPr>
          <a:xfrm>
            <a:off x="3291840" y="1920240"/>
            <a:ext cx="2377440" cy="1371600"/>
          </a:xfrm>
          <a:prstGeom prst="rect">
            <a:avLst/>
          </a:prstGeom>
          <a:solidFill>
            <a:srgbClr val="7C3AED">
              <a:alpha val="65000"/>
            </a:srgbClr>
          </a:solidFill>
          <a:ln w="12700">
            <a:solidFill>
              <a:srgbClr val="A78BFA"/>
            </a:solidFill>
            <a:prstDash val="solid"/>
          </a:ln>
        </p:spPr>
      </p:sp>
      <p:sp>
        <p:nvSpPr>
          <p:cNvPr id="8" name="Text 6"/>
          <p:cNvSpPr/>
          <p:nvPr/>
        </p:nvSpPr>
        <p:spPr>
          <a:xfrm>
            <a:off x="3383280" y="2011680"/>
            <a:ext cx="2194560" cy="6858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Un canal</a:t>
            </a:r>
            <a:endParaRPr lang="en-US" sz="1250" dirty="0"/>
          </a:p>
          <a:p>
            <a:pPr algn="ctr" indent="0" marL="0">
              <a:buNone/>
            </a:pPr>
            <a:r>
              <a:rPr lang="en-US" sz="1250" b="1" dirty="0">
                <a:solidFill>
                  <a:srgbClr val="FFFFFF"/>
                </a:solidFill>
                <a:latin typeface="Trebuchet MS" pitchFamily="34" charset="0"/>
                <a:ea typeface="Trebuchet MS" pitchFamily="34" charset="-122"/>
                <a:cs typeface="Trebuchet MS" pitchFamily="34" charset="-120"/>
              </a:rPr>
              <a:t>en PeerTube</a:t>
            </a:r>
            <a:endParaRPr lang="en-US" sz="1250" dirty="0"/>
          </a:p>
        </p:txBody>
      </p:sp>
      <p:sp>
        <p:nvSpPr>
          <p:cNvPr id="9" name="Text 7"/>
          <p:cNvSpPr/>
          <p:nvPr/>
        </p:nvSpPr>
        <p:spPr>
          <a:xfrm>
            <a:off x="3383280" y="2697480"/>
            <a:ext cx="2194560" cy="457200"/>
          </a:xfrm>
          <a:prstGeom prst="rect">
            <a:avLst/>
          </a:prstGeom>
          <a:noFill/>
          <a:ln/>
        </p:spPr>
        <p:txBody>
          <a:bodyPr wrap="square" rtlCol="0" anchor="ctr"/>
          <a:lstStyle/>
          <a:p>
            <a:pPr algn="ctr" indent="0" marL="0">
              <a:buNone/>
            </a:pPr>
            <a:r>
              <a:rPr lang="en-US" sz="1050" dirty="0">
                <a:solidFill>
                  <a:srgbClr val="EDE9FE"/>
                </a:solidFill>
                <a:latin typeface="Trebuchet MS" pitchFamily="34" charset="0"/>
                <a:ea typeface="Trebuchet MS" pitchFamily="34" charset="-122"/>
                <a:cs typeface="Trebuchet MS" pitchFamily="34" charset="-120"/>
              </a:rPr>
              <a:t>peertube.social</a:t>
            </a:r>
            <a:endParaRPr lang="en-US" sz="1050" dirty="0"/>
          </a:p>
        </p:txBody>
      </p:sp>
      <p:sp>
        <p:nvSpPr>
          <p:cNvPr id="10" name="Shape 8"/>
          <p:cNvSpPr/>
          <p:nvPr/>
        </p:nvSpPr>
        <p:spPr>
          <a:xfrm>
            <a:off x="6126480" y="1920240"/>
            <a:ext cx="2377440" cy="1371600"/>
          </a:xfrm>
          <a:prstGeom prst="rect">
            <a:avLst/>
          </a:prstGeom>
          <a:solidFill>
            <a:srgbClr val="7C3AED">
              <a:alpha val="65000"/>
            </a:srgbClr>
          </a:solidFill>
          <a:ln w="12700">
            <a:solidFill>
              <a:srgbClr val="A78BFA"/>
            </a:solidFill>
            <a:prstDash val="solid"/>
          </a:ln>
        </p:spPr>
      </p:sp>
      <p:sp>
        <p:nvSpPr>
          <p:cNvPr id="11" name="Text 9"/>
          <p:cNvSpPr/>
          <p:nvPr/>
        </p:nvSpPr>
        <p:spPr>
          <a:xfrm>
            <a:off x="6217920" y="2011680"/>
            <a:ext cx="2194560" cy="685800"/>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Un perfil</a:t>
            </a:r>
            <a:endParaRPr lang="en-US" sz="1250" dirty="0"/>
          </a:p>
          <a:p>
            <a:pPr algn="ctr" indent="0" marL="0">
              <a:buNone/>
            </a:pPr>
            <a:r>
              <a:rPr lang="en-US" sz="1250" b="1" dirty="0">
                <a:solidFill>
                  <a:srgbClr val="FFFFFF"/>
                </a:solidFill>
                <a:latin typeface="Trebuchet MS" pitchFamily="34" charset="0"/>
                <a:ea typeface="Trebuchet MS" pitchFamily="34" charset="-122"/>
                <a:cs typeface="Trebuchet MS" pitchFamily="34" charset="-120"/>
              </a:rPr>
              <a:t>en Pixelfed</a:t>
            </a:r>
            <a:endParaRPr lang="en-US" sz="1250" dirty="0"/>
          </a:p>
        </p:txBody>
      </p:sp>
      <p:sp>
        <p:nvSpPr>
          <p:cNvPr id="12" name="Text 10"/>
          <p:cNvSpPr/>
          <p:nvPr/>
        </p:nvSpPr>
        <p:spPr>
          <a:xfrm>
            <a:off x="6217920" y="2697480"/>
            <a:ext cx="2194560" cy="457200"/>
          </a:xfrm>
          <a:prstGeom prst="rect">
            <a:avLst/>
          </a:prstGeom>
          <a:noFill/>
          <a:ln/>
        </p:spPr>
        <p:txBody>
          <a:bodyPr wrap="square" rtlCol="0" anchor="ctr"/>
          <a:lstStyle/>
          <a:p>
            <a:pPr algn="ctr" indent="0" marL="0">
              <a:buNone/>
            </a:pPr>
            <a:r>
              <a:rPr lang="en-US" sz="1050" dirty="0">
                <a:solidFill>
                  <a:srgbClr val="EDE9FE"/>
                </a:solidFill>
                <a:latin typeface="Trebuchet MS" pitchFamily="34" charset="0"/>
                <a:ea typeface="Trebuchet MS" pitchFamily="34" charset="-122"/>
                <a:cs typeface="Trebuchet MS" pitchFamily="34" charset="-120"/>
              </a:rPr>
              <a:t>pixelfed.social</a:t>
            </a:r>
            <a:endParaRPr lang="en-US" sz="1050" dirty="0"/>
          </a:p>
        </p:txBody>
      </p:sp>
      <p:sp>
        <p:nvSpPr>
          <p:cNvPr id="13" name="Shape 11"/>
          <p:cNvSpPr/>
          <p:nvPr/>
        </p:nvSpPr>
        <p:spPr>
          <a:xfrm>
            <a:off x="2834640" y="2606040"/>
            <a:ext cx="457200" cy="0"/>
          </a:xfrm>
          <a:prstGeom prst="line">
            <a:avLst/>
          </a:prstGeom>
          <a:noFill/>
          <a:ln w="25400">
            <a:solidFill>
              <a:srgbClr val="A78BFA"/>
            </a:solidFill>
            <a:prstDash val="dash"/>
          </a:ln>
        </p:spPr>
      </p:sp>
      <p:sp>
        <p:nvSpPr>
          <p:cNvPr id="14" name="Shape 12"/>
          <p:cNvSpPr/>
          <p:nvPr/>
        </p:nvSpPr>
        <p:spPr>
          <a:xfrm>
            <a:off x="5669280" y="2606040"/>
            <a:ext cx="457200" cy="0"/>
          </a:xfrm>
          <a:prstGeom prst="line">
            <a:avLst/>
          </a:prstGeom>
          <a:noFill/>
          <a:ln w="25400">
            <a:solidFill>
              <a:srgbClr val="A78BFA"/>
            </a:solidFill>
            <a:prstDash val="dash"/>
          </a:ln>
        </p:spPr>
      </p:sp>
      <p:sp>
        <p:nvSpPr>
          <p:cNvPr id="15" name="Text 13"/>
          <p:cNvSpPr/>
          <p:nvPr/>
        </p:nvSpPr>
        <p:spPr>
          <a:xfrm>
            <a:off x="457200" y="3429000"/>
            <a:ext cx="8229600" cy="320040"/>
          </a:xfrm>
          <a:prstGeom prst="rect">
            <a:avLst/>
          </a:prstGeom>
          <a:noFill/>
          <a:ln/>
        </p:spPr>
        <p:txBody>
          <a:bodyPr wrap="square" rtlCol="0" anchor="ctr"/>
          <a:lstStyle/>
          <a:p>
            <a:pPr algn="ctr" indent="0" marL="0">
              <a:buNone/>
            </a:pPr>
            <a:r>
              <a:rPr lang="en-US" sz="1300" dirty="0">
                <a:solidFill>
                  <a:srgbClr val="A78BFA"/>
                </a:solidFill>
                <a:latin typeface="Trebuchet MS" pitchFamily="34" charset="0"/>
                <a:ea typeface="Trebuchet MS" pitchFamily="34" charset="-122"/>
                <a:cs typeface="Trebuchet MS" pitchFamily="34" charset="-120"/>
              </a:rPr>
              <a:t>↔  ActivityPub  ↔</a:t>
            </a:r>
            <a:endParaRPr lang="en-US" sz="1300" dirty="0"/>
          </a:p>
        </p:txBody>
      </p:sp>
      <p:sp>
        <p:nvSpPr>
          <p:cNvPr id="16" name="Text 14"/>
          <p:cNvSpPr/>
          <p:nvPr/>
        </p:nvSpPr>
        <p:spPr>
          <a:xfrm>
            <a:off x="457200" y="3840480"/>
            <a:ext cx="8229600" cy="822960"/>
          </a:xfrm>
          <a:prstGeom prst="rect">
            <a:avLst/>
          </a:prstGeom>
          <a:noFill/>
          <a:ln/>
        </p:spPr>
        <p:txBody>
          <a:bodyPr wrap="square" rtlCol="0" anchor="ctr"/>
          <a:lstStyle/>
          <a:p>
            <a:pPr algn="ctr" indent="0" marL="0">
              <a:buNone/>
            </a:pPr>
            <a:r>
              <a:rPr lang="en-US" sz="1300" dirty="0">
                <a:solidFill>
                  <a:srgbClr val="EDE9FE"/>
                </a:solidFill>
                <a:latin typeface="Trebuchet MS" pitchFamily="34" charset="0"/>
                <a:ea typeface="Trebuchet MS" pitchFamily="34" charset="-122"/>
                <a:cs typeface="Trebuchet MS" pitchFamily="34" charset="-120"/>
              </a:rPr>
              <a:t>Puedes suscribirte a un canal de PeerTube desde tu cuenta de Mastodon.</a:t>
            </a:r>
            <a:endParaRPr lang="en-US" sz="1300" dirty="0"/>
          </a:p>
          <a:p>
            <a:pPr algn="ctr" indent="0" marL="0">
              <a:buNone/>
            </a:pPr>
            <a:r>
              <a:rPr lang="en-US" sz="1300" dirty="0">
                <a:solidFill>
                  <a:srgbClr val="EDE9FE"/>
                </a:solidFill>
                <a:latin typeface="Trebuchet MS" pitchFamily="34" charset="0"/>
                <a:ea typeface="Trebuchet MS" pitchFamily="34" charset="-122"/>
                <a:cs typeface="Trebuchet MS" pitchFamily="34" charset="-120"/>
              </a:rPr>
              <a:t>Puedes seguir un perfil de Pixelfed desde Mastodon.</a:t>
            </a:r>
            <a:endParaRPr lang="en-US" sz="1300" dirty="0"/>
          </a:p>
          <a:p>
            <a:pPr algn="ctr" indent="0" marL="0">
              <a:buNone/>
            </a:pPr>
            <a:r>
              <a:rPr lang="en-US" sz="1300" dirty="0">
                <a:solidFill>
                  <a:srgbClr val="EDE9FE"/>
                </a:solidFill>
                <a:latin typeface="Trebuchet MS" pitchFamily="34" charset="0"/>
                <a:ea typeface="Trebuchet MS" pitchFamily="34" charset="-122"/>
                <a:cs typeface="Trebuchet MS" pitchFamily="34" charset="-120"/>
              </a:rPr>
              <a:t>No necesitas cuenta en cada servicio para seguirlo.</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puede hacer alguien en el Fediverse?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Desde una cuenta en cualquier instancia del Fediverse puedes:</a:t>
            </a:r>
            <a:endParaRPr lang="en-US" sz="1300" dirty="0"/>
          </a:p>
        </p:txBody>
      </p:sp>
      <p:sp>
        <p:nvSpPr>
          <p:cNvPr id="5" name="Shape 3"/>
          <p:cNvSpPr/>
          <p:nvPr/>
        </p:nvSpPr>
        <p:spPr>
          <a:xfrm>
            <a:off x="457200" y="1600200"/>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64008" cy="1005840"/>
          </a:xfrm>
          <a:prstGeom prst="rect">
            <a:avLst/>
          </a:prstGeom>
          <a:solidFill>
            <a:srgbClr val="7C3AED"/>
          </a:solidFill>
          <a:ln w="12700">
            <a:solidFill>
              <a:srgbClr val="7C3AED"/>
            </a:solidFill>
            <a:prstDash val="solid"/>
          </a:ln>
        </p:spPr>
      </p:sp>
      <p:sp>
        <p:nvSpPr>
          <p:cNvPr id="7" name="Text 5"/>
          <p:cNvSpPr/>
          <p:nvPr/>
        </p:nvSpPr>
        <p:spPr>
          <a:xfrm>
            <a:off x="685800" y="1664208"/>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Publicar</a:t>
            </a:r>
            <a:endParaRPr lang="en-US" sz="1250" dirty="0"/>
          </a:p>
        </p:txBody>
      </p:sp>
      <p:sp>
        <p:nvSpPr>
          <p:cNvPr id="8" name="Text 6"/>
          <p:cNvSpPr/>
          <p:nvPr/>
        </p:nvSpPr>
        <p:spPr>
          <a:xfrm>
            <a:off x="685800" y="2011680"/>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Texto, imágenes, vídeo o audio, según la plataforma que uses.</a:t>
            </a:r>
            <a:endParaRPr lang="en-US" sz="1150" dirty="0"/>
          </a:p>
        </p:txBody>
      </p:sp>
      <p:sp>
        <p:nvSpPr>
          <p:cNvPr id="9" name="Shape 7"/>
          <p:cNvSpPr/>
          <p:nvPr/>
        </p:nvSpPr>
        <p:spPr>
          <a:xfrm>
            <a:off x="457200" y="2715768"/>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715768"/>
            <a:ext cx="64008" cy="1005840"/>
          </a:xfrm>
          <a:prstGeom prst="rect">
            <a:avLst/>
          </a:prstGeom>
          <a:solidFill>
            <a:srgbClr val="7C3AED"/>
          </a:solidFill>
          <a:ln w="12700">
            <a:solidFill>
              <a:srgbClr val="7C3AED"/>
            </a:solidFill>
            <a:prstDash val="solid"/>
          </a:ln>
        </p:spPr>
      </p:sp>
      <p:sp>
        <p:nvSpPr>
          <p:cNvPr id="11" name="Text 9"/>
          <p:cNvSpPr/>
          <p:nvPr/>
        </p:nvSpPr>
        <p:spPr>
          <a:xfrm>
            <a:off x="685800" y="2779776"/>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Seguir cuentas de otras instancias</a:t>
            </a:r>
            <a:endParaRPr lang="en-US" sz="1250" dirty="0"/>
          </a:p>
        </p:txBody>
      </p:sp>
      <p:sp>
        <p:nvSpPr>
          <p:cNvPr id="12" name="Text 10"/>
          <p:cNvSpPr/>
          <p:nvPr/>
        </p:nvSpPr>
        <p:spPr>
          <a:xfrm>
            <a:off x="685800" y="3127248"/>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Da igual que estén en otro servidor o en otra plataforma del Fediverse.</a:t>
            </a:r>
            <a:endParaRPr lang="en-US" sz="1150" dirty="0"/>
          </a:p>
        </p:txBody>
      </p:sp>
      <p:sp>
        <p:nvSpPr>
          <p:cNvPr id="13" name="Shape 11"/>
          <p:cNvSpPr/>
          <p:nvPr/>
        </p:nvSpPr>
        <p:spPr>
          <a:xfrm>
            <a:off x="457200" y="3831336"/>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4" name="Shape 12"/>
          <p:cNvSpPr/>
          <p:nvPr/>
        </p:nvSpPr>
        <p:spPr>
          <a:xfrm>
            <a:off x="457200" y="3831336"/>
            <a:ext cx="64008" cy="1005840"/>
          </a:xfrm>
          <a:prstGeom prst="rect">
            <a:avLst/>
          </a:prstGeom>
          <a:solidFill>
            <a:srgbClr val="7C3AED"/>
          </a:solidFill>
          <a:ln w="12700">
            <a:solidFill>
              <a:srgbClr val="7C3AED"/>
            </a:solidFill>
            <a:prstDash val="solid"/>
          </a:ln>
        </p:spPr>
      </p:sp>
      <p:sp>
        <p:nvSpPr>
          <p:cNvPr id="15" name="Text 13"/>
          <p:cNvSpPr/>
          <p:nvPr/>
        </p:nvSpPr>
        <p:spPr>
          <a:xfrm>
            <a:off x="685800" y="3895344"/>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Conversar</a:t>
            </a:r>
            <a:endParaRPr lang="en-US" sz="1250" dirty="0"/>
          </a:p>
        </p:txBody>
      </p:sp>
      <p:sp>
        <p:nvSpPr>
          <p:cNvPr id="16" name="Text 14"/>
          <p:cNvSpPr/>
          <p:nvPr/>
        </p:nvSpPr>
        <p:spPr>
          <a:xfrm>
            <a:off x="685800" y="4242816"/>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Responder, mencionar y mantener conversaciones con personas de cualquier instancia.</a:t>
            </a:r>
            <a:endParaRPr lang="en-US" sz="1150" dirty="0"/>
          </a:p>
        </p:txBody>
      </p:sp>
      <p:sp>
        <p:nvSpPr>
          <p:cNvPr id="17" name="Shape 15"/>
          <p:cNvSpPr/>
          <p:nvPr/>
        </p:nvSpPr>
        <p:spPr>
          <a:xfrm>
            <a:off x="4846320" y="1600200"/>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8" name="Shape 16"/>
          <p:cNvSpPr/>
          <p:nvPr/>
        </p:nvSpPr>
        <p:spPr>
          <a:xfrm>
            <a:off x="4846320" y="1600200"/>
            <a:ext cx="64008" cy="1005840"/>
          </a:xfrm>
          <a:prstGeom prst="rect">
            <a:avLst/>
          </a:prstGeom>
          <a:solidFill>
            <a:srgbClr val="7C3AED"/>
          </a:solidFill>
          <a:ln w="12700">
            <a:solidFill>
              <a:srgbClr val="7C3AED"/>
            </a:solidFill>
            <a:prstDash val="solid"/>
          </a:ln>
        </p:spPr>
      </p:sp>
      <p:sp>
        <p:nvSpPr>
          <p:cNvPr id="19" name="Text 17"/>
          <p:cNvSpPr/>
          <p:nvPr/>
        </p:nvSpPr>
        <p:spPr>
          <a:xfrm>
            <a:off x="5074920" y="1664208"/>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Explorar por hashtags</a:t>
            </a:r>
            <a:endParaRPr lang="en-US" sz="1250" dirty="0"/>
          </a:p>
        </p:txBody>
      </p:sp>
      <p:sp>
        <p:nvSpPr>
          <p:cNvPr id="20" name="Text 18"/>
          <p:cNvSpPr/>
          <p:nvPr/>
        </p:nvSpPr>
        <p:spPr>
          <a:xfrm>
            <a:off x="5074920" y="2011680"/>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La forma principal de descubrir personas y temas fuera de tu instancia.</a:t>
            </a:r>
            <a:endParaRPr lang="en-US" sz="1150" dirty="0"/>
          </a:p>
        </p:txBody>
      </p:sp>
      <p:sp>
        <p:nvSpPr>
          <p:cNvPr id="21" name="Shape 19"/>
          <p:cNvSpPr/>
          <p:nvPr/>
        </p:nvSpPr>
        <p:spPr>
          <a:xfrm>
            <a:off x="4846320" y="2715768"/>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2" name="Shape 20"/>
          <p:cNvSpPr/>
          <p:nvPr/>
        </p:nvSpPr>
        <p:spPr>
          <a:xfrm>
            <a:off x="4846320" y="2715768"/>
            <a:ext cx="64008" cy="1005840"/>
          </a:xfrm>
          <a:prstGeom prst="rect">
            <a:avLst/>
          </a:prstGeom>
          <a:solidFill>
            <a:srgbClr val="7C3AED"/>
          </a:solidFill>
          <a:ln w="12700">
            <a:solidFill>
              <a:srgbClr val="7C3AED"/>
            </a:solidFill>
            <a:prstDash val="solid"/>
          </a:ln>
        </p:spPr>
      </p:sp>
      <p:sp>
        <p:nvSpPr>
          <p:cNvPr id="23" name="Text 21"/>
          <p:cNvSpPr/>
          <p:nvPr/>
        </p:nvSpPr>
        <p:spPr>
          <a:xfrm>
            <a:off x="5074920" y="2779776"/>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Elegir qué ves</a:t>
            </a:r>
            <a:endParaRPr lang="en-US" sz="1250" dirty="0"/>
          </a:p>
        </p:txBody>
      </p:sp>
      <p:sp>
        <p:nvSpPr>
          <p:cNvPr id="24" name="Text 22"/>
          <p:cNvSpPr/>
          <p:nvPr/>
        </p:nvSpPr>
        <p:spPr>
          <a:xfrm>
            <a:off x="5074920" y="3127248"/>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Sin algoritmo que decida por ti. Ves lo que publican quienes sigues, en orden cronológico.</a:t>
            </a:r>
            <a:endParaRPr lang="en-US" sz="1150" dirty="0"/>
          </a:p>
        </p:txBody>
      </p:sp>
      <p:sp>
        <p:nvSpPr>
          <p:cNvPr id="25" name="Shape 23"/>
          <p:cNvSpPr/>
          <p:nvPr/>
        </p:nvSpPr>
        <p:spPr>
          <a:xfrm>
            <a:off x="4846320" y="3831336"/>
            <a:ext cx="402336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6" name="Shape 24"/>
          <p:cNvSpPr/>
          <p:nvPr/>
        </p:nvSpPr>
        <p:spPr>
          <a:xfrm>
            <a:off x="4846320" y="3831336"/>
            <a:ext cx="64008" cy="1005840"/>
          </a:xfrm>
          <a:prstGeom prst="rect">
            <a:avLst/>
          </a:prstGeom>
          <a:solidFill>
            <a:srgbClr val="7C3AED"/>
          </a:solidFill>
          <a:ln w="12700">
            <a:solidFill>
              <a:srgbClr val="7C3AED"/>
            </a:solidFill>
            <a:prstDash val="solid"/>
          </a:ln>
        </p:spPr>
      </p:sp>
      <p:sp>
        <p:nvSpPr>
          <p:cNvPr id="27" name="Text 25"/>
          <p:cNvSpPr/>
          <p:nvPr/>
        </p:nvSpPr>
        <p:spPr>
          <a:xfrm>
            <a:off x="5074920" y="3895344"/>
            <a:ext cx="3657600" cy="347472"/>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Migrar si quieres</a:t>
            </a:r>
            <a:endParaRPr lang="en-US" sz="1250" dirty="0"/>
          </a:p>
        </p:txBody>
      </p:sp>
      <p:sp>
        <p:nvSpPr>
          <p:cNvPr id="28" name="Text 26"/>
          <p:cNvSpPr/>
          <p:nvPr/>
        </p:nvSpPr>
        <p:spPr>
          <a:xfrm>
            <a:off x="5074920" y="4242816"/>
            <a:ext cx="36576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cambiar de instancia conservando tus seguidores y tu identidad pública. No todo viaja igual, pero no empiezas desde cero.</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no es el Fediverse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Algunos malentendidos frecuentes que conviene aclarar:</a:t>
            </a:r>
            <a:endParaRPr lang="en-US" sz="1300" dirty="0"/>
          </a:p>
        </p:txBody>
      </p:sp>
      <p:sp>
        <p:nvSpPr>
          <p:cNvPr id="5" name="Shape 3"/>
          <p:cNvSpPr/>
          <p:nvPr/>
        </p:nvSpPr>
        <p:spPr>
          <a:xfrm>
            <a:off x="457200" y="1554480"/>
            <a:ext cx="8229600" cy="804672"/>
          </a:xfrm>
          <a:prstGeom prst="rect">
            <a:avLst/>
          </a:prstGeom>
          <a:solidFill>
            <a:srgbClr val="FFFFFF"/>
          </a:solidFill>
          <a:ln w="12700">
            <a:solidFill>
              <a:srgbClr val="E5E7EB"/>
            </a:solidFill>
            <a:prstDash val="solid"/>
          </a:ln>
        </p:spPr>
      </p:sp>
      <p:sp>
        <p:nvSpPr>
          <p:cNvPr id="6" name="Shape 4"/>
          <p:cNvSpPr/>
          <p:nvPr/>
        </p:nvSpPr>
        <p:spPr>
          <a:xfrm>
            <a:off x="457200" y="1554480"/>
            <a:ext cx="54864" cy="804672"/>
          </a:xfrm>
          <a:prstGeom prst="rect">
            <a:avLst/>
          </a:prstGeom>
          <a:solidFill>
            <a:srgbClr val="7C3AED"/>
          </a:solidFill>
          <a:ln w="12700">
            <a:solidFill>
              <a:srgbClr val="7C3AED"/>
            </a:solidFill>
            <a:prstDash val="solid"/>
          </a:ln>
        </p:spPr>
      </p:sp>
      <p:sp>
        <p:nvSpPr>
          <p:cNvPr id="7" name="Text 5"/>
          <p:cNvSpPr/>
          <p:nvPr/>
        </p:nvSpPr>
        <p:spPr>
          <a:xfrm>
            <a:off x="640080" y="1609344"/>
            <a:ext cx="7772400" cy="29260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No es solo Mastodon</a:t>
            </a:r>
            <a:endParaRPr lang="en-US" sz="1250" dirty="0"/>
          </a:p>
        </p:txBody>
      </p:sp>
      <p:sp>
        <p:nvSpPr>
          <p:cNvPr id="8" name="Text 6"/>
          <p:cNvSpPr/>
          <p:nvPr/>
        </p:nvSpPr>
        <p:spPr>
          <a:xfrm>
            <a:off x="640080" y="1901952"/>
            <a:ext cx="7772400" cy="38404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  Mastodon es el servicio más conocido, pero el Fediverse incluye también Pixelfed, PeerTube, Lemmy, Misskey y muchos otros. Cada uno para un uso distinto.</a:t>
            </a:r>
            <a:endParaRPr lang="en-US" sz="1150" dirty="0"/>
          </a:p>
        </p:txBody>
      </p:sp>
      <p:sp>
        <p:nvSpPr>
          <p:cNvPr id="9" name="Shape 7"/>
          <p:cNvSpPr/>
          <p:nvPr/>
        </p:nvSpPr>
        <p:spPr>
          <a:xfrm>
            <a:off x="457200" y="2441448"/>
            <a:ext cx="8229600" cy="804672"/>
          </a:xfrm>
          <a:prstGeom prst="rect">
            <a:avLst/>
          </a:prstGeom>
          <a:solidFill>
            <a:srgbClr val="EDE9FE"/>
          </a:solidFill>
          <a:ln w="12700">
            <a:solidFill>
              <a:srgbClr val="E5E7EB"/>
            </a:solidFill>
            <a:prstDash val="solid"/>
          </a:ln>
        </p:spPr>
      </p:sp>
      <p:sp>
        <p:nvSpPr>
          <p:cNvPr id="10" name="Shape 8"/>
          <p:cNvSpPr/>
          <p:nvPr/>
        </p:nvSpPr>
        <p:spPr>
          <a:xfrm>
            <a:off x="457200" y="2441448"/>
            <a:ext cx="54864" cy="804672"/>
          </a:xfrm>
          <a:prstGeom prst="rect">
            <a:avLst/>
          </a:prstGeom>
          <a:solidFill>
            <a:srgbClr val="7C3AED"/>
          </a:solidFill>
          <a:ln w="12700">
            <a:solidFill>
              <a:srgbClr val="7C3AED"/>
            </a:solidFill>
            <a:prstDash val="solid"/>
          </a:ln>
        </p:spPr>
      </p:sp>
      <p:sp>
        <p:nvSpPr>
          <p:cNvPr id="11" name="Text 9"/>
          <p:cNvSpPr/>
          <p:nvPr/>
        </p:nvSpPr>
        <p:spPr>
          <a:xfrm>
            <a:off x="640080" y="2496312"/>
            <a:ext cx="7772400" cy="29260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No es una sola red social</a:t>
            </a:r>
            <a:endParaRPr lang="en-US" sz="1250" dirty="0"/>
          </a:p>
        </p:txBody>
      </p:sp>
      <p:sp>
        <p:nvSpPr>
          <p:cNvPr id="12" name="Text 10"/>
          <p:cNvSpPr/>
          <p:nvPr/>
        </p:nvSpPr>
        <p:spPr>
          <a:xfrm>
            <a:off x="640080" y="2788920"/>
            <a:ext cx="7772400" cy="38404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  Es una red de redes. Hay miles de servidores independientes, cada uno con su propia comunidad, sus normas y su ambiente. No hay una experiencia única.</a:t>
            </a:r>
            <a:endParaRPr lang="en-US" sz="1150" dirty="0"/>
          </a:p>
        </p:txBody>
      </p:sp>
      <p:sp>
        <p:nvSpPr>
          <p:cNvPr id="13" name="Shape 11"/>
          <p:cNvSpPr/>
          <p:nvPr/>
        </p:nvSpPr>
        <p:spPr>
          <a:xfrm>
            <a:off x="457200" y="3328416"/>
            <a:ext cx="8229600" cy="804672"/>
          </a:xfrm>
          <a:prstGeom prst="rect">
            <a:avLst/>
          </a:prstGeom>
          <a:solidFill>
            <a:srgbClr val="FFFFFF"/>
          </a:solidFill>
          <a:ln w="12700">
            <a:solidFill>
              <a:srgbClr val="E5E7EB"/>
            </a:solidFill>
            <a:prstDash val="solid"/>
          </a:ln>
        </p:spPr>
      </p:sp>
      <p:sp>
        <p:nvSpPr>
          <p:cNvPr id="14" name="Shape 12"/>
          <p:cNvSpPr/>
          <p:nvPr/>
        </p:nvSpPr>
        <p:spPr>
          <a:xfrm>
            <a:off x="457200" y="3328416"/>
            <a:ext cx="54864" cy="804672"/>
          </a:xfrm>
          <a:prstGeom prst="rect">
            <a:avLst/>
          </a:prstGeom>
          <a:solidFill>
            <a:srgbClr val="7C3AED"/>
          </a:solidFill>
          <a:ln w="12700">
            <a:solidFill>
              <a:srgbClr val="7C3AED"/>
            </a:solidFill>
            <a:prstDash val="solid"/>
          </a:ln>
        </p:spPr>
      </p:sp>
      <p:sp>
        <p:nvSpPr>
          <p:cNvPr id="15" name="Text 13"/>
          <p:cNvSpPr/>
          <p:nvPr/>
        </p:nvSpPr>
        <p:spPr>
          <a:xfrm>
            <a:off x="640080" y="3383280"/>
            <a:ext cx="7772400" cy="29260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No es automáticamente perfecto por ser descentralizado</a:t>
            </a:r>
            <a:endParaRPr lang="en-US" sz="1250" dirty="0"/>
          </a:p>
        </p:txBody>
      </p:sp>
      <p:sp>
        <p:nvSpPr>
          <p:cNvPr id="16" name="Text 14"/>
          <p:cNvSpPr/>
          <p:nvPr/>
        </p:nvSpPr>
        <p:spPr>
          <a:xfrm>
            <a:off x="640080" y="3675888"/>
            <a:ext cx="7772400" cy="38404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  La descentralización no garantiza moderación impecable ni ausencia de conflictos. Descentralizado no significa caótico: cada instancia tiene sus normas. Significa que no hay un centro único de control.</a:t>
            </a:r>
            <a:endParaRPr lang="en-US" sz="1150" dirty="0"/>
          </a:p>
        </p:txBody>
      </p:sp>
      <p:sp>
        <p:nvSpPr>
          <p:cNvPr id="17" name="Shape 15"/>
          <p:cNvSpPr/>
          <p:nvPr/>
        </p:nvSpPr>
        <p:spPr>
          <a:xfrm>
            <a:off x="457200" y="4215384"/>
            <a:ext cx="8229600" cy="804672"/>
          </a:xfrm>
          <a:prstGeom prst="rect">
            <a:avLst/>
          </a:prstGeom>
          <a:solidFill>
            <a:srgbClr val="EDE9FE"/>
          </a:solidFill>
          <a:ln w="12700">
            <a:solidFill>
              <a:srgbClr val="E5E7EB"/>
            </a:solidFill>
            <a:prstDash val="solid"/>
          </a:ln>
        </p:spPr>
      </p:sp>
      <p:sp>
        <p:nvSpPr>
          <p:cNvPr id="18" name="Shape 16"/>
          <p:cNvSpPr/>
          <p:nvPr/>
        </p:nvSpPr>
        <p:spPr>
          <a:xfrm>
            <a:off x="457200" y="4215384"/>
            <a:ext cx="54864" cy="804672"/>
          </a:xfrm>
          <a:prstGeom prst="rect">
            <a:avLst/>
          </a:prstGeom>
          <a:solidFill>
            <a:srgbClr val="7C3AED"/>
          </a:solidFill>
          <a:ln w="12700">
            <a:solidFill>
              <a:srgbClr val="7C3AED"/>
            </a:solidFill>
            <a:prstDash val="solid"/>
          </a:ln>
        </p:spPr>
      </p:sp>
      <p:sp>
        <p:nvSpPr>
          <p:cNvPr id="19" name="Text 17"/>
          <p:cNvSpPr/>
          <p:nvPr/>
        </p:nvSpPr>
        <p:spPr>
          <a:xfrm>
            <a:off x="640080" y="4270248"/>
            <a:ext cx="7772400" cy="29260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  No significa ausencia de normas</a:t>
            </a:r>
            <a:endParaRPr lang="en-US" sz="1250" dirty="0"/>
          </a:p>
        </p:txBody>
      </p:sp>
      <p:sp>
        <p:nvSpPr>
          <p:cNvPr id="20" name="Text 18"/>
          <p:cNvSpPr/>
          <p:nvPr/>
        </p:nvSpPr>
        <p:spPr>
          <a:xfrm>
            <a:off x="640080" y="4562856"/>
            <a:ext cx="7772400" cy="38404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  Cada instancia tiene sus propias normas de uso y sus propios administradores. La moderación existe — solo que no es centralizada ni uniforme.</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es el Fediverse</dc:title>
  <dc:subject>PptxGenJS Presentation</dc:subject>
  <dc:creator>FediPunk</dc:creator>
  <cp:lastModifiedBy>FediPunk</cp:lastModifiedBy>
  <cp:revision>1</cp:revision>
  <dcterms:created xsi:type="dcterms:W3CDTF">2026-04-04T17:29:56Z</dcterms:created>
  <dcterms:modified xsi:type="dcterms:W3CDTF">2026-04-04T17:29:56Z</dcterms:modified>
</cp:coreProperties>
</file>