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Preséntate brevemente. Esta charla es para personas que han oído hablar de Mastodon o el Fediverse y quieren entender qué es, sin conocimientos técnicos previos. Duración estimada: 30-45 minutos. Puedes adaptar la profundidad al perfil de la audiencia.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Presenta esta tabla de forma neutra, no propagandística. Las diferencias son reales y defendibles: el algoritmo, la propiedad y la portabilidad son comparaciones objetivas. Puedes añadir verbalmente que Twitter/X tiene cosas que Mastodon no tiene: más usuarios, más visibilidad pública inmediata, búsqueda de texto libre. La honestidad da credibilidad. Si alguien pregunta por Bluesky, puedes decir que comparte algunas características con Mastodon en cuanto a descentralización, pero que el ecosistema es más joven y todavía muy centralizado en la empresa.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da credibilidad a la charla. Si solo hablas de ventajas, la audiencia desconfía. Los problemas son reales: la curva de entrada existe, la búsqueda es limitada, los primeros días son desconcertantes. Admitirlo convierte la charla en algo útil, no en un anuncio. El lado positivo también es real: el cambio de experiencia en Mastodon respecto a Twitter es significativo para mucha gente una vez que el timeline tiene contenido.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Destaca que estas costumbres no son reglas universales: cada instancia tiene su cultura propia. En algunas el uso de CW es casi obligatorio para ciertos contenidos; en otras es menos frecuente. Lo que sí es generalizado es que se valora el cuidado hacia los demás: el texto alternativo, el CW y la presentación al llegar son señales de que alguien ha llegado con buena disposición.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 mensaje central: el timeline vacío es el estado por defecto cuando acabas de llegar. No es que Mastodon esté muerto — es que funciona como los correos: si no sigues a nadie, no recibes nada. En dos o tres semanas de uso activo la experiencia cambia por completo. Si es posible, ayuda a alguien a registrarse en directo al terminar la charla.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 punto de los mensajes directos suele generar reacción. Es importante ser preciso: son privados respecto a otros usuarios, pero los administradores de las instancias implicadas tienen acceso técnico — igual que ocurre con el correo electrónico. No son mensajería cifrada. Si alguien necesita comunicación verdaderamente privada, la recomendación es usar Signal u otra aplicación con cifrado de extremo a extremo. No hace falta decirlo con alarma, pero sí con claridad.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Deja esta diapositiva visible mientras la audiencia hace preguntas o mientras alguien se registra. Puedes compartir las URLs por escrito o a través del canal de comunicación del evento. Si la audiencia quiere registrarse ahora, el directorio de FediPunk es el mejor primer paso.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Frase de cierre: 'Internet no siempre fue así. Puede volver a ser más habitable.' No hace promesas utópicas: reconoce que había algo diferente antes y que hay una alternativa real ahora. Deja tiempo para preguntas. Si alguien quiere registrarse, abre el directorio de FediPunk en pantalla y ayuda a elegir instancia en directo — es la mejor forma de terminar una charla de este tipo.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Empieza por el problema de fondo, no por el evento de 2022. La centralización es el problema estructural: una empresa controla todo lo que ves, quién puede hablar y qué pasa con tus datos. Twitter/X es un ejemplo reciente, pero no el único. Puedes mencionar que esto ya ocurrió con otras plataformas que cambiaron de política, de dueño o simplemente desaparecieron. Mastodon no nació como reacción a ningún evento concreto: nació en 2016 como propuesta de arquitectura diferente.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da contexto histórico real. Mastodon no es una reacción de 2022: es un proyecto que lleva años desarrollándose. El cambio en Twitter aceleró su adopción, pero no lo creó. Esto es importante para que la audiencia no perciba Mastodon como un proyecto de nicho o de emergencia. También puedes mencionar que Mastodon es software libre, mantenido por una fundación sin ánimo de lucro.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Usa siempre 'publicación', no 'toot'. Destaca que la visibilidad configurable por publicación es una diferencia importante respecto a Twitter: puedes publicar algo que solo vean tus seguidores, o hacer una mención directa que no aparezca en la timeline de nadie más. Esto da más control sobre la propia presencia. Los mensajes directos existen, pero no son mensajería cifrada — conviene aclararlo si alguien pregunta, y se trata en más detalle en la diapositiva sobre lo que desconcierta.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 Fediverse es la red más amplia, no un servicio concreto. Mastodon es el punto de entrada más común, pero no el único. La clave para la audiencia es entender que no son redes separadas: se comunican entre sí gracias a ActivityPub. No hace falta explicar qué es ActivityPub en detalle — basta con la analogía del correo electrónico. Si alguien pregunta, puedes decir que es un estándar abierto, como el HTTP de las páginas web.</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 analogía del correo electrónico es la más efectiva para explicar las instancias. Úsala siempre. Destaca también el formato de la dirección: @nombre@instancia.com — así la audiencia entiende visualmente por qué hay que especificar la instancia. Puedes preguntar '¿alguien usa Gmail? ¿alguien usa Outlook?' para hacer la analogía más interactiva.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 mensaje más importante de esta diapositiva: la elección de instancia no es permanente. Mastodon permite exportar la lista de seguidos y seguidores y migrar a otra instancia. Esto quita mucha presión. Menciona el directorio de FediPunk como punto de partida para encontrar instancias en español: fedipunk.com/instancias-mastodon-espanol/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Evita la palabra 'toot'. Usa siempre 'publicación'. Destaca que el favorito no tiene efecto algorítmico: no hace que la publicación llegue a más gente, solo es una señal personal de que algo te ha gustado. Eso es diferente al 'like' de Twitter, que sí tiene efecto en el alcance. También puedes mencionar que hay mensajes directos, aunque con matices importantes: en Mastodon los mensajes directos son visibles para los administradores de la instancia, como ocurre con cualquier correo electrónico.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 federación ocurre en segundo plano: el usuario no tiene que hacer nada especial para comunicarse con personas de otras instancias. El matiz de los bloqueos es importante: sí puede haber instancias que decidan no federar con otras por razones de moderación. Eso forma parte de cómo cada servidor gestiona su comunidad y es una característica del sistema, no un error.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4C1D95"/>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7C3AED"/>
          </a:solidFill>
          <a:ln w="12700">
            <a:solidFill>
              <a:srgbClr val="7C3AED"/>
            </a:solidFill>
            <a:prstDash val="solid"/>
          </a:ln>
        </p:spPr>
      </p:sp>
      <p:sp>
        <p:nvSpPr>
          <p:cNvPr id="3" name="Shape 1"/>
          <p:cNvSpPr/>
          <p:nvPr/>
        </p:nvSpPr>
        <p:spPr>
          <a:xfrm>
            <a:off x="6858000" y="-457200"/>
            <a:ext cx="3200400" cy="3200400"/>
          </a:xfrm>
          <a:prstGeom prst="ellipse">
            <a:avLst/>
          </a:prstGeom>
          <a:solidFill>
            <a:srgbClr val="7C3AED">
              <a:alpha val="25000"/>
            </a:srgbClr>
          </a:solidFill>
          <a:ln w="12700">
            <a:solidFill>
              <a:srgbClr val="7C3AED">
                <a:alpha val="25000"/>
              </a:srgbClr>
            </a:solidFill>
            <a:prstDash val="solid"/>
          </a:ln>
        </p:spPr>
      </p:sp>
      <p:sp>
        <p:nvSpPr>
          <p:cNvPr id="4" name="Shape 2"/>
          <p:cNvSpPr/>
          <p:nvPr/>
        </p:nvSpPr>
        <p:spPr>
          <a:xfrm>
            <a:off x="7498080" y="2926080"/>
            <a:ext cx="2011680" cy="2011680"/>
          </a:xfrm>
          <a:prstGeom prst="ellipse">
            <a:avLst/>
          </a:prstGeom>
          <a:solidFill>
            <a:srgbClr val="A78BFA">
              <a:alpha val="20000"/>
            </a:srgbClr>
          </a:solidFill>
          <a:ln w="12700">
            <a:solidFill>
              <a:srgbClr val="A78BFA">
                <a:alpha val="20000"/>
              </a:srgbClr>
            </a:solidFill>
            <a:prstDash val="solid"/>
          </a:ln>
        </p:spPr>
      </p:sp>
      <p:sp>
        <p:nvSpPr>
          <p:cNvPr id="5" name="Text 3"/>
          <p:cNvSpPr/>
          <p:nvPr/>
        </p:nvSpPr>
        <p:spPr>
          <a:xfrm>
            <a:off x="548640" y="1097280"/>
            <a:ext cx="7772400" cy="1097280"/>
          </a:xfrm>
          <a:prstGeom prst="rect">
            <a:avLst/>
          </a:prstGeom>
          <a:noFill/>
          <a:ln/>
        </p:spPr>
        <p:txBody>
          <a:bodyPr wrap="square" rtlCol="0" anchor="ctr"/>
          <a:lstStyle/>
          <a:p>
            <a:pPr algn="l" indent="0" marL="0">
              <a:buNone/>
            </a:pPr>
            <a:r>
              <a:rPr lang="en-US" sz="4800" b="1" dirty="0">
                <a:solidFill>
                  <a:srgbClr val="FFFFFF"/>
                </a:solidFill>
                <a:latin typeface="Trebuchet MS" pitchFamily="34" charset="0"/>
                <a:ea typeface="Trebuchet MS" pitchFamily="34" charset="-122"/>
                <a:cs typeface="Trebuchet MS" pitchFamily="34" charset="-120"/>
              </a:rPr>
              <a:t>Qué es Mastodon</a:t>
            </a:r>
            <a:endParaRPr lang="en-US" sz="4800" dirty="0"/>
          </a:p>
        </p:txBody>
      </p:sp>
      <p:sp>
        <p:nvSpPr>
          <p:cNvPr id="6" name="Text 4"/>
          <p:cNvSpPr/>
          <p:nvPr/>
        </p:nvSpPr>
        <p:spPr>
          <a:xfrm>
            <a:off x="548640" y="2011680"/>
            <a:ext cx="7772400" cy="914400"/>
          </a:xfrm>
          <a:prstGeom prst="rect">
            <a:avLst/>
          </a:prstGeom>
          <a:noFill/>
          <a:ln/>
        </p:spPr>
        <p:txBody>
          <a:bodyPr wrap="square" rtlCol="0" anchor="ctr"/>
          <a:lstStyle/>
          <a:p>
            <a:pPr algn="l" indent="0" marL="0">
              <a:buNone/>
            </a:pPr>
            <a:r>
              <a:rPr lang="en-US" sz="3600" dirty="0">
                <a:solidFill>
                  <a:srgbClr val="A78BFA"/>
                </a:solidFill>
                <a:latin typeface="Trebuchet MS" pitchFamily="34" charset="0"/>
                <a:ea typeface="Trebuchet MS" pitchFamily="34" charset="-122"/>
                <a:cs typeface="Trebuchet MS" pitchFamily="34" charset="-120"/>
              </a:rPr>
              <a:t>y cómo funciona</a:t>
            </a:r>
            <a:endParaRPr lang="en-US" sz="3600" dirty="0"/>
          </a:p>
        </p:txBody>
      </p:sp>
      <p:sp>
        <p:nvSpPr>
          <p:cNvPr id="7" name="Shape 5"/>
          <p:cNvSpPr/>
          <p:nvPr/>
        </p:nvSpPr>
        <p:spPr>
          <a:xfrm>
            <a:off x="548640" y="3017520"/>
            <a:ext cx="4114800" cy="45720"/>
          </a:xfrm>
          <a:prstGeom prst="rect">
            <a:avLst/>
          </a:prstGeom>
          <a:solidFill>
            <a:srgbClr val="7C3AED"/>
          </a:solidFill>
          <a:ln w="12700">
            <a:solidFill>
              <a:srgbClr val="7C3AED"/>
            </a:solidFill>
            <a:prstDash val="solid"/>
          </a:ln>
        </p:spPr>
      </p:sp>
      <p:sp>
        <p:nvSpPr>
          <p:cNvPr id="8" name="Text 6"/>
          <p:cNvSpPr/>
          <p:nvPr/>
        </p:nvSpPr>
        <p:spPr>
          <a:xfrm>
            <a:off x="548640" y="3200400"/>
            <a:ext cx="7315200" cy="914400"/>
          </a:xfrm>
          <a:prstGeom prst="rect">
            <a:avLst/>
          </a:prstGeom>
          <a:noFill/>
          <a:ln/>
        </p:spPr>
        <p:txBody>
          <a:bodyPr wrap="square" rtlCol="0" anchor="t"/>
          <a:lstStyle/>
          <a:p>
            <a:pPr algn="l" indent="0" marL="0">
              <a:buNone/>
            </a:pPr>
            <a:r>
              <a:rPr lang="en-US" sz="1400" dirty="0">
                <a:solidFill>
                  <a:srgbClr val="EDE9FE"/>
                </a:solidFill>
                <a:latin typeface="Trebuchet MS" pitchFamily="34" charset="0"/>
                <a:ea typeface="Trebuchet MS" pitchFamily="34" charset="-122"/>
                <a:cs typeface="Trebuchet MS" pitchFamily="34" charset="-120"/>
              </a:rPr>
              <a:t>Una charla introductoria sobre Mastodon y el Fediverse</a:t>
            </a:r>
            <a:endParaRPr lang="en-US" sz="1400" dirty="0"/>
          </a:p>
          <a:p>
            <a:pPr algn="l" indent="0" marL="0">
              <a:buNone/>
            </a:pPr>
            <a:r>
              <a:rPr lang="en-US" sz="1400" dirty="0">
                <a:solidFill>
                  <a:srgbClr val="EDE9FE"/>
                </a:solidFill>
                <a:latin typeface="Trebuchet MS" pitchFamily="34" charset="0"/>
                <a:ea typeface="Trebuchet MS" pitchFamily="34" charset="-122"/>
                <a:cs typeface="Trebuchet MS" pitchFamily="34" charset="-120"/>
              </a:rPr>
              <a:t>para personas que quieren entender de qué va todo esto</a:t>
            </a:r>
            <a:endParaRPr lang="en-US" sz="1400" dirty="0"/>
          </a:p>
        </p:txBody>
      </p:sp>
      <p:sp>
        <p:nvSpPr>
          <p:cNvPr id="9" name="Text 7"/>
          <p:cNvSpPr/>
          <p:nvPr/>
        </p:nvSpPr>
        <p:spPr>
          <a:xfrm>
            <a:off x="548640" y="4572000"/>
            <a:ext cx="8229600" cy="365760"/>
          </a:xfrm>
          <a:prstGeom prst="rect">
            <a:avLst/>
          </a:prstGeom>
          <a:noFill/>
          <a:ln/>
        </p:spPr>
        <p:txBody>
          <a:bodyPr wrap="square" rtlCol="0" anchor="ctr"/>
          <a:lstStyle/>
          <a:p>
            <a:pPr algn="l" indent="0" marL="0">
              <a:buNone/>
            </a:pPr>
            <a:r>
              <a:rPr lang="en-US" sz="1100" dirty="0">
                <a:solidFill>
                  <a:srgbClr val="A78BFA"/>
                </a:solidFill>
                <a:latin typeface="Trebuchet MS" pitchFamily="34" charset="0"/>
                <a:ea typeface="Trebuchet MS" pitchFamily="34" charset="-122"/>
                <a:cs typeface="Trebuchet MS" pitchFamily="34" charset="-120"/>
              </a:rPr>
              <a:t>fedipunk.com · tuiter.rocks</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Mastodon vs Twitter/X: diferencias clave</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2834640" cy="484632"/>
          </a:xfrm>
          <a:prstGeom prst="rect">
            <a:avLst/>
          </a:prstGeom>
          <a:solidFill>
            <a:srgbClr val="F8F7FF"/>
          </a:solidFill>
          <a:ln w="12700">
            <a:solidFill>
              <a:srgbClr val="E5E7EB"/>
            </a:solidFill>
            <a:prstDash val="solid"/>
          </a:ln>
        </p:spPr>
      </p:sp>
      <p:sp>
        <p:nvSpPr>
          <p:cNvPr id="5" name="Text 3"/>
          <p:cNvSpPr/>
          <p:nvPr/>
        </p:nvSpPr>
        <p:spPr>
          <a:xfrm>
            <a:off x="502920" y="1216152"/>
            <a:ext cx="2743200" cy="429768"/>
          </a:xfrm>
          <a:prstGeom prst="rect">
            <a:avLst/>
          </a:prstGeom>
          <a:noFill/>
          <a:ln/>
        </p:spPr>
        <p:txBody>
          <a:bodyPr wrap="square" rtlCol="0" anchor="ctr"/>
          <a:lstStyle/>
          <a:p>
            <a:pPr algn="l" indent="0" marL="0">
              <a:buNone/>
            </a:pPr>
            <a:endParaRPr lang="en-US" sz="1250" dirty="0"/>
          </a:p>
        </p:txBody>
      </p:sp>
      <p:sp>
        <p:nvSpPr>
          <p:cNvPr id="6" name="Shape 4"/>
          <p:cNvSpPr/>
          <p:nvPr/>
        </p:nvSpPr>
        <p:spPr>
          <a:xfrm>
            <a:off x="3383280" y="1188720"/>
            <a:ext cx="2834640" cy="484632"/>
          </a:xfrm>
          <a:prstGeom prst="rect">
            <a:avLst/>
          </a:prstGeom>
          <a:solidFill>
            <a:srgbClr val="4B5563"/>
          </a:solidFill>
          <a:ln w="12700">
            <a:solidFill>
              <a:srgbClr val="E5E7EB"/>
            </a:solidFill>
            <a:prstDash val="solid"/>
          </a:ln>
        </p:spPr>
      </p:sp>
      <p:sp>
        <p:nvSpPr>
          <p:cNvPr id="7" name="Text 5"/>
          <p:cNvSpPr/>
          <p:nvPr/>
        </p:nvSpPr>
        <p:spPr>
          <a:xfrm>
            <a:off x="3429000" y="1216152"/>
            <a:ext cx="2743200" cy="429768"/>
          </a:xfrm>
          <a:prstGeom prst="rect">
            <a:avLst/>
          </a:prstGeom>
          <a:noFill/>
          <a:ln/>
        </p:spPr>
        <p:txBody>
          <a:bodyPr wrap="square" rtlCol="0" anchor="ctr"/>
          <a:lstStyle/>
          <a:p>
            <a:pPr algn="ctr" indent="0" marL="0">
              <a:buNone/>
            </a:pPr>
            <a:r>
              <a:rPr lang="en-US" sz="1250" b="1" dirty="0">
                <a:solidFill>
                  <a:srgbClr val="FFFFFF"/>
                </a:solidFill>
                <a:latin typeface="Trebuchet MS" pitchFamily="34" charset="0"/>
                <a:ea typeface="Trebuchet MS" pitchFamily="34" charset="-122"/>
                <a:cs typeface="Trebuchet MS" pitchFamily="34" charset="-120"/>
              </a:rPr>
              <a:t>Twitter/X</a:t>
            </a:r>
            <a:endParaRPr lang="en-US" sz="1250" dirty="0"/>
          </a:p>
        </p:txBody>
      </p:sp>
      <p:sp>
        <p:nvSpPr>
          <p:cNvPr id="8" name="Shape 6"/>
          <p:cNvSpPr/>
          <p:nvPr/>
        </p:nvSpPr>
        <p:spPr>
          <a:xfrm>
            <a:off x="6309360" y="1188720"/>
            <a:ext cx="2834640" cy="484632"/>
          </a:xfrm>
          <a:prstGeom prst="rect">
            <a:avLst/>
          </a:prstGeom>
          <a:solidFill>
            <a:srgbClr val="7C3AED"/>
          </a:solidFill>
          <a:ln w="12700">
            <a:solidFill>
              <a:srgbClr val="E5E7EB"/>
            </a:solidFill>
            <a:prstDash val="solid"/>
          </a:ln>
        </p:spPr>
      </p:sp>
      <p:sp>
        <p:nvSpPr>
          <p:cNvPr id="9" name="Text 7"/>
          <p:cNvSpPr/>
          <p:nvPr/>
        </p:nvSpPr>
        <p:spPr>
          <a:xfrm>
            <a:off x="6355080" y="1216152"/>
            <a:ext cx="2743200" cy="429768"/>
          </a:xfrm>
          <a:prstGeom prst="rect">
            <a:avLst/>
          </a:prstGeom>
          <a:noFill/>
          <a:ln/>
        </p:spPr>
        <p:txBody>
          <a:bodyPr wrap="square" rtlCol="0" anchor="ctr"/>
          <a:lstStyle/>
          <a:p>
            <a:pPr algn="ctr" indent="0" marL="0">
              <a:buNone/>
            </a:pPr>
            <a:r>
              <a:rPr lang="en-US" sz="1250" b="1" dirty="0">
                <a:solidFill>
                  <a:srgbClr val="FFFFFF"/>
                </a:solidFill>
                <a:latin typeface="Trebuchet MS" pitchFamily="34" charset="0"/>
                <a:ea typeface="Trebuchet MS" pitchFamily="34" charset="-122"/>
                <a:cs typeface="Trebuchet MS" pitchFamily="34" charset="-120"/>
              </a:rPr>
              <a:t>Mastodon</a:t>
            </a:r>
            <a:endParaRPr lang="en-US" sz="1250" dirty="0"/>
          </a:p>
        </p:txBody>
      </p:sp>
      <p:sp>
        <p:nvSpPr>
          <p:cNvPr id="10" name="Shape 8"/>
          <p:cNvSpPr/>
          <p:nvPr/>
        </p:nvSpPr>
        <p:spPr>
          <a:xfrm>
            <a:off x="457200" y="1709928"/>
            <a:ext cx="2834640" cy="484632"/>
          </a:xfrm>
          <a:prstGeom prst="rect">
            <a:avLst/>
          </a:prstGeom>
          <a:solidFill>
            <a:srgbClr val="EDE9FE"/>
          </a:solidFill>
          <a:ln w="12700">
            <a:solidFill>
              <a:srgbClr val="E5E7EB"/>
            </a:solidFill>
            <a:prstDash val="solid"/>
          </a:ln>
        </p:spPr>
      </p:sp>
      <p:sp>
        <p:nvSpPr>
          <p:cNvPr id="11" name="Text 9"/>
          <p:cNvSpPr/>
          <p:nvPr/>
        </p:nvSpPr>
        <p:spPr>
          <a:xfrm>
            <a:off x="502920" y="1737360"/>
            <a:ext cx="2743200" cy="429768"/>
          </a:xfrm>
          <a:prstGeom prst="rect">
            <a:avLst/>
          </a:prstGeom>
          <a:noFill/>
          <a:ln/>
        </p:spPr>
        <p:txBody>
          <a:bodyPr wrap="square" rtlCol="0" anchor="ctr"/>
          <a:lstStyle/>
          <a:p>
            <a:pPr algn="l" indent="0" marL="0">
              <a:buNone/>
            </a:pPr>
            <a:r>
              <a:rPr lang="en-US" sz="1150" b="1" dirty="0">
                <a:solidFill>
                  <a:srgbClr val="1A1A2E"/>
                </a:solidFill>
                <a:latin typeface="Trebuchet MS" pitchFamily="34" charset="0"/>
                <a:ea typeface="Trebuchet MS" pitchFamily="34" charset="-122"/>
                <a:cs typeface="Trebuchet MS" pitchFamily="34" charset="-120"/>
              </a:rPr>
              <a:t>Propiedad</a:t>
            </a:r>
            <a:endParaRPr lang="en-US" sz="1150" dirty="0"/>
          </a:p>
        </p:txBody>
      </p:sp>
      <p:sp>
        <p:nvSpPr>
          <p:cNvPr id="12" name="Shape 10"/>
          <p:cNvSpPr/>
          <p:nvPr/>
        </p:nvSpPr>
        <p:spPr>
          <a:xfrm>
            <a:off x="3383280" y="1709928"/>
            <a:ext cx="2834640" cy="484632"/>
          </a:xfrm>
          <a:prstGeom prst="rect">
            <a:avLst/>
          </a:prstGeom>
          <a:solidFill>
            <a:srgbClr val="FFFFFF"/>
          </a:solidFill>
          <a:ln w="12700">
            <a:solidFill>
              <a:srgbClr val="E5E7EB"/>
            </a:solidFill>
            <a:prstDash val="solid"/>
          </a:ln>
        </p:spPr>
      </p:sp>
      <p:sp>
        <p:nvSpPr>
          <p:cNvPr id="13" name="Text 11"/>
          <p:cNvSpPr/>
          <p:nvPr/>
        </p:nvSpPr>
        <p:spPr>
          <a:xfrm>
            <a:off x="3429000" y="1737360"/>
            <a:ext cx="2743200" cy="429768"/>
          </a:xfrm>
          <a:prstGeom prst="rect">
            <a:avLst/>
          </a:prstGeom>
          <a:noFill/>
          <a:ln/>
        </p:spPr>
        <p:txBody>
          <a:bodyPr wrap="square" rtlCol="0" anchor="ctr"/>
          <a:lstStyle/>
          <a:p>
            <a:pPr algn="ctr" indent="0" marL="0">
              <a:buNone/>
            </a:pPr>
            <a:r>
              <a:rPr lang="en-US" sz="1150" dirty="0">
                <a:solidFill>
                  <a:srgbClr val="1A1A2E"/>
                </a:solidFill>
                <a:latin typeface="Trebuchet MS" pitchFamily="34" charset="0"/>
                <a:ea typeface="Trebuchet MS" pitchFamily="34" charset="-122"/>
                <a:cs typeface="Trebuchet MS" pitchFamily="34" charset="-120"/>
              </a:rPr>
              <a:t>Una empresa privada con accionistas</a:t>
            </a:r>
            <a:endParaRPr lang="en-US" sz="1150" dirty="0"/>
          </a:p>
        </p:txBody>
      </p:sp>
      <p:sp>
        <p:nvSpPr>
          <p:cNvPr id="14" name="Shape 12"/>
          <p:cNvSpPr/>
          <p:nvPr/>
        </p:nvSpPr>
        <p:spPr>
          <a:xfrm>
            <a:off x="6309360" y="1709928"/>
            <a:ext cx="2834640" cy="484632"/>
          </a:xfrm>
          <a:prstGeom prst="rect">
            <a:avLst/>
          </a:prstGeom>
          <a:solidFill>
            <a:srgbClr val="F0EBFE"/>
          </a:solidFill>
          <a:ln w="12700">
            <a:solidFill>
              <a:srgbClr val="E5E7EB"/>
            </a:solidFill>
            <a:prstDash val="solid"/>
          </a:ln>
        </p:spPr>
      </p:sp>
      <p:sp>
        <p:nvSpPr>
          <p:cNvPr id="15" name="Text 13"/>
          <p:cNvSpPr/>
          <p:nvPr/>
        </p:nvSpPr>
        <p:spPr>
          <a:xfrm>
            <a:off x="6355080" y="1737360"/>
            <a:ext cx="2743200" cy="429768"/>
          </a:xfrm>
          <a:prstGeom prst="rect">
            <a:avLst/>
          </a:prstGeom>
          <a:noFill/>
          <a:ln/>
        </p:spPr>
        <p:txBody>
          <a:bodyPr wrap="square" rtlCol="0" anchor="ctr"/>
          <a:lstStyle/>
          <a:p>
            <a:pPr algn="ctr" indent="0" marL="0">
              <a:buNone/>
            </a:pPr>
            <a:r>
              <a:rPr lang="en-US" sz="1150" dirty="0">
                <a:solidFill>
                  <a:srgbClr val="1A1A2E"/>
                </a:solidFill>
                <a:latin typeface="Trebuchet MS" pitchFamily="34" charset="0"/>
                <a:ea typeface="Trebuchet MS" pitchFamily="34" charset="-122"/>
                <a:cs typeface="Trebuchet MS" pitchFamily="34" charset="-120"/>
              </a:rPr>
              <a:t>Miles de servidores independientes</a:t>
            </a:r>
            <a:endParaRPr lang="en-US" sz="1150" dirty="0"/>
          </a:p>
        </p:txBody>
      </p:sp>
      <p:sp>
        <p:nvSpPr>
          <p:cNvPr id="16" name="Shape 14"/>
          <p:cNvSpPr/>
          <p:nvPr/>
        </p:nvSpPr>
        <p:spPr>
          <a:xfrm>
            <a:off x="457200" y="2231136"/>
            <a:ext cx="2834640" cy="484632"/>
          </a:xfrm>
          <a:prstGeom prst="rect">
            <a:avLst/>
          </a:prstGeom>
          <a:solidFill>
            <a:srgbClr val="EDE9FE"/>
          </a:solidFill>
          <a:ln w="12700">
            <a:solidFill>
              <a:srgbClr val="E5E7EB"/>
            </a:solidFill>
            <a:prstDash val="solid"/>
          </a:ln>
        </p:spPr>
      </p:sp>
      <p:sp>
        <p:nvSpPr>
          <p:cNvPr id="17" name="Text 15"/>
          <p:cNvSpPr/>
          <p:nvPr/>
        </p:nvSpPr>
        <p:spPr>
          <a:xfrm>
            <a:off x="502920" y="2258568"/>
            <a:ext cx="2743200" cy="429768"/>
          </a:xfrm>
          <a:prstGeom prst="rect">
            <a:avLst/>
          </a:prstGeom>
          <a:noFill/>
          <a:ln/>
        </p:spPr>
        <p:txBody>
          <a:bodyPr wrap="square" rtlCol="0" anchor="ctr"/>
          <a:lstStyle/>
          <a:p>
            <a:pPr algn="l" indent="0" marL="0">
              <a:buNone/>
            </a:pPr>
            <a:r>
              <a:rPr lang="en-US" sz="1150" b="1" dirty="0">
                <a:solidFill>
                  <a:srgbClr val="1A1A2E"/>
                </a:solidFill>
                <a:latin typeface="Trebuchet MS" pitchFamily="34" charset="0"/>
                <a:ea typeface="Trebuchet MS" pitchFamily="34" charset="-122"/>
                <a:cs typeface="Trebuchet MS" pitchFamily="34" charset="-120"/>
              </a:rPr>
              <a:t>Algoritmo</a:t>
            </a:r>
            <a:endParaRPr lang="en-US" sz="1150" dirty="0"/>
          </a:p>
        </p:txBody>
      </p:sp>
      <p:sp>
        <p:nvSpPr>
          <p:cNvPr id="18" name="Shape 16"/>
          <p:cNvSpPr/>
          <p:nvPr/>
        </p:nvSpPr>
        <p:spPr>
          <a:xfrm>
            <a:off x="3383280" y="2231136"/>
            <a:ext cx="2834640" cy="484632"/>
          </a:xfrm>
          <a:prstGeom prst="rect">
            <a:avLst/>
          </a:prstGeom>
          <a:solidFill>
            <a:srgbClr val="FFFFFF"/>
          </a:solidFill>
          <a:ln w="12700">
            <a:solidFill>
              <a:srgbClr val="E5E7EB"/>
            </a:solidFill>
            <a:prstDash val="solid"/>
          </a:ln>
        </p:spPr>
      </p:sp>
      <p:sp>
        <p:nvSpPr>
          <p:cNvPr id="19" name="Text 17"/>
          <p:cNvSpPr/>
          <p:nvPr/>
        </p:nvSpPr>
        <p:spPr>
          <a:xfrm>
            <a:off x="3429000" y="2258568"/>
            <a:ext cx="2743200" cy="429768"/>
          </a:xfrm>
          <a:prstGeom prst="rect">
            <a:avLst/>
          </a:prstGeom>
          <a:noFill/>
          <a:ln/>
        </p:spPr>
        <p:txBody>
          <a:bodyPr wrap="square" rtlCol="0" anchor="ctr"/>
          <a:lstStyle/>
          <a:p>
            <a:pPr algn="ctr" indent="0" marL="0">
              <a:buNone/>
            </a:pPr>
            <a:r>
              <a:rPr lang="en-US" sz="1150" dirty="0">
                <a:solidFill>
                  <a:srgbClr val="1A1A2E"/>
                </a:solidFill>
                <a:latin typeface="Trebuchet MS" pitchFamily="34" charset="0"/>
                <a:ea typeface="Trebuchet MS" pitchFamily="34" charset="-122"/>
                <a:cs typeface="Trebuchet MS" pitchFamily="34" charset="-120"/>
              </a:rPr>
              <a:t>Decide qué ves y amplifica contenido</a:t>
            </a:r>
            <a:endParaRPr lang="en-US" sz="1150" dirty="0"/>
          </a:p>
        </p:txBody>
      </p:sp>
      <p:sp>
        <p:nvSpPr>
          <p:cNvPr id="20" name="Shape 18"/>
          <p:cNvSpPr/>
          <p:nvPr/>
        </p:nvSpPr>
        <p:spPr>
          <a:xfrm>
            <a:off x="6309360" y="2231136"/>
            <a:ext cx="2834640" cy="484632"/>
          </a:xfrm>
          <a:prstGeom prst="rect">
            <a:avLst/>
          </a:prstGeom>
          <a:solidFill>
            <a:srgbClr val="F0EBFE"/>
          </a:solidFill>
          <a:ln w="12700">
            <a:solidFill>
              <a:srgbClr val="E5E7EB"/>
            </a:solidFill>
            <a:prstDash val="solid"/>
          </a:ln>
        </p:spPr>
      </p:sp>
      <p:sp>
        <p:nvSpPr>
          <p:cNvPr id="21" name="Text 19"/>
          <p:cNvSpPr/>
          <p:nvPr/>
        </p:nvSpPr>
        <p:spPr>
          <a:xfrm>
            <a:off x="6355080" y="2258568"/>
            <a:ext cx="2743200" cy="429768"/>
          </a:xfrm>
          <a:prstGeom prst="rect">
            <a:avLst/>
          </a:prstGeom>
          <a:noFill/>
          <a:ln/>
        </p:spPr>
        <p:txBody>
          <a:bodyPr wrap="square" rtlCol="0" anchor="ctr"/>
          <a:lstStyle/>
          <a:p>
            <a:pPr algn="ctr" indent="0" marL="0">
              <a:buNone/>
            </a:pPr>
            <a:r>
              <a:rPr lang="en-US" sz="1150" dirty="0">
                <a:solidFill>
                  <a:srgbClr val="1A1A2E"/>
                </a:solidFill>
                <a:latin typeface="Trebuchet MS" pitchFamily="34" charset="0"/>
                <a:ea typeface="Trebuchet MS" pitchFamily="34" charset="-122"/>
                <a:cs typeface="Trebuchet MS" pitchFamily="34" charset="-120"/>
              </a:rPr>
              <a:t>Timeline cronológico. Tú decides a quién sigues.</a:t>
            </a:r>
            <a:endParaRPr lang="en-US" sz="1150" dirty="0"/>
          </a:p>
        </p:txBody>
      </p:sp>
      <p:sp>
        <p:nvSpPr>
          <p:cNvPr id="22" name="Shape 20"/>
          <p:cNvSpPr/>
          <p:nvPr/>
        </p:nvSpPr>
        <p:spPr>
          <a:xfrm>
            <a:off x="457200" y="2752344"/>
            <a:ext cx="2834640" cy="484632"/>
          </a:xfrm>
          <a:prstGeom prst="rect">
            <a:avLst/>
          </a:prstGeom>
          <a:solidFill>
            <a:srgbClr val="EDE9FE"/>
          </a:solidFill>
          <a:ln w="12700">
            <a:solidFill>
              <a:srgbClr val="E5E7EB"/>
            </a:solidFill>
            <a:prstDash val="solid"/>
          </a:ln>
        </p:spPr>
      </p:sp>
      <p:sp>
        <p:nvSpPr>
          <p:cNvPr id="23" name="Text 21"/>
          <p:cNvSpPr/>
          <p:nvPr/>
        </p:nvSpPr>
        <p:spPr>
          <a:xfrm>
            <a:off x="502920" y="2779776"/>
            <a:ext cx="2743200" cy="429768"/>
          </a:xfrm>
          <a:prstGeom prst="rect">
            <a:avLst/>
          </a:prstGeom>
          <a:noFill/>
          <a:ln/>
        </p:spPr>
        <p:txBody>
          <a:bodyPr wrap="square" rtlCol="0" anchor="ctr"/>
          <a:lstStyle/>
          <a:p>
            <a:pPr algn="l" indent="0" marL="0">
              <a:buNone/>
            </a:pPr>
            <a:r>
              <a:rPr lang="en-US" sz="1150" b="1" dirty="0">
                <a:solidFill>
                  <a:srgbClr val="1A1A2E"/>
                </a:solidFill>
                <a:latin typeface="Trebuchet MS" pitchFamily="34" charset="0"/>
                <a:ea typeface="Trebuchet MS" pitchFamily="34" charset="-122"/>
                <a:cs typeface="Trebuchet MS" pitchFamily="34" charset="-120"/>
              </a:rPr>
              <a:t>Publicidad</a:t>
            </a:r>
            <a:endParaRPr lang="en-US" sz="1150" dirty="0"/>
          </a:p>
        </p:txBody>
      </p:sp>
      <p:sp>
        <p:nvSpPr>
          <p:cNvPr id="24" name="Shape 22"/>
          <p:cNvSpPr/>
          <p:nvPr/>
        </p:nvSpPr>
        <p:spPr>
          <a:xfrm>
            <a:off x="3383280" y="2752344"/>
            <a:ext cx="2834640" cy="484632"/>
          </a:xfrm>
          <a:prstGeom prst="rect">
            <a:avLst/>
          </a:prstGeom>
          <a:solidFill>
            <a:srgbClr val="FFFFFF"/>
          </a:solidFill>
          <a:ln w="12700">
            <a:solidFill>
              <a:srgbClr val="E5E7EB"/>
            </a:solidFill>
            <a:prstDash val="solid"/>
          </a:ln>
        </p:spPr>
      </p:sp>
      <p:sp>
        <p:nvSpPr>
          <p:cNvPr id="25" name="Text 23"/>
          <p:cNvSpPr/>
          <p:nvPr/>
        </p:nvSpPr>
        <p:spPr>
          <a:xfrm>
            <a:off x="3429000" y="2779776"/>
            <a:ext cx="2743200" cy="429768"/>
          </a:xfrm>
          <a:prstGeom prst="rect">
            <a:avLst/>
          </a:prstGeom>
          <a:noFill/>
          <a:ln/>
        </p:spPr>
        <p:txBody>
          <a:bodyPr wrap="square" rtlCol="0" anchor="ctr"/>
          <a:lstStyle/>
          <a:p>
            <a:pPr algn="ctr" indent="0" marL="0">
              <a:buNone/>
            </a:pPr>
            <a:r>
              <a:rPr lang="en-US" sz="1150" dirty="0">
                <a:solidFill>
                  <a:srgbClr val="1A1A2E"/>
                </a:solidFill>
                <a:latin typeface="Trebuchet MS" pitchFamily="34" charset="0"/>
                <a:ea typeface="Trebuchet MS" pitchFamily="34" charset="-122"/>
                <a:cs typeface="Trebuchet MS" pitchFamily="34" charset="-120"/>
              </a:rPr>
              <a:t>Basada en tu perfil de comportamiento</a:t>
            </a:r>
            <a:endParaRPr lang="en-US" sz="1150" dirty="0"/>
          </a:p>
        </p:txBody>
      </p:sp>
      <p:sp>
        <p:nvSpPr>
          <p:cNvPr id="26" name="Shape 24"/>
          <p:cNvSpPr/>
          <p:nvPr/>
        </p:nvSpPr>
        <p:spPr>
          <a:xfrm>
            <a:off x="6309360" y="2752344"/>
            <a:ext cx="2834640" cy="484632"/>
          </a:xfrm>
          <a:prstGeom prst="rect">
            <a:avLst/>
          </a:prstGeom>
          <a:solidFill>
            <a:srgbClr val="F0EBFE"/>
          </a:solidFill>
          <a:ln w="12700">
            <a:solidFill>
              <a:srgbClr val="E5E7EB"/>
            </a:solidFill>
            <a:prstDash val="solid"/>
          </a:ln>
        </p:spPr>
      </p:sp>
      <p:sp>
        <p:nvSpPr>
          <p:cNvPr id="27" name="Text 25"/>
          <p:cNvSpPr/>
          <p:nvPr/>
        </p:nvSpPr>
        <p:spPr>
          <a:xfrm>
            <a:off x="6355080" y="2779776"/>
            <a:ext cx="2743200" cy="429768"/>
          </a:xfrm>
          <a:prstGeom prst="rect">
            <a:avLst/>
          </a:prstGeom>
          <a:noFill/>
          <a:ln/>
        </p:spPr>
        <p:txBody>
          <a:bodyPr wrap="square" rtlCol="0" anchor="ctr"/>
          <a:lstStyle/>
          <a:p>
            <a:pPr algn="ctr" indent="0" marL="0">
              <a:buNone/>
            </a:pPr>
            <a:r>
              <a:rPr lang="en-US" sz="1150" dirty="0">
                <a:solidFill>
                  <a:srgbClr val="1A1A2E"/>
                </a:solidFill>
                <a:latin typeface="Trebuchet MS" pitchFamily="34" charset="0"/>
                <a:ea typeface="Trebuchet MS" pitchFamily="34" charset="-122"/>
                <a:cs typeface="Trebuchet MS" pitchFamily="34" charset="-120"/>
              </a:rPr>
              <a:t>No existe en el software base</a:t>
            </a:r>
            <a:endParaRPr lang="en-US" sz="1150" dirty="0"/>
          </a:p>
        </p:txBody>
      </p:sp>
      <p:sp>
        <p:nvSpPr>
          <p:cNvPr id="28" name="Shape 26"/>
          <p:cNvSpPr/>
          <p:nvPr/>
        </p:nvSpPr>
        <p:spPr>
          <a:xfrm>
            <a:off x="457200" y="3273552"/>
            <a:ext cx="2834640" cy="484632"/>
          </a:xfrm>
          <a:prstGeom prst="rect">
            <a:avLst/>
          </a:prstGeom>
          <a:solidFill>
            <a:srgbClr val="EDE9FE"/>
          </a:solidFill>
          <a:ln w="12700">
            <a:solidFill>
              <a:srgbClr val="E5E7EB"/>
            </a:solidFill>
            <a:prstDash val="solid"/>
          </a:ln>
        </p:spPr>
      </p:sp>
      <p:sp>
        <p:nvSpPr>
          <p:cNvPr id="29" name="Text 27"/>
          <p:cNvSpPr/>
          <p:nvPr/>
        </p:nvSpPr>
        <p:spPr>
          <a:xfrm>
            <a:off x="502920" y="3300984"/>
            <a:ext cx="2743200" cy="429768"/>
          </a:xfrm>
          <a:prstGeom prst="rect">
            <a:avLst/>
          </a:prstGeom>
          <a:noFill/>
          <a:ln/>
        </p:spPr>
        <p:txBody>
          <a:bodyPr wrap="square" rtlCol="0" anchor="ctr"/>
          <a:lstStyle/>
          <a:p>
            <a:pPr algn="l" indent="0" marL="0">
              <a:buNone/>
            </a:pPr>
            <a:r>
              <a:rPr lang="en-US" sz="1150" b="1" dirty="0">
                <a:solidFill>
                  <a:srgbClr val="1A1A2E"/>
                </a:solidFill>
                <a:latin typeface="Trebuchet MS" pitchFamily="34" charset="0"/>
                <a:ea typeface="Trebuchet MS" pitchFamily="34" charset="-122"/>
                <a:cs typeface="Trebuchet MS" pitchFamily="34" charset="-120"/>
              </a:rPr>
              <a:t>Moderación</a:t>
            </a:r>
            <a:endParaRPr lang="en-US" sz="1150" dirty="0"/>
          </a:p>
        </p:txBody>
      </p:sp>
      <p:sp>
        <p:nvSpPr>
          <p:cNvPr id="30" name="Shape 28"/>
          <p:cNvSpPr/>
          <p:nvPr/>
        </p:nvSpPr>
        <p:spPr>
          <a:xfrm>
            <a:off x="3383280" y="3273552"/>
            <a:ext cx="2834640" cy="484632"/>
          </a:xfrm>
          <a:prstGeom prst="rect">
            <a:avLst/>
          </a:prstGeom>
          <a:solidFill>
            <a:srgbClr val="FFFFFF"/>
          </a:solidFill>
          <a:ln w="12700">
            <a:solidFill>
              <a:srgbClr val="E5E7EB"/>
            </a:solidFill>
            <a:prstDash val="solid"/>
          </a:ln>
        </p:spPr>
      </p:sp>
      <p:sp>
        <p:nvSpPr>
          <p:cNvPr id="31" name="Text 29"/>
          <p:cNvSpPr/>
          <p:nvPr/>
        </p:nvSpPr>
        <p:spPr>
          <a:xfrm>
            <a:off x="3429000" y="3300984"/>
            <a:ext cx="2743200" cy="429768"/>
          </a:xfrm>
          <a:prstGeom prst="rect">
            <a:avLst/>
          </a:prstGeom>
          <a:noFill/>
          <a:ln/>
        </p:spPr>
        <p:txBody>
          <a:bodyPr wrap="square" rtlCol="0" anchor="ctr"/>
          <a:lstStyle/>
          <a:p>
            <a:pPr algn="ctr" indent="0" marL="0">
              <a:buNone/>
            </a:pPr>
            <a:r>
              <a:rPr lang="en-US" sz="1150" dirty="0">
                <a:solidFill>
                  <a:srgbClr val="1A1A2E"/>
                </a:solidFill>
                <a:latin typeface="Trebuchet MS" pitchFamily="34" charset="0"/>
                <a:ea typeface="Trebuchet MS" pitchFamily="34" charset="-122"/>
                <a:cs typeface="Trebuchet MS" pitchFamily="34" charset="-120"/>
              </a:rPr>
              <a:t>Política centralizada, a veces inconsistente</a:t>
            </a:r>
            <a:endParaRPr lang="en-US" sz="1150" dirty="0"/>
          </a:p>
        </p:txBody>
      </p:sp>
      <p:sp>
        <p:nvSpPr>
          <p:cNvPr id="32" name="Shape 30"/>
          <p:cNvSpPr/>
          <p:nvPr/>
        </p:nvSpPr>
        <p:spPr>
          <a:xfrm>
            <a:off x="6309360" y="3273552"/>
            <a:ext cx="2834640" cy="484632"/>
          </a:xfrm>
          <a:prstGeom prst="rect">
            <a:avLst/>
          </a:prstGeom>
          <a:solidFill>
            <a:srgbClr val="F0EBFE"/>
          </a:solidFill>
          <a:ln w="12700">
            <a:solidFill>
              <a:srgbClr val="E5E7EB"/>
            </a:solidFill>
            <a:prstDash val="solid"/>
          </a:ln>
        </p:spPr>
      </p:sp>
      <p:sp>
        <p:nvSpPr>
          <p:cNvPr id="33" name="Text 31"/>
          <p:cNvSpPr/>
          <p:nvPr/>
        </p:nvSpPr>
        <p:spPr>
          <a:xfrm>
            <a:off x="6355080" y="3300984"/>
            <a:ext cx="2743200" cy="429768"/>
          </a:xfrm>
          <a:prstGeom prst="rect">
            <a:avLst/>
          </a:prstGeom>
          <a:noFill/>
          <a:ln/>
        </p:spPr>
        <p:txBody>
          <a:bodyPr wrap="square" rtlCol="0" anchor="ctr"/>
          <a:lstStyle/>
          <a:p>
            <a:pPr algn="ctr" indent="0" marL="0">
              <a:buNone/>
            </a:pPr>
            <a:r>
              <a:rPr lang="en-US" sz="1150" dirty="0">
                <a:solidFill>
                  <a:srgbClr val="1A1A2E"/>
                </a:solidFill>
                <a:latin typeface="Trebuchet MS" pitchFamily="34" charset="0"/>
                <a:ea typeface="Trebuchet MS" pitchFamily="34" charset="-122"/>
                <a:cs typeface="Trebuchet MS" pitchFamily="34" charset="-120"/>
              </a:rPr>
              <a:t>Cada instancia tiene sus propias normas</a:t>
            </a:r>
            <a:endParaRPr lang="en-US" sz="1150" dirty="0"/>
          </a:p>
        </p:txBody>
      </p:sp>
      <p:sp>
        <p:nvSpPr>
          <p:cNvPr id="34" name="Shape 32"/>
          <p:cNvSpPr/>
          <p:nvPr/>
        </p:nvSpPr>
        <p:spPr>
          <a:xfrm>
            <a:off x="457200" y="3794760"/>
            <a:ext cx="2834640" cy="484632"/>
          </a:xfrm>
          <a:prstGeom prst="rect">
            <a:avLst/>
          </a:prstGeom>
          <a:solidFill>
            <a:srgbClr val="EDE9FE"/>
          </a:solidFill>
          <a:ln w="12700">
            <a:solidFill>
              <a:srgbClr val="E5E7EB"/>
            </a:solidFill>
            <a:prstDash val="solid"/>
          </a:ln>
        </p:spPr>
      </p:sp>
      <p:sp>
        <p:nvSpPr>
          <p:cNvPr id="35" name="Text 33"/>
          <p:cNvSpPr/>
          <p:nvPr/>
        </p:nvSpPr>
        <p:spPr>
          <a:xfrm>
            <a:off x="502920" y="3822192"/>
            <a:ext cx="2743200" cy="429768"/>
          </a:xfrm>
          <a:prstGeom prst="rect">
            <a:avLst/>
          </a:prstGeom>
          <a:noFill/>
          <a:ln/>
        </p:spPr>
        <p:txBody>
          <a:bodyPr wrap="square" rtlCol="0" anchor="ctr"/>
          <a:lstStyle/>
          <a:p>
            <a:pPr algn="l" indent="0" marL="0">
              <a:buNone/>
            </a:pPr>
            <a:r>
              <a:rPr lang="en-US" sz="1150" b="1" dirty="0">
                <a:solidFill>
                  <a:srgbClr val="1A1A2E"/>
                </a:solidFill>
                <a:latin typeface="Trebuchet MS" pitchFamily="34" charset="0"/>
                <a:ea typeface="Trebuchet MS" pitchFamily="34" charset="-122"/>
                <a:cs typeface="Trebuchet MS" pitchFamily="34" charset="-120"/>
              </a:rPr>
              <a:t>Portabilidad</a:t>
            </a:r>
            <a:endParaRPr lang="en-US" sz="1150" dirty="0"/>
          </a:p>
        </p:txBody>
      </p:sp>
      <p:sp>
        <p:nvSpPr>
          <p:cNvPr id="36" name="Shape 34"/>
          <p:cNvSpPr/>
          <p:nvPr/>
        </p:nvSpPr>
        <p:spPr>
          <a:xfrm>
            <a:off x="3383280" y="3794760"/>
            <a:ext cx="2834640" cy="484632"/>
          </a:xfrm>
          <a:prstGeom prst="rect">
            <a:avLst/>
          </a:prstGeom>
          <a:solidFill>
            <a:srgbClr val="FFFFFF"/>
          </a:solidFill>
          <a:ln w="12700">
            <a:solidFill>
              <a:srgbClr val="E5E7EB"/>
            </a:solidFill>
            <a:prstDash val="solid"/>
          </a:ln>
        </p:spPr>
      </p:sp>
      <p:sp>
        <p:nvSpPr>
          <p:cNvPr id="37" name="Text 35"/>
          <p:cNvSpPr/>
          <p:nvPr/>
        </p:nvSpPr>
        <p:spPr>
          <a:xfrm>
            <a:off x="3429000" y="3822192"/>
            <a:ext cx="2743200" cy="429768"/>
          </a:xfrm>
          <a:prstGeom prst="rect">
            <a:avLst/>
          </a:prstGeom>
          <a:noFill/>
          <a:ln/>
        </p:spPr>
        <p:txBody>
          <a:bodyPr wrap="square" rtlCol="0" anchor="ctr"/>
          <a:lstStyle/>
          <a:p>
            <a:pPr algn="ctr" indent="0" marL="0">
              <a:buNone/>
            </a:pPr>
            <a:r>
              <a:rPr lang="en-US" sz="1150" dirty="0">
                <a:solidFill>
                  <a:srgbClr val="1A1A2E"/>
                </a:solidFill>
                <a:latin typeface="Trebuchet MS" pitchFamily="34" charset="0"/>
                <a:ea typeface="Trebuchet MS" pitchFamily="34" charset="-122"/>
                <a:cs typeface="Trebuchet MS" pitchFamily="34" charset="-120"/>
              </a:rPr>
              <a:t>Exportas tus datos, pero no tu red</a:t>
            </a:r>
            <a:endParaRPr lang="en-US" sz="1150" dirty="0"/>
          </a:p>
        </p:txBody>
      </p:sp>
      <p:sp>
        <p:nvSpPr>
          <p:cNvPr id="38" name="Shape 36"/>
          <p:cNvSpPr/>
          <p:nvPr/>
        </p:nvSpPr>
        <p:spPr>
          <a:xfrm>
            <a:off x="6309360" y="3794760"/>
            <a:ext cx="2834640" cy="484632"/>
          </a:xfrm>
          <a:prstGeom prst="rect">
            <a:avLst/>
          </a:prstGeom>
          <a:solidFill>
            <a:srgbClr val="F0EBFE"/>
          </a:solidFill>
          <a:ln w="12700">
            <a:solidFill>
              <a:srgbClr val="E5E7EB"/>
            </a:solidFill>
            <a:prstDash val="solid"/>
          </a:ln>
        </p:spPr>
      </p:sp>
      <p:sp>
        <p:nvSpPr>
          <p:cNvPr id="39" name="Text 37"/>
          <p:cNvSpPr/>
          <p:nvPr/>
        </p:nvSpPr>
        <p:spPr>
          <a:xfrm>
            <a:off x="6355080" y="3822192"/>
            <a:ext cx="2743200" cy="429768"/>
          </a:xfrm>
          <a:prstGeom prst="rect">
            <a:avLst/>
          </a:prstGeom>
          <a:noFill/>
          <a:ln/>
        </p:spPr>
        <p:txBody>
          <a:bodyPr wrap="square" rtlCol="0" anchor="ctr"/>
          <a:lstStyle/>
          <a:p>
            <a:pPr algn="ctr" indent="0" marL="0">
              <a:buNone/>
            </a:pPr>
            <a:r>
              <a:rPr lang="en-US" sz="1150" dirty="0">
                <a:solidFill>
                  <a:srgbClr val="1A1A2E"/>
                </a:solidFill>
                <a:latin typeface="Trebuchet MS" pitchFamily="34" charset="0"/>
                <a:ea typeface="Trebuchet MS" pitchFamily="34" charset="-122"/>
                <a:cs typeface="Trebuchet MS" pitchFamily="34" charset="-120"/>
              </a:rPr>
              <a:t>Puedes migrar a otra instancia con tus seguidores</a:t>
            </a:r>
            <a:endParaRPr lang="en-US" sz="1150" dirty="0"/>
          </a:p>
        </p:txBody>
      </p:sp>
      <p:sp>
        <p:nvSpPr>
          <p:cNvPr id="40" name="Shape 38"/>
          <p:cNvSpPr/>
          <p:nvPr/>
        </p:nvSpPr>
        <p:spPr>
          <a:xfrm>
            <a:off x="457200" y="4315968"/>
            <a:ext cx="2834640" cy="484632"/>
          </a:xfrm>
          <a:prstGeom prst="rect">
            <a:avLst/>
          </a:prstGeom>
          <a:solidFill>
            <a:srgbClr val="EDE9FE"/>
          </a:solidFill>
          <a:ln w="12700">
            <a:solidFill>
              <a:srgbClr val="E5E7EB"/>
            </a:solidFill>
            <a:prstDash val="solid"/>
          </a:ln>
        </p:spPr>
      </p:sp>
      <p:sp>
        <p:nvSpPr>
          <p:cNvPr id="41" name="Text 39"/>
          <p:cNvSpPr/>
          <p:nvPr/>
        </p:nvSpPr>
        <p:spPr>
          <a:xfrm>
            <a:off x="502920" y="4343400"/>
            <a:ext cx="2743200" cy="429768"/>
          </a:xfrm>
          <a:prstGeom prst="rect">
            <a:avLst/>
          </a:prstGeom>
          <a:noFill/>
          <a:ln/>
        </p:spPr>
        <p:txBody>
          <a:bodyPr wrap="square" rtlCol="0" anchor="ctr"/>
          <a:lstStyle/>
          <a:p>
            <a:pPr algn="l" indent="0" marL="0">
              <a:buNone/>
            </a:pPr>
            <a:r>
              <a:rPr lang="en-US" sz="1150" b="1" dirty="0">
                <a:solidFill>
                  <a:srgbClr val="1A1A2E"/>
                </a:solidFill>
                <a:latin typeface="Trebuchet MS" pitchFamily="34" charset="0"/>
                <a:ea typeface="Trebuchet MS" pitchFamily="34" charset="-122"/>
                <a:cs typeface="Trebuchet MS" pitchFamily="34" charset="-120"/>
              </a:rPr>
              <a:t>Código</a:t>
            </a:r>
            <a:endParaRPr lang="en-US" sz="1150" dirty="0"/>
          </a:p>
        </p:txBody>
      </p:sp>
      <p:sp>
        <p:nvSpPr>
          <p:cNvPr id="42" name="Shape 40"/>
          <p:cNvSpPr/>
          <p:nvPr/>
        </p:nvSpPr>
        <p:spPr>
          <a:xfrm>
            <a:off x="3383280" y="4315968"/>
            <a:ext cx="2834640" cy="484632"/>
          </a:xfrm>
          <a:prstGeom prst="rect">
            <a:avLst/>
          </a:prstGeom>
          <a:solidFill>
            <a:srgbClr val="FFFFFF"/>
          </a:solidFill>
          <a:ln w="12700">
            <a:solidFill>
              <a:srgbClr val="E5E7EB"/>
            </a:solidFill>
            <a:prstDash val="solid"/>
          </a:ln>
        </p:spPr>
      </p:sp>
      <p:sp>
        <p:nvSpPr>
          <p:cNvPr id="43" name="Text 41"/>
          <p:cNvSpPr/>
          <p:nvPr/>
        </p:nvSpPr>
        <p:spPr>
          <a:xfrm>
            <a:off x="3429000" y="4343400"/>
            <a:ext cx="2743200" cy="429768"/>
          </a:xfrm>
          <a:prstGeom prst="rect">
            <a:avLst/>
          </a:prstGeom>
          <a:noFill/>
          <a:ln/>
        </p:spPr>
        <p:txBody>
          <a:bodyPr wrap="square" rtlCol="0" anchor="ctr"/>
          <a:lstStyle/>
          <a:p>
            <a:pPr algn="ctr" indent="0" marL="0">
              <a:buNone/>
            </a:pPr>
            <a:r>
              <a:rPr lang="en-US" sz="1150" dirty="0">
                <a:solidFill>
                  <a:srgbClr val="1A1A2E"/>
                </a:solidFill>
                <a:latin typeface="Trebuchet MS" pitchFamily="34" charset="0"/>
                <a:ea typeface="Trebuchet MS" pitchFamily="34" charset="-122"/>
                <a:cs typeface="Trebuchet MS" pitchFamily="34" charset="-120"/>
              </a:rPr>
              <a:t>Cerrado y propietario</a:t>
            </a:r>
            <a:endParaRPr lang="en-US" sz="1150" dirty="0"/>
          </a:p>
        </p:txBody>
      </p:sp>
      <p:sp>
        <p:nvSpPr>
          <p:cNvPr id="44" name="Shape 42"/>
          <p:cNvSpPr/>
          <p:nvPr/>
        </p:nvSpPr>
        <p:spPr>
          <a:xfrm>
            <a:off x="6309360" y="4315968"/>
            <a:ext cx="2834640" cy="484632"/>
          </a:xfrm>
          <a:prstGeom prst="rect">
            <a:avLst/>
          </a:prstGeom>
          <a:solidFill>
            <a:srgbClr val="F0EBFE"/>
          </a:solidFill>
          <a:ln w="12700">
            <a:solidFill>
              <a:srgbClr val="E5E7EB"/>
            </a:solidFill>
            <a:prstDash val="solid"/>
          </a:ln>
        </p:spPr>
      </p:sp>
      <p:sp>
        <p:nvSpPr>
          <p:cNvPr id="45" name="Text 43"/>
          <p:cNvSpPr/>
          <p:nvPr/>
        </p:nvSpPr>
        <p:spPr>
          <a:xfrm>
            <a:off x="6355080" y="4343400"/>
            <a:ext cx="2743200" cy="429768"/>
          </a:xfrm>
          <a:prstGeom prst="rect">
            <a:avLst/>
          </a:prstGeom>
          <a:noFill/>
          <a:ln/>
        </p:spPr>
        <p:txBody>
          <a:bodyPr wrap="square" rtlCol="0" anchor="ctr"/>
          <a:lstStyle/>
          <a:p>
            <a:pPr algn="ctr" indent="0" marL="0">
              <a:buNone/>
            </a:pPr>
            <a:r>
              <a:rPr lang="en-US" sz="1150" dirty="0">
                <a:solidFill>
                  <a:srgbClr val="1A1A2E"/>
                </a:solidFill>
                <a:latin typeface="Trebuchet MS" pitchFamily="34" charset="0"/>
                <a:ea typeface="Trebuchet MS" pitchFamily="34" charset="-122"/>
                <a:cs typeface="Trebuchet MS" pitchFamily="34" charset="-120"/>
              </a:rPr>
              <a:t>Abierto: cualquiera puede auditarlo o usarlo</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Lo bueno y lo que puede chocar</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4023360" cy="356616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5" name="Shape 3"/>
          <p:cNvSpPr/>
          <p:nvPr/>
        </p:nvSpPr>
        <p:spPr>
          <a:xfrm>
            <a:off x="457200" y="1188720"/>
            <a:ext cx="4023360" cy="457200"/>
          </a:xfrm>
          <a:prstGeom prst="rect">
            <a:avLst/>
          </a:prstGeom>
          <a:solidFill>
            <a:srgbClr val="7C3AED"/>
          </a:solidFill>
          <a:ln w="12700">
            <a:solidFill>
              <a:srgbClr val="7C3AED"/>
            </a:solidFill>
            <a:prstDash val="solid"/>
          </a:ln>
        </p:spPr>
      </p:sp>
      <p:sp>
        <p:nvSpPr>
          <p:cNvPr id="6" name="Text 4"/>
          <p:cNvSpPr/>
          <p:nvPr/>
        </p:nvSpPr>
        <p:spPr>
          <a:xfrm>
            <a:off x="502920" y="1216152"/>
            <a:ext cx="3931920" cy="402336"/>
          </a:xfrm>
          <a:prstGeom prst="rect">
            <a:avLst/>
          </a:prstGeom>
          <a:noFill/>
          <a:ln/>
        </p:spPr>
        <p:txBody>
          <a:bodyPr wrap="square" rtlCol="0" anchor="ctr"/>
          <a:lstStyle/>
          <a:p>
            <a:pPr algn="ctr" indent="0" marL="0">
              <a:buNone/>
            </a:pPr>
            <a:r>
              <a:rPr lang="en-US" sz="1500" b="1" dirty="0">
                <a:solidFill>
                  <a:srgbClr val="FFFFFF"/>
                </a:solidFill>
                <a:latin typeface="Trebuchet MS" pitchFamily="34" charset="0"/>
                <a:ea typeface="Trebuchet MS" pitchFamily="34" charset="-122"/>
                <a:cs typeface="Trebuchet MS" pitchFamily="34" charset="-120"/>
              </a:rPr>
              <a:t>Lo bueno</a:t>
            </a:r>
            <a:endParaRPr lang="en-US" sz="1500" dirty="0"/>
          </a:p>
        </p:txBody>
      </p:sp>
      <p:sp>
        <p:nvSpPr>
          <p:cNvPr id="7" name="Text 5"/>
          <p:cNvSpPr/>
          <p:nvPr/>
        </p:nvSpPr>
        <p:spPr>
          <a:xfrm>
            <a:off x="594360" y="1755648"/>
            <a:ext cx="3749040" cy="52120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Sin publicidad conductual ni contenido amplificado para retenerte</a:t>
            </a:r>
            <a:endParaRPr lang="en-US" sz="1200" dirty="0"/>
          </a:p>
        </p:txBody>
      </p:sp>
      <p:sp>
        <p:nvSpPr>
          <p:cNvPr id="8" name="Text 6"/>
          <p:cNvSpPr/>
          <p:nvPr/>
        </p:nvSpPr>
        <p:spPr>
          <a:xfrm>
            <a:off x="594360" y="2331720"/>
            <a:ext cx="3749040" cy="52120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La conversación suele tener más contexto y menos ruido</a:t>
            </a:r>
            <a:endParaRPr lang="en-US" sz="1200" dirty="0"/>
          </a:p>
        </p:txBody>
      </p:sp>
      <p:sp>
        <p:nvSpPr>
          <p:cNvPr id="9" name="Text 7"/>
          <p:cNvSpPr/>
          <p:nvPr/>
        </p:nvSpPr>
        <p:spPr>
          <a:xfrm>
            <a:off x="594360" y="2907792"/>
            <a:ext cx="3749040" cy="52120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Tú decides qué ves, sin intermediarios automáticos</a:t>
            </a:r>
            <a:endParaRPr lang="en-US" sz="1200" dirty="0"/>
          </a:p>
        </p:txBody>
      </p:sp>
      <p:sp>
        <p:nvSpPr>
          <p:cNvPr id="10" name="Text 8"/>
          <p:cNvSpPr/>
          <p:nvPr/>
        </p:nvSpPr>
        <p:spPr>
          <a:xfrm>
            <a:off x="594360" y="3483864"/>
            <a:ext cx="3749040" cy="52120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La comunidad hispanohablante es real y activa</a:t>
            </a:r>
            <a:endParaRPr lang="en-US" sz="1200" dirty="0"/>
          </a:p>
        </p:txBody>
      </p:sp>
      <p:sp>
        <p:nvSpPr>
          <p:cNvPr id="11" name="Text 9"/>
          <p:cNvSpPr/>
          <p:nvPr/>
        </p:nvSpPr>
        <p:spPr>
          <a:xfrm>
            <a:off x="594360" y="4059936"/>
            <a:ext cx="3749040" cy="52120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Puedes irte y llevarte tus contactos</a:t>
            </a:r>
            <a:endParaRPr lang="en-US" sz="1200" dirty="0"/>
          </a:p>
        </p:txBody>
      </p:sp>
      <p:sp>
        <p:nvSpPr>
          <p:cNvPr id="12" name="Shape 10"/>
          <p:cNvSpPr/>
          <p:nvPr/>
        </p:nvSpPr>
        <p:spPr>
          <a:xfrm>
            <a:off x="4663440" y="1188720"/>
            <a:ext cx="4023360" cy="356616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3" name="Shape 11"/>
          <p:cNvSpPr/>
          <p:nvPr/>
        </p:nvSpPr>
        <p:spPr>
          <a:xfrm>
            <a:off x="4663440" y="1188720"/>
            <a:ext cx="4023360" cy="457200"/>
          </a:xfrm>
          <a:prstGeom prst="rect">
            <a:avLst/>
          </a:prstGeom>
          <a:solidFill>
            <a:srgbClr val="4B5563"/>
          </a:solidFill>
          <a:ln w="12700">
            <a:solidFill>
              <a:srgbClr val="4B5563"/>
            </a:solidFill>
            <a:prstDash val="solid"/>
          </a:ln>
        </p:spPr>
      </p:sp>
      <p:sp>
        <p:nvSpPr>
          <p:cNvPr id="14" name="Text 12"/>
          <p:cNvSpPr/>
          <p:nvPr/>
        </p:nvSpPr>
        <p:spPr>
          <a:xfrm>
            <a:off x="4709160" y="1216152"/>
            <a:ext cx="3931920" cy="402336"/>
          </a:xfrm>
          <a:prstGeom prst="rect">
            <a:avLst/>
          </a:prstGeom>
          <a:noFill/>
          <a:ln/>
        </p:spPr>
        <p:txBody>
          <a:bodyPr wrap="square" rtlCol="0" anchor="ctr"/>
          <a:lstStyle/>
          <a:p>
            <a:pPr algn="ctr" indent="0" marL="0">
              <a:buNone/>
            </a:pPr>
            <a:r>
              <a:rPr lang="en-US" sz="1500" b="1" dirty="0">
                <a:solidFill>
                  <a:srgbClr val="FFFFFF"/>
                </a:solidFill>
                <a:latin typeface="Trebuchet MS" pitchFamily="34" charset="0"/>
                <a:ea typeface="Trebuchet MS" pitchFamily="34" charset="-122"/>
                <a:cs typeface="Trebuchet MS" pitchFamily="34" charset="-120"/>
              </a:rPr>
              <a:t>Lo que puede chocar</a:t>
            </a:r>
            <a:endParaRPr lang="en-US" sz="1500" dirty="0"/>
          </a:p>
        </p:txBody>
      </p:sp>
      <p:sp>
        <p:nvSpPr>
          <p:cNvPr id="15" name="Text 13"/>
          <p:cNvSpPr/>
          <p:nvPr/>
        </p:nvSpPr>
        <p:spPr>
          <a:xfrm>
            <a:off x="4800600" y="1755648"/>
            <a:ext cx="3749040" cy="52120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Hay que elegir instancia antes de empezar</a:t>
            </a:r>
            <a:endParaRPr lang="en-US" sz="1200" dirty="0"/>
          </a:p>
        </p:txBody>
      </p:sp>
      <p:sp>
        <p:nvSpPr>
          <p:cNvPr id="16" name="Text 14"/>
          <p:cNvSpPr/>
          <p:nvPr/>
        </p:nvSpPr>
        <p:spPr>
          <a:xfrm>
            <a:off x="4800600" y="2331720"/>
            <a:ext cx="3749040" cy="52120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Los primeros días parecen vacíos — es normal</a:t>
            </a:r>
            <a:endParaRPr lang="en-US" sz="1200" dirty="0"/>
          </a:p>
        </p:txBody>
      </p:sp>
      <p:sp>
        <p:nvSpPr>
          <p:cNvPr id="17" name="Text 15"/>
          <p:cNvSpPr/>
          <p:nvPr/>
        </p:nvSpPr>
        <p:spPr>
          <a:xfrm>
            <a:off x="4800600" y="2907792"/>
            <a:ext cx="3749040" cy="52120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La búsqueda no funciona como en Twitter</a:t>
            </a:r>
            <a:endParaRPr lang="en-US" sz="1200" dirty="0"/>
          </a:p>
        </p:txBody>
      </p:sp>
      <p:sp>
        <p:nvSpPr>
          <p:cNvPr id="18" name="Text 16"/>
          <p:cNvSpPr/>
          <p:nvPr/>
        </p:nvSpPr>
        <p:spPr>
          <a:xfrm>
            <a:off x="4800600" y="3483864"/>
            <a:ext cx="3749040" cy="52120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Hay que seguir gente activamente para que funcione</a:t>
            </a:r>
            <a:endParaRPr lang="en-US" sz="1200" dirty="0"/>
          </a:p>
        </p:txBody>
      </p:sp>
      <p:sp>
        <p:nvSpPr>
          <p:cNvPr id="19" name="Text 17"/>
          <p:cNvSpPr/>
          <p:nvPr/>
        </p:nvSpPr>
        <p:spPr>
          <a:xfrm>
            <a:off x="4800600" y="4059936"/>
            <a:ext cx="3749040" cy="52120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Algunas costumbres del Fediverse pueden resultar nuevas</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Etiqueta y costumbres habituales</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097280"/>
            <a:ext cx="8229600" cy="36576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Cada instancia tiene sus normas, pero hay prácticas valoradas en buena parte del Fediverse:</a:t>
            </a:r>
            <a:endParaRPr lang="en-US" sz="1300" dirty="0"/>
          </a:p>
        </p:txBody>
      </p:sp>
      <p:sp>
        <p:nvSpPr>
          <p:cNvPr id="5" name="Shape 3"/>
          <p:cNvSpPr/>
          <p:nvPr/>
        </p:nvSpPr>
        <p:spPr>
          <a:xfrm>
            <a:off x="457200" y="1600200"/>
            <a:ext cx="4023360" cy="1572768"/>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6" name="Shape 4"/>
          <p:cNvSpPr/>
          <p:nvPr/>
        </p:nvSpPr>
        <p:spPr>
          <a:xfrm>
            <a:off x="457200" y="1600200"/>
            <a:ext cx="713232" cy="1572768"/>
          </a:xfrm>
          <a:prstGeom prst="rect">
            <a:avLst/>
          </a:prstGeom>
          <a:solidFill>
            <a:srgbClr val="EDE9FE"/>
          </a:solidFill>
          <a:ln w="12700">
            <a:solidFill>
              <a:srgbClr val="7C3AED"/>
            </a:solidFill>
            <a:prstDash val="solid"/>
          </a:ln>
        </p:spPr>
      </p:sp>
      <p:sp>
        <p:nvSpPr>
          <p:cNvPr id="7" name="Text 5"/>
          <p:cNvSpPr/>
          <p:nvPr/>
        </p:nvSpPr>
        <p:spPr>
          <a:xfrm>
            <a:off x="457200" y="1600200"/>
            <a:ext cx="713232" cy="1572768"/>
          </a:xfrm>
          <a:prstGeom prst="rect">
            <a:avLst/>
          </a:prstGeom>
          <a:noFill/>
          <a:ln/>
        </p:spPr>
        <p:txBody>
          <a:bodyPr wrap="square" rtlCol="0" anchor="ctr"/>
          <a:lstStyle/>
          <a:p>
            <a:pPr algn="ctr" indent="0" marL="0">
              <a:buNone/>
            </a:pPr>
            <a:r>
              <a:rPr lang="en-US" sz="1300" b="1" dirty="0">
                <a:solidFill>
                  <a:srgbClr val="7C3AED"/>
                </a:solidFill>
                <a:latin typeface="Trebuchet MS" pitchFamily="34" charset="0"/>
                <a:ea typeface="Trebuchet MS" pitchFamily="34" charset="-122"/>
                <a:cs typeface="Trebuchet MS" pitchFamily="34" charset="-120"/>
              </a:rPr>
              <a:t>CW</a:t>
            </a:r>
            <a:endParaRPr lang="en-US" sz="1300" dirty="0"/>
          </a:p>
        </p:txBody>
      </p:sp>
      <p:sp>
        <p:nvSpPr>
          <p:cNvPr id="8" name="Text 6"/>
          <p:cNvSpPr/>
          <p:nvPr/>
        </p:nvSpPr>
        <p:spPr>
          <a:xfrm>
            <a:off x="1280160" y="1664208"/>
            <a:ext cx="3108960" cy="38404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Content Warning</a:t>
            </a:r>
            <a:endParaRPr lang="en-US" sz="1250" dirty="0"/>
          </a:p>
        </p:txBody>
      </p:sp>
      <p:sp>
        <p:nvSpPr>
          <p:cNvPr id="9" name="Text 7"/>
          <p:cNvSpPr/>
          <p:nvPr/>
        </p:nvSpPr>
        <p:spPr>
          <a:xfrm>
            <a:off x="1280160" y="2048256"/>
            <a:ext cx="3063240" cy="105156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Ocultar contenido que puede ser sensible: política, spoilers, noticias difíciles, contenido adulto. Quien lee decide si quiere verlo. No es obligatorio en todas partes, pero se valora mucho.</a:t>
            </a:r>
            <a:endParaRPr lang="en-US" sz="1100" dirty="0"/>
          </a:p>
        </p:txBody>
      </p:sp>
      <p:sp>
        <p:nvSpPr>
          <p:cNvPr id="10" name="Shape 8"/>
          <p:cNvSpPr/>
          <p:nvPr/>
        </p:nvSpPr>
        <p:spPr>
          <a:xfrm>
            <a:off x="4846320" y="1600200"/>
            <a:ext cx="4023360" cy="1572768"/>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1" name="Shape 9"/>
          <p:cNvSpPr/>
          <p:nvPr/>
        </p:nvSpPr>
        <p:spPr>
          <a:xfrm>
            <a:off x="4846320" y="1600200"/>
            <a:ext cx="713232" cy="1572768"/>
          </a:xfrm>
          <a:prstGeom prst="rect">
            <a:avLst/>
          </a:prstGeom>
          <a:solidFill>
            <a:srgbClr val="EDE9FE"/>
          </a:solidFill>
          <a:ln w="12700">
            <a:solidFill>
              <a:srgbClr val="7C3AED"/>
            </a:solidFill>
            <a:prstDash val="solid"/>
          </a:ln>
        </p:spPr>
      </p:sp>
      <p:sp>
        <p:nvSpPr>
          <p:cNvPr id="12" name="Text 10"/>
          <p:cNvSpPr/>
          <p:nvPr/>
        </p:nvSpPr>
        <p:spPr>
          <a:xfrm>
            <a:off x="4846320" y="1600200"/>
            <a:ext cx="713232" cy="1572768"/>
          </a:xfrm>
          <a:prstGeom prst="rect">
            <a:avLst/>
          </a:prstGeom>
          <a:noFill/>
          <a:ln/>
        </p:spPr>
        <p:txBody>
          <a:bodyPr wrap="square" rtlCol="0" anchor="ctr"/>
          <a:lstStyle/>
          <a:p>
            <a:pPr algn="ctr" indent="0" marL="0">
              <a:buNone/>
            </a:pPr>
            <a:r>
              <a:rPr lang="en-US" sz="1300" b="1" dirty="0">
                <a:solidFill>
                  <a:srgbClr val="7C3AED"/>
                </a:solidFill>
                <a:latin typeface="Trebuchet MS" pitchFamily="34" charset="0"/>
                <a:ea typeface="Trebuchet MS" pitchFamily="34" charset="-122"/>
                <a:cs typeface="Trebuchet MS" pitchFamily="34" charset="-120"/>
              </a:rPr>
              <a:t>ALT</a:t>
            </a:r>
            <a:endParaRPr lang="en-US" sz="1300" dirty="0"/>
          </a:p>
        </p:txBody>
      </p:sp>
      <p:sp>
        <p:nvSpPr>
          <p:cNvPr id="13" name="Text 11"/>
          <p:cNvSpPr/>
          <p:nvPr/>
        </p:nvSpPr>
        <p:spPr>
          <a:xfrm>
            <a:off x="5669280" y="1664208"/>
            <a:ext cx="3108960" cy="38404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Texto alternativo en imágenes</a:t>
            </a:r>
            <a:endParaRPr lang="en-US" sz="1250" dirty="0"/>
          </a:p>
        </p:txBody>
      </p:sp>
      <p:sp>
        <p:nvSpPr>
          <p:cNvPr id="14" name="Text 12"/>
          <p:cNvSpPr/>
          <p:nvPr/>
        </p:nvSpPr>
        <p:spPr>
          <a:xfrm>
            <a:off x="5669280" y="2048256"/>
            <a:ext cx="3063240" cy="105156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Describir las imágenes para personas con discapacidad visual. Considerado una práctica de cuidado hacia la comunidad. Cada vez más extendido.</a:t>
            </a:r>
            <a:endParaRPr lang="en-US" sz="1100" dirty="0"/>
          </a:p>
        </p:txBody>
      </p:sp>
      <p:sp>
        <p:nvSpPr>
          <p:cNvPr id="15" name="Shape 13"/>
          <p:cNvSpPr/>
          <p:nvPr/>
        </p:nvSpPr>
        <p:spPr>
          <a:xfrm>
            <a:off x="457200" y="3319272"/>
            <a:ext cx="4023360" cy="1572768"/>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6" name="Shape 14"/>
          <p:cNvSpPr/>
          <p:nvPr/>
        </p:nvSpPr>
        <p:spPr>
          <a:xfrm>
            <a:off x="457200" y="3319272"/>
            <a:ext cx="713232" cy="1572768"/>
          </a:xfrm>
          <a:prstGeom prst="rect">
            <a:avLst/>
          </a:prstGeom>
          <a:solidFill>
            <a:srgbClr val="EDE9FE"/>
          </a:solidFill>
          <a:ln w="12700">
            <a:solidFill>
              <a:srgbClr val="7C3AED"/>
            </a:solidFill>
            <a:prstDash val="solid"/>
          </a:ln>
        </p:spPr>
      </p:sp>
      <p:sp>
        <p:nvSpPr>
          <p:cNvPr id="17" name="Text 15"/>
          <p:cNvSpPr/>
          <p:nvPr/>
        </p:nvSpPr>
        <p:spPr>
          <a:xfrm>
            <a:off x="457200" y="3319272"/>
            <a:ext cx="713232" cy="1572768"/>
          </a:xfrm>
          <a:prstGeom prst="rect">
            <a:avLst/>
          </a:prstGeom>
          <a:noFill/>
          <a:ln/>
        </p:spPr>
        <p:txBody>
          <a:bodyPr wrap="square" rtlCol="0" anchor="ctr"/>
          <a:lstStyle/>
          <a:p>
            <a:pPr algn="ctr" indent="0" marL="0">
              <a:buNone/>
            </a:pPr>
            <a:r>
              <a:rPr lang="en-US" sz="1300" b="1" dirty="0">
                <a:solidFill>
                  <a:srgbClr val="7C3AED"/>
                </a:solidFill>
                <a:latin typeface="Trebuchet MS" pitchFamily="34" charset="0"/>
                <a:ea typeface="Trebuchet MS" pitchFamily="34" charset="-122"/>
                <a:cs typeface="Trebuchet MS" pitchFamily="34" charset="-120"/>
              </a:rPr>
              <a:t>#</a:t>
            </a:r>
            <a:endParaRPr lang="en-US" sz="1300" dirty="0"/>
          </a:p>
        </p:txBody>
      </p:sp>
      <p:sp>
        <p:nvSpPr>
          <p:cNvPr id="18" name="Text 16"/>
          <p:cNvSpPr/>
          <p:nvPr/>
        </p:nvSpPr>
        <p:spPr>
          <a:xfrm>
            <a:off x="1280160" y="3383280"/>
            <a:ext cx="3108960" cy="38404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Hashtags descriptivos</a:t>
            </a:r>
            <a:endParaRPr lang="en-US" sz="1250" dirty="0"/>
          </a:p>
        </p:txBody>
      </p:sp>
      <p:sp>
        <p:nvSpPr>
          <p:cNvPr id="19" name="Text 17"/>
          <p:cNvSpPr/>
          <p:nvPr/>
        </p:nvSpPr>
        <p:spPr>
          <a:xfrm>
            <a:off x="1280160" y="3767328"/>
            <a:ext cx="3063240" cy="105156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Son la forma principal de que personas nuevas te descubran. También sirven para explorar temas. Úsalos cuando tenga sentido, no de forma masiva.</a:t>
            </a:r>
            <a:endParaRPr lang="en-US" sz="1100" dirty="0"/>
          </a:p>
        </p:txBody>
      </p:sp>
      <p:sp>
        <p:nvSpPr>
          <p:cNvPr id="20" name="Shape 18"/>
          <p:cNvSpPr/>
          <p:nvPr/>
        </p:nvSpPr>
        <p:spPr>
          <a:xfrm>
            <a:off x="4846320" y="3319272"/>
            <a:ext cx="4023360" cy="1572768"/>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1" name="Shape 19"/>
          <p:cNvSpPr/>
          <p:nvPr/>
        </p:nvSpPr>
        <p:spPr>
          <a:xfrm>
            <a:off x="4846320" y="3319272"/>
            <a:ext cx="713232" cy="1572768"/>
          </a:xfrm>
          <a:prstGeom prst="rect">
            <a:avLst/>
          </a:prstGeom>
          <a:solidFill>
            <a:srgbClr val="EDE9FE"/>
          </a:solidFill>
          <a:ln w="12700">
            <a:solidFill>
              <a:srgbClr val="7C3AED"/>
            </a:solidFill>
            <a:prstDash val="solid"/>
          </a:ln>
        </p:spPr>
      </p:sp>
      <p:sp>
        <p:nvSpPr>
          <p:cNvPr id="22" name="Text 20"/>
          <p:cNvSpPr/>
          <p:nvPr/>
        </p:nvSpPr>
        <p:spPr>
          <a:xfrm>
            <a:off x="4846320" y="3319272"/>
            <a:ext cx="713232" cy="1572768"/>
          </a:xfrm>
          <a:prstGeom prst="rect">
            <a:avLst/>
          </a:prstGeom>
          <a:noFill/>
          <a:ln/>
        </p:spPr>
        <p:txBody>
          <a:bodyPr wrap="square" rtlCol="0" anchor="ctr"/>
          <a:lstStyle/>
          <a:p>
            <a:pPr algn="ctr" indent="0" marL="0">
              <a:buNone/>
            </a:pPr>
            <a:r>
              <a:rPr lang="en-US" sz="1300" b="1" dirty="0">
                <a:solidFill>
                  <a:srgbClr val="7C3AED"/>
                </a:solidFill>
                <a:latin typeface="Trebuchet MS" pitchFamily="34" charset="0"/>
                <a:ea typeface="Trebuchet MS" pitchFamily="34" charset="-122"/>
                <a:cs typeface="Trebuchet MS" pitchFamily="34" charset="-120"/>
              </a:rPr>
              <a:t>👋</a:t>
            </a:r>
            <a:endParaRPr lang="en-US" sz="1300" dirty="0"/>
          </a:p>
        </p:txBody>
      </p:sp>
      <p:sp>
        <p:nvSpPr>
          <p:cNvPr id="23" name="Text 21"/>
          <p:cNvSpPr/>
          <p:nvPr/>
        </p:nvSpPr>
        <p:spPr>
          <a:xfrm>
            <a:off x="5669280" y="3383280"/>
            <a:ext cx="3108960" cy="38404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Presentarse al llegar</a:t>
            </a:r>
            <a:endParaRPr lang="en-US" sz="1250" dirty="0"/>
          </a:p>
        </p:txBody>
      </p:sp>
      <p:sp>
        <p:nvSpPr>
          <p:cNvPr id="24" name="Text 22"/>
          <p:cNvSpPr/>
          <p:nvPr/>
        </p:nvSpPr>
        <p:spPr>
          <a:xfrm>
            <a:off x="5669280" y="3767328"/>
            <a:ext cx="3063240" cy="105156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Es habitual publicar una presentación con #NuevoEnMastodon o #NuevaEnMastodon. La comunidad suele recibir bien a la gente que llega.</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4C1D95"/>
        </a:solidFill>
      </p:bgPr>
    </p:bg>
    <p:spTree>
      <p:nvGrpSpPr>
        <p:cNvPr id="1" name=""/>
        <p:cNvGrpSpPr/>
        <p:nvPr/>
      </p:nvGrpSpPr>
      <p:grpSpPr>
        <a:xfrm>
          <a:off x="0" y="0"/>
          <a:ext cx="0" cy="0"/>
          <a:chOff x="0" y="0"/>
          <a:chExt cx="0" cy="0"/>
        </a:xfrm>
      </p:grpSpPr>
      <p:sp>
        <p:nvSpPr>
          <p:cNvPr id="2" name="Text 0"/>
          <p:cNvSpPr/>
          <p:nvPr/>
        </p:nvSpPr>
        <p:spPr>
          <a:xfrm>
            <a:off x="457200" y="320040"/>
            <a:ext cx="8229600" cy="640080"/>
          </a:xfrm>
          <a:prstGeom prst="rect">
            <a:avLst/>
          </a:prstGeom>
          <a:noFill/>
          <a:ln/>
        </p:spPr>
        <p:txBody>
          <a:bodyPr wrap="square" rtlCol="0" anchor="ctr"/>
          <a:lstStyle/>
          <a:p>
            <a:pPr indent="0" marL="0">
              <a:buNone/>
            </a:pPr>
            <a:r>
              <a:rPr lang="en-US" sz="3000" b="1" dirty="0">
                <a:solidFill>
                  <a:srgbClr val="FFFFFF"/>
                </a:solidFill>
                <a:latin typeface="Trebuchet MS" pitchFamily="34" charset="0"/>
                <a:ea typeface="Trebuchet MS" pitchFamily="34" charset="-122"/>
                <a:cs typeface="Trebuchet MS" pitchFamily="34" charset="-120"/>
              </a:rPr>
              <a:t>Cómo empezar sin agobiarse</a:t>
            </a:r>
            <a:endParaRPr lang="en-US" sz="3000" dirty="0"/>
          </a:p>
        </p:txBody>
      </p:sp>
      <p:sp>
        <p:nvSpPr>
          <p:cNvPr id="3" name="Shape 1"/>
          <p:cNvSpPr/>
          <p:nvPr/>
        </p:nvSpPr>
        <p:spPr>
          <a:xfrm>
            <a:off x="457200" y="1097280"/>
            <a:ext cx="502920" cy="502920"/>
          </a:xfrm>
          <a:prstGeom prst="ellipse">
            <a:avLst/>
          </a:prstGeom>
          <a:solidFill>
            <a:srgbClr val="7C3AED"/>
          </a:solidFill>
          <a:ln w="12700">
            <a:solidFill>
              <a:srgbClr val="7C3AED"/>
            </a:solidFill>
            <a:prstDash val="solid"/>
          </a:ln>
        </p:spPr>
      </p:sp>
      <p:sp>
        <p:nvSpPr>
          <p:cNvPr id="4" name="Text 2"/>
          <p:cNvSpPr/>
          <p:nvPr/>
        </p:nvSpPr>
        <p:spPr>
          <a:xfrm>
            <a:off x="457200" y="1097280"/>
            <a:ext cx="502920" cy="502920"/>
          </a:xfrm>
          <a:prstGeom prst="rect">
            <a:avLst/>
          </a:prstGeom>
          <a:noFill/>
          <a:ln/>
        </p:spPr>
        <p:txBody>
          <a:bodyPr wrap="square" rtlCol="0" anchor="ctr"/>
          <a:lstStyle/>
          <a:p>
            <a:pPr algn="ctr" indent="0" marL="0">
              <a:buNone/>
            </a:pPr>
            <a:r>
              <a:rPr lang="en-US" sz="1500" b="1" dirty="0">
                <a:solidFill>
                  <a:srgbClr val="FFFFFF"/>
                </a:solidFill>
                <a:latin typeface="Trebuchet MS" pitchFamily="34" charset="0"/>
                <a:ea typeface="Trebuchet MS" pitchFamily="34" charset="-122"/>
                <a:cs typeface="Trebuchet MS" pitchFamily="34" charset="-120"/>
              </a:rPr>
              <a:t>1</a:t>
            </a:r>
            <a:endParaRPr lang="en-US" sz="1500" dirty="0"/>
          </a:p>
        </p:txBody>
      </p:sp>
      <p:sp>
        <p:nvSpPr>
          <p:cNvPr id="5" name="Text 3"/>
          <p:cNvSpPr/>
          <p:nvPr/>
        </p:nvSpPr>
        <p:spPr>
          <a:xfrm>
            <a:off x="1097280" y="1115568"/>
            <a:ext cx="4572000" cy="457200"/>
          </a:xfrm>
          <a:prstGeom prst="rect">
            <a:avLst/>
          </a:prstGeom>
          <a:noFill/>
          <a:ln/>
        </p:spPr>
        <p:txBody>
          <a:bodyPr wrap="square" rtlCol="0" anchor="ctr"/>
          <a:lstStyle/>
          <a:p>
            <a:pPr indent="0" marL="0">
              <a:buNone/>
            </a:pPr>
            <a:r>
              <a:rPr lang="en-US" sz="1300" b="1" dirty="0">
                <a:solidFill>
                  <a:srgbClr val="FFFFFF"/>
                </a:solidFill>
                <a:latin typeface="Trebuchet MS" pitchFamily="34" charset="0"/>
                <a:ea typeface="Trebuchet MS" pitchFamily="34" charset="-122"/>
                <a:cs typeface="Trebuchet MS" pitchFamily="34" charset="-120"/>
              </a:rPr>
              <a:t>Elige una instancia en español con registro abierto</a:t>
            </a:r>
            <a:endParaRPr lang="en-US" sz="1300" dirty="0"/>
          </a:p>
        </p:txBody>
      </p:sp>
      <p:sp>
        <p:nvSpPr>
          <p:cNvPr id="6" name="Text 4"/>
          <p:cNvSpPr/>
          <p:nvPr/>
        </p:nvSpPr>
        <p:spPr>
          <a:xfrm>
            <a:off x="5943600" y="1115568"/>
            <a:ext cx="2926080" cy="457200"/>
          </a:xfrm>
          <a:prstGeom prst="rect">
            <a:avLst/>
          </a:prstGeom>
          <a:noFill/>
          <a:ln/>
        </p:spPr>
        <p:txBody>
          <a:bodyPr wrap="square" rtlCol="0" anchor="ctr"/>
          <a:lstStyle/>
          <a:p>
            <a:pPr algn="r" indent="0" marL="0">
              <a:buNone/>
            </a:pPr>
            <a:r>
              <a:rPr lang="en-US" sz="1100" dirty="0">
                <a:solidFill>
                  <a:srgbClr val="EDE9FE"/>
                </a:solidFill>
                <a:latin typeface="Trebuchet MS" pitchFamily="34" charset="0"/>
                <a:ea typeface="Trebuchet MS" pitchFamily="34" charset="-122"/>
                <a:cs typeface="Trebuchet MS" pitchFamily="34" charset="-120"/>
              </a:rPr>
              <a:t>fedipunk.com/instancias-mastodon-espanol</a:t>
            </a:r>
            <a:endParaRPr lang="en-US" sz="1100" dirty="0"/>
          </a:p>
        </p:txBody>
      </p:sp>
      <p:sp>
        <p:nvSpPr>
          <p:cNvPr id="7" name="Shape 5"/>
          <p:cNvSpPr/>
          <p:nvPr/>
        </p:nvSpPr>
        <p:spPr>
          <a:xfrm>
            <a:off x="704088" y="1600200"/>
            <a:ext cx="0" cy="265176"/>
          </a:xfrm>
          <a:prstGeom prst="line">
            <a:avLst/>
          </a:prstGeom>
          <a:noFill/>
          <a:ln w="19050">
            <a:solidFill>
              <a:srgbClr val="A78BFA"/>
            </a:solidFill>
            <a:prstDash val="dash"/>
          </a:ln>
        </p:spPr>
      </p:sp>
      <p:sp>
        <p:nvSpPr>
          <p:cNvPr id="8" name="Shape 6"/>
          <p:cNvSpPr/>
          <p:nvPr/>
        </p:nvSpPr>
        <p:spPr>
          <a:xfrm>
            <a:off x="457200" y="1865376"/>
            <a:ext cx="502920" cy="502920"/>
          </a:xfrm>
          <a:prstGeom prst="ellipse">
            <a:avLst/>
          </a:prstGeom>
          <a:solidFill>
            <a:srgbClr val="7C3AED"/>
          </a:solidFill>
          <a:ln w="12700">
            <a:solidFill>
              <a:srgbClr val="7C3AED"/>
            </a:solidFill>
            <a:prstDash val="solid"/>
          </a:ln>
        </p:spPr>
      </p:sp>
      <p:sp>
        <p:nvSpPr>
          <p:cNvPr id="9" name="Text 7"/>
          <p:cNvSpPr/>
          <p:nvPr/>
        </p:nvSpPr>
        <p:spPr>
          <a:xfrm>
            <a:off x="457200" y="1865376"/>
            <a:ext cx="502920" cy="502920"/>
          </a:xfrm>
          <a:prstGeom prst="rect">
            <a:avLst/>
          </a:prstGeom>
          <a:noFill/>
          <a:ln/>
        </p:spPr>
        <p:txBody>
          <a:bodyPr wrap="square" rtlCol="0" anchor="ctr"/>
          <a:lstStyle/>
          <a:p>
            <a:pPr algn="ctr" indent="0" marL="0">
              <a:buNone/>
            </a:pPr>
            <a:r>
              <a:rPr lang="en-US" sz="1500" b="1" dirty="0">
                <a:solidFill>
                  <a:srgbClr val="FFFFFF"/>
                </a:solidFill>
                <a:latin typeface="Trebuchet MS" pitchFamily="34" charset="0"/>
                <a:ea typeface="Trebuchet MS" pitchFamily="34" charset="-122"/>
                <a:cs typeface="Trebuchet MS" pitchFamily="34" charset="-120"/>
              </a:rPr>
              <a:t>2</a:t>
            </a:r>
            <a:endParaRPr lang="en-US" sz="1500" dirty="0"/>
          </a:p>
        </p:txBody>
      </p:sp>
      <p:sp>
        <p:nvSpPr>
          <p:cNvPr id="10" name="Text 8"/>
          <p:cNvSpPr/>
          <p:nvPr/>
        </p:nvSpPr>
        <p:spPr>
          <a:xfrm>
            <a:off x="1097280" y="1883664"/>
            <a:ext cx="4572000" cy="457200"/>
          </a:xfrm>
          <a:prstGeom prst="rect">
            <a:avLst/>
          </a:prstGeom>
          <a:noFill/>
          <a:ln/>
        </p:spPr>
        <p:txBody>
          <a:bodyPr wrap="square" rtlCol="0" anchor="ctr"/>
          <a:lstStyle/>
          <a:p>
            <a:pPr indent="0" marL="0">
              <a:buNone/>
            </a:pPr>
            <a:r>
              <a:rPr lang="en-US" sz="1300" b="1" dirty="0">
                <a:solidFill>
                  <a:srgbClr val="FFFFFF"/>
                </a:solidFill>
                <a:latin typeface="Trebuchet MS" pitchFamily="34" charset="0"/>
                <a:ea typeface="Trebuchet MS" pitchFamily="34" charset="-122"/>
                <a:cs typeface="Trebuchet MS" pitchFamily="34" charset="-120"/>
              </a:rPr>
              <a:t>Completa tu perfil con foto y una presentación breve</a:t>
            </a:r>
            <a:endParaRPr lang="en-US" sz="1300" dirty="0"/>
          </a:p>
        </p:txBody>
      </p:sp>
      <p:sp>
        <p:nvSpPr>
          <p:cNvPr id="11" name="Text 9"/>
          <p:cNvSpPr/>
          <p:nvPr/>
        </p:nvSpPr>
        <p:spPr>
          <a:xfrm>
            <a:off x="5943600" y="1883664"/>
            <a:ext cx="2926080" cy="457200"/>
          </a:xfrm>
          <a:prstGeom prst="rect">
            <a:avLst/>
          </a:prstGeom>
          <a:noFill/>
          <a:ln/>
        </p:spPr>
        <p:txBody>
          <a:bodyPr wrap="square" rtlCol="0" anchor="ctr"/>
          <a:lstStyle/>
          <a:p>
            <a:pPr algn="r" indent="0" marL="0">
              <a:buNone/>
            </a:pPr>
            <a:r>
              <a:rPr lang="en-US" sz="1100" dirty="0">
                <a:solidFill>
                  <a:srgbClr val="EDE9FE"/>
                </a:solidFill>
                <a:latin typeface="Trebuchet MS" pitchFamily="34" charset="0"/>
                <a:ea typeface="Trebuchet MS" pitchFamily="34" charset="-122"/>
                <a:cs typeface="Trebuchet MS" pitchFamily="34" charset="-120"/>
              </a:rPr>
              <a:t>Unas pocas líneas son suficientes</a:t>
            </a:r>
            <a:endParaRPr lang="en-US" sz="1100" dirty="0"/>
          </a:p>
        </p:txBody>
      </p:sp>
      <p:sp>
        <p:nvSpPr>
          <p:cNvPr id="12" name="Shape 10"/>
          <p:cNvSpPr/>
          <p:nvPr/>
        </p:nvSpPr>
        <p:spPr>
          <a:xfrm>
            <a:off x="704088" y="2368296"/>
            <a:ext cx="0" cy="265176"/>
          </a:xfrm>
          <a:prstGeom prst="line">
            <a:avLst/>
          </a:prstGeom>
          <a:noFill/>
          <a:ln w="19050">
            <a:solidFill>
              <a:srgbClr val="A78BFA"/>
            </a:solidFill>
            <a:prstDash val="dash"/>
          </a:ln>
        </p:spPr>
      </p:sp>
      <p:sp>
        <p:nvSpPr>
          <p:cNvPr id="13" name="Shape 11"/>
          <p:cNvSpPr/>
          <p:nvPr/>
        </p:nvSpPr>
        <p:spPr>
          <a:xfrm>
            <a:off x="457200" y="2633472"/>
            <a:ext cx="502920" cy="502920"/>
          </a:xfrm>
          <a:prstGeom prst="ellipse">
            <a:avLst/>
          </a:prstGeom>
          <a:solidFill>
            <a:srgbClr val="7C3AED"/>
          </a:solidFill>
          <a:ln w="12700">
            <a:solidFill>
              <a:srgbClr val="7C3AED"/>
            </a:solidFill>
            <a:prstDash val="solid"/>
          </a:ln>
        </p:spPr>
      </p:sp>
      <p:sp>
        <p:nvSpPr>
          <p:cNvPr id="14" name="Text 12"/>
          <p:cNvSpPr/>
          <p:nvPr/>
        </p:nvSpPr>
        <p:spPr>
          <a:xfrm>
            <a:off x="457200" y="2633472"/>
            <a:ext cx="502920" cy="502920"/>
          </a:xfrm>
          <a:prstGeom prst="rect">
            <a:avLst/>
          </a:prstGeom>
          <a:noFill/>
          <a:ln/>
        </p:spPr>
        <p:txBody>
          <a:bodyPr wrap="square" rtlCol="0" anchor="ctr"/>
          <a:lstStyle/>
          <a:p>
            <a:pPr algn="ctr" indent="0" marL="0">
              <a:buNone/>
            </a:pPr>
            <a:r>
              <a:rPr lang="en-US" sz="1500" b="1" dirty="0">
                <a:solidFill>
                  <a:srgbClr val="FFFFFF"/>
                </a:solidFill>
                <a:latin typeface="Trebuchet MS" pitchFamily="34" charset="0"/>
                <a:ea typeface="Trebuchet MS" pitchFamily="34" charset="-122"/>
                <a:cs typeface="Trebuchet MS" pitchFamily="34" charset="-120"/>
              </a:rPr>
              <a:t>3</a:t>
            </a:r>
            <a:endParaRPr lang="en-US" sz="1500" dirty="0"/>
          </a:p>
        </p:txBody>
      </p:sp>
      <p:sp>
        <p:nvSpPr>
          <p:cNvPr id="15" name="Text 13"/>
          <p:cNvSpPr/>
          <p:nvPr/>
        </p:nvSpPr>
        <p:spPr>
          <a:xfrm>
            <a:off x="1097280" y="2651760"/>
            <a:ext cx="4572000" cy="457200"/>
          </a:xfrm>
          <a:prstGeom prst="rect">
            <a:avLst/>
          </a:prstGeom>
          <a:noFill/>
          <a:ln/>
        </p:spPr>
        <p:txBody>
          <a:bodyPr wrap="square" rtlCol="0" anchor="ctr"/>
          <a:lstStyle/>
          <a:p>
            <a:pPr indent="0" marL="0">
              <a:buNone/>
            </a:pPr>
            <a:r>
              <a:rPr lang="en-US" sz="1300" b="1" dirty="0">
                <a:solidFill>
                  <a:srgbClr val="FFFFFF"/>
                </a:solidFill>
                <a:latin typeface="Trebuchet MS" pitchFamily="34" charset="0"/>
                <a:ea typeface="Trebuchet MS" pitchFamily="34" charset="-122"/>
                <a:cs typeface="Trebuchet MS" pitchFamily="34" charset="-120"/>
              </a:rPr>
              <a:t>Preséntate con #NuevoEnMastodon</a:t>
            </a:r>
            <a:endParaRPr lang="en-US" sz="1300" dirty="0"/>
          </a:p>
        </p:txBody>
      </p:sp>
      <p:sp>
        <p:nvSpPr>
          <p:cNvPr id="16" name="Text 14"/>
          <p:cNvSpPr/>
          <p:nvPr/>
        </p:nvSpPr>
        <p:spPr>
          <a:xfrm>
            <a:off x="5943600" y="2651760"/>
            <a:ext cx="2926080" cy="457200"/>
          </a:xfrm>
          <a:prstGeom prst="rect">
            <a:avLst/>
          </a:prstGeom>
          <a:noFill/>
          <a:ln/>
        </p:spPr>
        <p:txBody>
          <a:bodyPr wrap="square" rtlCol="0" anchor="ctr"/>
          <a:lstStyle/>
          <a:p>
            <a:pPr algn="r" indent="0" marL="0">
              <a:buNone/>
            </a:pPr>
            <a:r>
              <a:rPr lang="en-US" sz="1100" dirty="0">
                <a:solidFill>
                  <a:srgbClr val="EDE9FE"/>
                </a:solidFill>
                <a:latin typeface="Trebuchet MS" pitchFamily="34" charset="0"/>
                <a:ea typeface="Trebuchet MS" pitchFamily="34" charset="-122"/>
                <a:cs typeface="Trebuchet MS" pitchFamily="34" charset="-120"/>
              </a:rPr>
              <a:t>La comunidad recibe bien a la gente nueva</a:t>
            </a:r>
            <a:endParaRPr lang="en-US" sz="1100" dirty="0"/>
          </a:p>
        </p:txBody>
      </p:sp>
      <p:sp>
        <p:nvSpPr>
          <p:cNvPr id="17" name="Shape 15"/>
          <p:cNvSpPr/>
          <p:nvPr/>
        </p:nvSpPr>
        <p:spPr>
          <a:xfrm>
            <a:off x="704088" y="3136392"/>
            <a:ext cx="0" cy="265176"/>
          </a:xfrm>
          <a:prstGeom prst="line">
            <a:avLst/>
          </a:prstGeom>
          <a:noFill/>
          <a:ln w="19050">
            <a:solidFill>
              <a:srgbClr val="A78BFA"/>
            </a:solidFill>
            <a:prstDash val="dash"/>
          </a:ln>
        </p:spPr>
      </p:sp>
      <p:sp>
        <p:nvSpPr>
          <p:cNvPr id="18" name="Shape 16"/>
          <p:cNvSpPr/>
          <p:nvPr/>
        </p:nvSpPr>
        <p:spPr>
          <a:xfrm>
            <a:off x="457200" y="3401568"/>
            <a:ext cx="502920" cy="502920"/>
          </a:xfrm>
          <a:prstGeom prst="ellipse">
            <a:avLst/>
          </a:prstGeom>
          <a:solidFill>
            <a:srgbClr val="7C3AED"/>
          </a:solidFill>
          <a:ln w="12700">
            <a:solidFill>
              <a:srgbClr val="7C3AED"/>
            </a:solidFill>
            <a:prstDash val="solid"/>
          </a:ln>
        </p:spPr>
      </p:sp>
      <p:sp>
        <p:nvSpPr>
          <p:cNvPr id="19" name="Text 17"/>
          <p:cNvSpPr/>
          <p:nvPr/>
        </p:nvSpPr>
        <p:spPr>
          <a:xfrm>
            <a:off x="457200" y="3401568"/>
            <a:ext cx="502920" cy="502920"/>
          </a:xfrm>
          <a:prstGeom prst="rect">
            <a:avLst/>
          </a:prstGeom>
          <a:noFill/>
          <a:ln/>
        </p:spPr>
        <p:txBody>
          <a:bodyPr wrap="square" rtlCol="0" anchor="ctr"/>
          <a:lstStyle/>
          <a:p>
            <a:pPr algn="ctr" indent="0" marL="0">
              <a:buNone/>
            </a:pPr>
            <a:r>
              <a:rPr lang="en-US" sz="1500" b="1" dirty="0">
                <a:solidFill>
                  <a:srgbClr val="FFFFFF"/>
                </a:solidFill>
                <a:latin typeface="Trebuchet MS" pitchFamily="34" charset="0"/>
                <a:ea typeface="Trebuchet MS" pitchFamily="34" charset="-122"/>
                <a:cs typeface="Trebuchet MS" pitchFamily="34" charset="-120"/>
              </a:rPr>
              <a:t>4</a:t>
            </a:r>
            <a:endParaRPr lang="en-US" sz="1500" dirty="0"/>
          </a:p>
        </p:txBody>
      </p:sp>
      <p:sp>
        <p:nvSpPr>
          <p:cNvPr id="20" name="Text 18"/>
          <p:cNvSpPr/>
          <p:nvPr/>
        </p:nvSpPr>
        <p:spPr>
          <a:xfrm>
            <a:off x="1097280" y="3419856"/>
            <a:ext cx="4572000" cy="457200"/>
          </a:xfrm>
          <a:prstGeom prst="rect">
            <a:avLst/>
          </a:prstGeom>
          <a:noFill/>
          <a:ln/>
        </p:spPr>
        <p:txBody>
          <a:bodyPr wrap="square" rtlCol="0" anchor="ctr"/>
          <a:lstStyle/>
          <a:p>
            <a:pPr indent="0" marL="0">
              <a:buNone/>
            </a:pPr>
            <a:r>
              <a:rPr lang="en-US" sz="1300" b="1" dirty="0">
                <a:solidFill>
                  <a:srgbClr val="FFFFFF"/>
                </a:solidFill>
                <a:latin typeface="Trebuchet MS" pitchFamily="34" charset="0"/>
                <a:ea typeface="Trebuchet MS" pitchFamily="34" charset="-122"/>
                <a:cs typeface="Trebuchet MS" pitchFamily="34" charset="-120"/>
              </a:rPr>
              <a:t>Sigue a personas cuyos temas te interesen</a:t>
            </a:r>
            <a:endParaRPr lang="en-US" sz="1300" dirty="0"/>
          </a:p>
        </p:txBody>
      </p:sp>
      <p:sp>
        <p:nvSpPr>
          <p:cNvPr id="21" name="Text 19"/>
          <p:cNvSpPr/>
          <p:nvPr/>
        </p:nvSpPr>
        <p:spPr>
          <a:xfrm>
            <a:off x="5943600" y="3419856"/>
            <a:ext cx="2926080" cy="457200"/>
          </a:xfrm>
          <a:prstGeom prst="rect">
            <a:avLst/>
          </a:prstGeom>
          <a:noFill/>
          <a:ln/>
        </p:spPr>
        <p:txBody>
          <a:bodyPr wrap="square" rtlCol="0" anchor="ctr"/>
          <a:lstStyle/>
          <a:p>
            <a:pPr algn="r" indent="0" marL="0">
              <a:buNone/>
            </a:pPr>
            <a:r>
              <a:rPr lang="en-US" sz="1100" dirty="0">
                <a:solidFill>
                  <a:srgbClr val="EDE9FE"/>
                </a:solidFill>
                <a:latin typeface="Trebuchet MS" pitchFamily="34" charset="0"/>
                <a:ea typeface="Trebuchet MS" pitchFamily="34" charset="-122"/>
                <a:cs typeface="Trebuchet MS" pitchFamily="34" charset="-120"/>
              </a:rPr>
              <a:t>Busca hashtags de tus intereses para encontrarlas</a:t>
            </a:r>
            <a:endParaRPr lang="en-US" sz="1100" dirty="0"/>
          </a:p>
        </p:txBody>
      </p:sp>
      <p:sp>
        <p:nvSpPr>
          <p:cNvPr id="22" name="Shape 20"/>
          <p:cNvSpPr/>
          <p:nvPr/>
        </p:nvSpPr>
        <p:spPr>
          <a:xfrm>
            <a:off x="704088" y="3904488"/>
            <a:ext cx="0" cy="265176"/>
          </a:xfrm>
          <a:prstGeom prst="line">
            <a:avLst/>
          </a:prstGeom>
          <a:noFill/>
          <a:ln w="19050">
            <a:solidFill>
              <a:srgbClr val="A78BFA"/>
            </a:solidFill>
            <a:prstDash val="dash"/>
          </a:ln>
        </p:spPr>
      </p:sp>
      <p:sp>
        <p:nvSpPr>
          <p:cNvPr id="23" name="Shape 21"/>
          <p:cNvSpPr/>
          <p:nvPr/>
        </p:nvSpPr>
        <p:spPr>
          <a:xfrm>
            <a:off x="457200" y="4169664"/>
            <a:ext cx="502920" cy="502920"/>
          </a:xfrm>
          <a:prstGeom prst="ellipse">
            <a:avLst/>
          </a:prstGeom>
          <a:solidFill>
            <a:srgbClr val="7C3AED"/>
          </a:solidFill>
          <a:ln w="12700">
            <a:solidFill>
              <a:srgbClr val="7C3AED"/>
            </a:solidFill>
            <a:prstDash val="solid"/>
          </a:ln>
        </p:spPr>
      </p:sp>
      <p:sp>
        <p:nvSpPr>
          <p:cNvPr id="24" name="Text 22"/>
          <p:cNvSpPr/>
          <p:nvPr/>
        </p:nvSpPr>
        <p:spPr>
          <a:xfrm>
            <a:off x="457200" y="4169664"/>
            <a:ext cx="502920" cy="502920"/>
          </a:xfrm>
          <a:prstGeom prst="rect">
            <a:avLst/>
          </a:prstGeom>
          <a:noFill/>
          <a:ln/>
        </p:spPr>
        <p:txBody>
          <a:bodyPr wrap="square" rtlCol="0" anchor="ctr"/>
          <a:lstStyle/>
          <a:p>
            <a:pPr algn="ctr" indent="0" marL="0">
              <a:buNone/>
            </a:pPr>
            <a:r>
              <a:rPr lang="en-US" sz="1500" b="1" dirty="0">
                <a:solidFill>
                  <a:srgbClr val="FFFFFF"/>
                </a:solidFill>
                <a:latin typeface="Trebuchet MS" pitchFamily="34" charset="0"/>
                <a:ea typeface="Trebuchet MS" pitchFamily="34" charset="-122"/>
                <a:cs typeface="Trebuchet MS" pitchFamily="34" charset="-120"/>
              </a:rPr>
              <a:t>5</a:t>
            </a:r>
            <a:endParaRPr lang="en-US" sz="1500" dirty="0"/>
          </a:p>
        </p:txBody>
      </p:sp>
      <p:sp>
        <p:nvSpPr>
          <p:cNvPr id="25" name="Text 23"/>
          <p:cNvSpPr/>
          <p:nvPr/>
        </p:nvSpPr>
        <p:spPr>
          <a:xfrm>
            <a:off x="1097280" y="4187952"/>
            <a:ext cx="4572000" cy="457200"/>
          </a:xfrm>
          <a:prstGeom prst="rect">
            <a:avLst/>
          </a:prstGeom>
          <a:noFill/>
          <a:ln/>
        </p:spPr>
        <p:txBody>
          <a:bodyPr wrap="square" rtlCol="0" anchor="ctr"/>
          <a:lstStyle/>
          <a:p>
            <a:pPr indent="0" marL="0">
              <a:buNone/>
            </a:pPr>
            <a:r>
              <a:rPr lang="en-US" sz="1300" b="1" dirty="0">
                <a:solidFill>
                  <a:srgbClr val="FFFFFF"/>
                </a:solidFill>
                <a:latin typeface="Trebuchet MS" pitchFamily="34" charset="0"/>
                <a:ea typeface="Trebuchet MS" pitchFamily="34" charset="-122"/>
                <a:cs typeface="Trebuchet MS" pitchFamily="34" charset="-120"/>
              </a:rPr>
              <a:t>Dale unos días antes de juzgar</a:t>
            </a:r>
            <a:endParaRPr lang="en-US" sz="1300" dirty="0"/>
          </a:p>
        </p:txBody>
      </p:sp>
      <p:sp>
        <p:nvSpPr>
          <p:cNvPr id="26" name="Text 24"/>
          <p:cNvSpPr/>
          <p:nvPr/>
        </p:nvSpPr>
        <p:spPr>
          <a:xfrm>
            <a:off x="5943600" y="4187952"/>
            <a:ext cx="2926080" cy="457200"/>
          </a:xfrm>
          <a:prstGeom prst="rect">
            <a:avLst/>
          </a:prstGeom>
          <a:noFill/>
          <a:ln/>
        </p:spPr>
        <p:txBody>
          <a:bodyPr wrap="square" rtlCol="0" anchor="ctr"/>
          <a:lstStyle/>
          <a:p>
            <a:pPr algn="r" indent="0" marL="0">
              <a:buNone/>
            </a:pPr>
            <a:r>
              <a:rPr lang="en-US" sz="1100" dirty="0">
                <a:solidFill>
                  <a:srgbClr val="EDE9FE"/>
                </a:solidFill>
                <a:latin typeface="Trebuchet MS" pitchFamily="34" charset="0"/>
                <a:ea typeface="Trebuchet MS" pitchFamily="34" charset="-122"/>
                <a:cs typeface="Trebuchet MS" pitchFamily="34" charset="-120"/>
              </a:rPr>
              <a:t>El timeline crece a medida que sigues a más gente</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Lo que suele desconcertar al principio</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8229600" cy="877824"/>
          </a:xfrm>
          <a:prstGeom prst="rect">
            <a:avLst/>
          </a:prstGeom>
          <a:solidFill>
            <a:srgbClr val="FFFFFF"/>
          </a:solidFill>
          <a:ln w="12700">
            <a:solidFill>
              <a:srgbClr val="E5E7EB"/>
            </a:solidFill>
            <a:prstDash val="solid"/>
          </a:ln>
        </p:spPr>
      </p:sp>
      <p:sp>
        <p:nvSpPr>
          <p:cNvPr id="5" name="Shape 3"/>
          <p:cNvSpPr/>
          <p:nvPr/>
        </p:nvSpPr>
        <p:spPr>
          <a:xfrm>
            <a:off x="457200" y="1188720"/>
            <a:ext cx="54864" cy="877824"/>
          </a:xfrm>
          <a:prstGeom prst="rect">
            <a:avLst/>
          </a:prstGeom>
          <a:solidFill>
            <a:srgbClr val="7C3AED"/>
          </a:solidFill>
          <a:ln w="12700">
            <a:solidFill>
              <a:srgbClr val="7C3AED"/>
            </a:solidFill>
            <a:prstDash val="solid"/>
          </a:ln>
        </p:spPr>
      </p:sp>
      <p:sp>
        <p:nvSpPr>
          <p:cNvPr id="6" name="Text 4"/>
          <p:cNvSpPr/>
          <p:nvPr/>
        </p:nvSpPr>
        <p:spPr>
          <a:xfrm>
            <a:off x="640080" y="1234440"/>
            <a:ext cx="7772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¿Por qué el timeline parece vacío?</a:t>
            </a:r>
            <a:endParaRPr lang="en-US" sz="1250" dirty="0"/>
          </a:p>
        </p:txBody>
      </p:sp>
      <p:sp>
        <p:nvSpPr>
          <p:cNvPr id="7" name="Text 5"/>
          <p:cNvSpPr/>
          <p:nvPr/>
        </p:nvSpPr>
        <p:spPr>
          <a:xfrm>
            <a:off x="640080" y="1554480"/>
            <a:ext cx="7772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El timeline de Inicio solo muestra publicaciones de personas que sigues. Si no sigues a nadie, está vacío. Busca hashtags de tus intereses para encontrar gente.</a:t>
            </a:r>
            <a:endParaRPr lang="en-US" sz="1150" dirty="0"/>
          </a:p>
        </p:txBody>
      </p:sp>
      <p:sp>
        <p:nvSpPr>
          <p:cNvPr id="8" name="Shape 6"/>
          <p:cNvSpPr/>
          <p:nvPr/>
        </p:nvSpPr>
        <p:spPr>
          <a:xfrm>
            <a:off x="457200" y="2157984"/>
            <a:ext cx="8229600" cy="877824"/>
          </a:xfrm>
          <a:prstGeom prst="rect">
            <a:avLst/>
          </a:prstGeom>
          <a:solidFill>
            <a:srgbClr val="EDE9FE"/>
          </a:solidFill>
          <a:ln w="12700">
            <a:solidFill>
              <a:srgbClr val="E5E7EB"/>
            </a:solidFill>
            <a:prstDash val="solid"/>
          </a:ln>
        </p:spPr>
      </p:sp>
      <p:sp>
        <p:nvSpPr>
          <p:cNvPr id="9" name="Shape 7"/>
          <p:cNvSpPr/>
          <p:nvPr/>
        </p:nvSpPr>
        <p:spPr>
          <a:xfrm>
            <a:off x="457200" y="2157984"/>
            <a:ext cx="54864" cy="877824"/>
          </a:xfrm>
          <a:prstGeom prst="rect">
            <a:avLst/>
          </a:prstGeom>
          <a:solidFill>
            <a:srgbClr val="7C3AED"/>
          </a:solidFill>
          <a:ln w="12700">
            <a:solidFill>
              <a:srgbClr val="7C3AED"/>
            </a:solidFill>
            <a:prstDash val="solid"/>
          </a:ln>
        </p:spPr>
      </p:sp>
      <p:sp>
        <p:nvSpPr>
          <p:cNvPr id="10" name="Text 8"/>
          <p:cNvSpPr/>
          <p:nvPr/>
        </p:nvSpPr>
        <p:spPr>
          <a:xfrm>
            <a:off x="640080" y="2203704"/>
            <a:ext cx="7772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¿Por qué la búsqueda no encuentra todo?</a:t>
            </a:r>
            <a:endParaRPr lang="en-US" sz="1250" dirty="0"/>
          </a:p>
        </p:txBody>
      </p:sp>
      <p:sp>
        <p:nvSpPr>
          <p:cNvPr id="11" name="Text 9"/>
          <p:cNvSpPr/>
          <p:nvPr/>
        </p:nvSpPr>
        <p:spPr>
          <a:xfrm>
            <a:off x="640080" y="2523744"/>
            <a:ext cx="7772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Por defecto, Mastodon busca por hashtags y perfiles, no por texto libre en publicaciones. Es una decisión de diseño para proteger la privacidad y evitar el acoso masivo. Algunas instancias permiten búsqueda de texto completo para publicaciones propias.</a:t>
            </a:r>
            <a:endParaRPr lang="en-US" sz="1150" dirty="0"/>
          </a:p>
        </p:txBody>
      </p:sp>
      <p:sp>
        <p:nvSpPr>
          <p:cNvPr id="12" name="Shape 10"/>
          <p:cNvSpPr/>
          <p:nvPr/>
        </p:nvSpPr>
        <p:spPr>
          <a:xfrm>
            <a:off x="457200" y="3127248"/>
            <a:ext cx="8229600" cy="877824"/>
          </a:xfrm>
          <a:prstGeom prst="rect">
            <a:avLst/>
          </a:prstGeom>
          <a:solidFill>
            <a:srgbClr val="FFFFFF"/>
          </a:solidFill>
          <a:ln w="12700">
            <a:solidFill>
              <a:srgbClr val="E5E7EB"/>
            </a:solidFill>
            <a:prstDash val="solid"/>
          </a:ln>
        </p:spPr>
      </p:sp>
      <p:sp>
        <p:nvSpPr>
          <p:cNvPr id="13" name="Shape 11"/>
          <p:cNvSpPr/>
          <p:nvPr/>
        </p:nvSpPr>
        <p:spPr>
          <a:xfrm>
            <a:off x="457200" y="3127248"/>
            <a:ext cx="54864" cy="877824"/>
          </a:xfrm>
          <a:prstGeom prst="rect">
            <a:avLst/>
          </a:prstGeom>
          <a:solidFill>
            <a:srgbClr val="7C3AED"/>
          </a:solidFill>
          <a:ln w="12700">
            <a:solidFill>
              <a:srgbClr val="7C3AED"/>
            </a:solidFill>
            <a:prstDash val="solid"/>
          </a:ln>
        </p:spPr>
      </p:sp>
      <p:sp>
        <p:nvSpPr>
          <p:cNvPr id="14" name="Text 12"/>
          <p:cNvSpPr/>
          <p:nvPr/>
        </p:nvSpPr>
        <p:spPr>
          <a:xfrm>
            <a:off x="640080" y="3172968"/>
            <a:ext cx="7772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¿Por qué no aparece una cuenta que busco?</a:t>
            </a:r>
            <a:endParaRPr lang="en-US" sz="1250" dirty="0"/>
          </a:p>
        </p:txBody>
      </p:sp>
      <p:sp>
        <p:nvSpPr>
          <p:cNvPr id="15" name="Text 13"/>
          <p:cNvSpPr/>
          <p:nvPr/>
        </p:nvSpPr>
        <p:spPr>
          <a:xfrm>
            <a:off x="640080" y="3493008"/>
            <a:ext cx="7772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Tu instancia solo conoce perfiles con los que alguien de tu servidor ya ha interactuado. Si buscas a alguien nuevo, introduce su dirección completa: @nombre@instancia.com</a:t>
            </a:r>
            <a:endParaRPr lang="en-US" sz="1150" dirty="0"/>
          </a:p>
        </p:txBody>
      </p:sp>
      <p:sp>
        <p:nvSpPr>
          <p:cNvPr id="16" name="Shape 14"/>
          <p:cNvSpPr/>
          <p:nvPr/>
        </p:nvSpPr>
        <p:spPr>
          <a:xfrm>
            <a:off x="457200" y="4096512"/>
            <a:ext cx="8229600" cy="877824"/>
          </a:xfrm>
          <a:prstGeom prst="rect">
            <a:avLst/>
          </a:prstGeom>
          <a:solidFill>
            <a:srgbClr val="EDE9FE"/>
          </a:solidFill>
          <a:ln w="12700">
            <a:solidFill>
              <a:srgbClr val="E5E7EB"/>
            </a:solidFill>
            <a:prstDash val="solid"/>
          </a:ln>
        </p:spPr>
      </p:sp>
      <p:sp>
        <p:nvSpPr>
          <p:cNvPr id="17" name="Shape 15"/>
          <p:cNvSpPr/>
          <p:nvPr/>
        </p:nvSpPr>
        <p:spPr>
          <a:xfrm>
            <a:off x="457200" y="4096512"/>
            <a:ext cx="54864" cy="877824"/>
          </a:xfrm>
          <a:prstGeom prst="rect">
            <a:avLst/>
          </a:prstGeom>
          <a:solidFill>
            <a:srgbClr val="7C3AED"/>
          </a:solidFill>
          <a:ln w="12700">
            <a:solidFill>
              <a:srgbClr val="7C3AED"/>
            </a:solidFill>
            <a:prstDash val="solid"/>
          </a:ln>
        </p:spPr>
      </p:sp>
      <p:sp>
        <p:nvSpPr>
          <p:cNvPr id="18" name="Text 16"/>
          <p:cNvSpPr/>
          <p:nvPr/>
        </p:nvSpPr>
        <p:spPr>
          <a:xfrm>
            <a:off x="640080" y="4142232"/>
            <a:ext cx="7772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¿Los mensajes directos son privados?</a:t>
            </a:r>
            <a:endParaRPr lang="en-US" sz="1250" dirty="0"/>
          </a:p>
        </p:txBody>
      </p:sp>
      <p:sp>
        <p:nvSpPr>
          <p:cNvPr id="19" name="Text 17"/>
          <p:cNvSpPr/>
          <p:nvPr/>
        </p:nvSpPr>
        <p:spPr>
          <a:xfrm>
            <a:off x="640080" y="4462272"/>
            <a:ext cx="7772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Son visibles solo para quienes participan en la conversación, pero los administradores de las instancias implicadas pueden acceder a ellos técnicamente. No son mensajería cifrada. Para comunicación sensible, usa Signal u otras aplicaciones con cifrado de extremo a extremo.</a:t>
            </a:r>
            <a:endParaRPr lang="en-US" sz="11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Recursos para empezar en español</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234440"/>
            <a:ext cx="8229600" cy="877824"/>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5" name="Shape 3"/>
          <p:cNvSpPr/>
          <p:nvPr/>
        </p:nvSpPr>
        <p:spPr>
          <a:xfrm>
            <a:off x="457200" y="1234440"/>
            <a:ext cx="54864" cy="877824"/>
          </a:xfrm>
          <a:prstGeom prst="rect">
            <a:avLst/>
          </a:prstGeom>
          <a:solidFill>
            <a:srgbClr val="7C3AED"/>
          </a:solidFill>
          <a:ln w="12700">
            <a:solidFill>
              <a:srgbClr val="7C3AED"/>
            </a:solidFill>
            <a:prstDash val="solid"/>
          </a:ln>
        </p:spPr>
      </p:sp>
      <p:sp>
        <p:nvSpPr>
          <p:cNvPr id="6" name="Text 4"/>
          <p:cNvSpPr/>
          <p:nvPr/>
        </p:nvSpPr>
        <p:spPr>
          <a:xfrm>
            <a:off x="640080" y="1280160"/>
            <a:ext cx="4572000" cy="347472"/>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Directorio de instancias en español</a:t>
            </a:r>
            <a:endParaRPr lang="en-US" sz="1300" dirty="0"/>
          </a:p>
        </p:txBody>
      </p:sp>
      <p:sp>
        <p:nvSpPr>
          <p:cNvPr id="7" name="Text 5"/>
          <p:cNvSpPr/>
          <p:nvPr/>
        </p:nvSpPr>
        <p:spPr>
          <a:xfrm>
            <a:off x="5303520" y="1280160"/>
            <a:ext cx="3200400" cy="347472"/>
          </a:xfrm>
          <a:prstGeom prst="rect">
            <a:avLst/>
          </a:prstGeom>
          <a:noFill/>
          <a:ln/>
        </p:spPr>
        <p:txBody>
          <a:bodyPr wrap="square" rtlCol="0" anchor="ctr"/>
          <a:lstStyle/>
          <a:p>
            <a:pPr algn="r" indent="0" marL="0">
              <a:buNone/>
            </a:pPr>
            <a:r>
              <a:rPr lang="en-US" sz="1100" dirty="0">
                <a:solidFill>
                  <a:srgbClr val="7C3AED"/>
                </a:solidFill>
                <a:latin typeface="Trebuchet MS" pitchFamily="34" charset="0"/>
                <a:ea typeface="Trebuchet MS" pitchFamily="34" charset="-122"/>
                <a:cs typeface="Trebuchet MS" pitchFamily="34" charset="-120"/>
              </a:rPr>
              <a:t>fedipunk.com/instancias-mastodon-espanol</a:t>
            </a:r>
            <a:endParaRPr lang="en-US" sz="1100" dirty="0"/>
          </a:p>
        </p:txBody>
      </p:sp>
      <p:sp>
        <p:nvSpPr>
          <p:cNvPr id="8" name="Text 6"/>
          <p:cNvSpPr/>
          <p:nvPr/>
        </p:nvSpPr>
        <p:spPr>
          <a:xfrm>
            <a:off x="640080" y="1627632"/>
            <a:ext cx="7863840" cy="420624"/>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Instancias activas filtradas por idioma, software y registro abierto. Buen punto de partida para elegir dónde registrarse.</a:t>
            </a:r>
            <a:endParaRPr lang="en-US" sz="1150" dirty="0"/>
          </a:p>
        </p:txBody>
      </p:sp>
      <p:sp>
        <p:nvSpPr>
          <p:cNvPr id="9" name="Shape 7"/>
          <p:cNvSpPr/>
          <p:nvPr/>
        </p:nvSpPr>
        <p:spPr>
          <a:xfrm>
            <a:off x="457200" y="2203704"/>
            <a:ext cx="8229600" cy="877824"/>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0" name="Shape 8"/>
          <p:cNvSpPr/>
          <p:nvPr/>
        </p:nvSpPr>
        <p:spPr>
          <a:xfrm>
            <a:off x="457200" y="2203704"/>
            <a:ext cx="54864" cy="877824"/>
          </a:xfrm>
          <a:prstGeom prst="rect">
            <a:avLst/>
          </a:prstGeom>
          <a:solidFill>
            <a:srgbClr val="7C3AED"/>
          </a:solidFill>
          <a:ln w="12700">
            <a:solidFill>
              <a:srgbClr val="7C3AED"/>
            </a:solidFill>
            <a:prstDash val="solid"/>
          </a:ln>
        </p:spPr>
      </p:sp>
      <p:sp>
        <p:nvSpPr>
          <p:cNvPr id="11" name="Text 9"/>
          <p:cNvSpPr/>
          <p:nvPr/>
        </p:nvSpPr>
        <p:spPr>
          <a:xfrm>
            <a:off x="640080" y="2249424"/>
            <a:ext cx="4572000" cy="347472"/>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Guía central de Mastodon y el Fediverse</a:t>
            </a:r>
            <a:endParaRPr lang="en-US" sz="1300" dirty="0"/>
          </a:p>
        </p:txBody>
      </p:sp>
      <p:sp>
        <p:nvSpPr>
          <p:cNvPr id="12" name="Text 10"/>
          <p:cNvSpPr/>
          <p:nvPr/>
        </p:nvSpPr>
        <p:spPr>
          <a:xfrm>
            <a:off x="5303520" y="2249424"/>
            <a:ext cx="3200400" cy="347472"/>
          </a:xfrm>
          <a:prstGeom prst="rect">
            <a:avLst/>
          </a:prstGeom>
          <a:noFill/>
          <a:ln/>
        </p:spPr>
        <p:txBody>
          <a:bodyPr wrap="square" rtlCol="0" anchor="ctr"/>
          <a:lstStyle/>
          <a:p>
            <a:pPr algn="r" indent="0" marL="0">
              <a:buNone/>
            </a:pPr>
            <a:r>
              <a:rPr lang="en-US" sz="1100" dirty="0">
                <a:solidFill>
                  <a:srgbClr val="7C3AED"/>
                </a:solidFill>
                <a:latin typeface="Trebuchet MS" pitchFamily="34" charset="0"/>
                <a:ea typeface="Trebuchet MS" pitchFamily="34" charset="-122"/>
                <a:cs typeface="Trebuchet MS" pitchFamily="34" charset="-120"/>
              </a:rPr>
              <a:t>tuiter.ovh/guia-mastodon-fediverso</a:t>
            </a:r>
            <a:endParaRPr lang="en-US" sz="1100" dirty="0"/>
          </a:p>
        </p:txBody>
      </p:sp>
      <p:sp>
        <p:nvSpPr>
          <p:cNvPr id="13" name="Text 11"/>
          <p:cNvSpPr/>
          <p:nvPr/>
        </p:nvSpPr>
        <p:spPr>
          <a:xfrm>
            <a:off x="640080" y="2596896"/>
            <a:ext cx="7863840" cy="420624"/>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Guía completa en español: qué es Mastodon, cómo funciona, cómo elegir instancia y los primeros pasos.</a:t>
            </a:r>
            <a:endParaRPr lang="en-US" sz="1150" dirty="0"/>
          </a:p>
        </p:txBody>
      </p:sp>
      <p:sp>
        <p:nvSpPr>
          <p:cNvPr id="14" name="Shape 12"/>
          <p:cNvSpPr/>
          <p:nvPr/>
        </p:nvSpPr>
        <p:spPr>
          <a:xfrm>
            <a:off x="457200" y="3172968"/>
            <a:ext cx="8229600" cy="877824"/>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5" name="Shape 13"/>
          <p:cNvSpPr/>
          <p:nvPr/>
        </p:nvSpPr>
        <p:spPr>
          <a:xfrm>
            <a:off x="457200" y="3172968"/>
            <a:ext cx="54864" cy="877824"/>
          </a:xfrm>
          <a:prstGeom prst="rect">
            <a:avLst/>
          </a:prstGeom>
          <a:solidFill>
            <a:srgbClr val="7C3AED"/>
          </a:solidFill>
          <a:ln w="12700">
            <a:solidFill>
              <a:srgbClr val="7C3AED"/>
            </a:solidFill>
            <a:prstDash val="solid"/>
          </a:ln>
        </p:spPr>
      </p:sp>
      <p:sp>
        <p:nvSpPr>
          <p:cNvPr id="16" name="Text 14"/>
          <p:cNvSpPr/>
          <p:nvPr/>
        </p:nvSpPr>
        <p:spPr>
          <a:xfrm>
            <a:off x="640080" y="3218688"/>
            <a:ext cx="4572000" cy="347472"/>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Tuiter.rocks</a:t>
            </a:r>
            <a:endParaRPr lang="en-US" sz="1300" dirty="0"/>
          </a:p>
        </p:txBody>
      </p:sp>
      <p:sp>
        <p:nvSpPr>
          <p:cNvPr id="17" name="Text 15"/>
          <p:cNvSpPr/>
          <p:nvPr/>
        </p:nvSpPr>
        <p:spPr>
          <a:xfrm>
            <a:off x="5303520" y="3218688"/>
            <a:ext cx="3200400" cy="347472"/>
          </a:xfrm>
          <a:prstGeom prst="rect">
            <a:avLst/>
          </a:prstGeom>
          <a:noFill/>
          <a:ln/>
        </p:spPr>
        <p:txBody>
          <a:bodyPr wrap="square" rtlCol="0" anchor="ctr"/>
          <a:lstStyle/>
          <a:p>
            <a:pPr algn="r" indent="0" marL="0">
              <a:buNone/>
            </a:pPr>
            <a:r>
              <a:rPr lang="en-US" sz="1100" dirty="0">
                <a:solidFill>
                  <a:srgbClr val="7C3AED"/>
                </a:solidFill>
                <a:latin typeface="Trebuchet MS" pitchFamily="34" charset="0"/>
                <a:ea typeface="Trebuchet MS" pitchFamily="34" charset="-122"/>
                <a:cs typeface="Trebuchet MS" pitchFamily="34" charset="-120"/>
              </a:rPr>
              <a:t>tuiter.rocks</a:t>
            </a:r>
            <a:endParaRPr lang="en-US" sz="1100" dirty="0"/>
          </a:p>
        </p:txBody>
      </p:sp>
      <p:sp>
        <p:nvSpPr>
          <p:cNvPr id="18" name="Text 16"/>
          <p:cNvSpPr/>
          <p:nvPr/>
        </p:nvSpPr>
        <p:spPr>
          <a:xfrm>
            <a:off x="640080" y="3566160"/>
            <a:ext cx="7863840" cy="420624"/>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Instancia de Mastodon en español con comunidad activa y registro abierto.</a:t>
            </a:r>
            <a:endParaRPr lang="en-US" sz="1150" dirty="0"/>
          </a:p>
        </p:txBody>
      </p:sp>
      <p:sp>
        <p:nvSpPr>
          <p:cNvPr id="19" name="Shape 17"/>
          <p:cNvSpPr/>
          <p:nvPr/>
        </p:nvSpPr>
        <p:spPr>
          <a:xfrm>
            <a:off x="457200" y="4142232"/>
            <a:ext cx="8229600" cy="877824"/>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0" name="Shape 18"/>
          <p:cNvSpPr/>
          <p:nvPr/>
        </p:nvSpPr>
        <p:spPr>
          <a:xfrm>
            <a:off x="457200" y="4142232"/>
            <a:ext cx="54864" cy="877824"/>
          </a:xfrm>
          <a:prstGeom prst="rect">
            <a:avLst/>
          </a:prstGeom>
          <a:solidFill>
            <a:srgbClr val="7C3AED"/>
          </a:solidFill>
          <a:ln w="12700">
            <a:solidFill>
              <a:srgbClr val="7C3AED"/>
            </a:solidFill>
            <a:prstDash val="solid"/>
          </a:ln>
        </p:spPr>
      </p:sp>
      <p:sp>
        <p:nvSpPr>
          <p:cNvPr id="21" name="Text 19"/>
          <p:cNvSpPr/>
          <p:nvPr/>
        </p:nvSpPr>
        <p:spPr>
          <a:xfrm>
            <a:off x="640080" y="4187952"/>
            <a:ext cx="4572000" cy="347472"/>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FediPunk</a:t>
            </a:r>
            <a:endParaRPr lang="en-US" sz="1300" dirty="0"/>
          </a:p>
        </p:txBody>
      </p:sp>
      <p:sp>
        <p:nvSpPr>
          <p:cNvPr id="22" name="Text 20"/>
          <p:cNvSpPr/>
          <p:nvPr/>
        </p:nvSpPr>
        <p:spPr>
          <a:xfrm>
            <a:off x="5303520" y="4187952"/>
            <a:ext cx="3200400" cy="347472"/>
          </a:xfrm>
          <a:prstGeom prst="rect">
            <a:avLst/>
          </a:prstGeom>
          <a:noFill/>
          <a:ln/>
        </p:spPr>
        <p:txBody>
          <a:bodyPr wrap="square" rtlCol="0" anchor="ctr"/>
          <a:lstStyle/>
          <a:p>
            <a:pPr algn="r" indent="0" marL="0">
              <a:buNone/>
            </a:pPr>
            <a:r>
              <a:rPr lang="en-US" sz="1100" dirty="0">
                <a:solidFill>
                  <a:srgbClr val="7C3AED"/>
                </a:solidFill>
                <a:latin typeface="Trebuchet MS" pitchFamily="34" charset="0"/>
                <a:ea typeface="Trebuchet MS" pitchFamily="34" charset="-122"/>
                <a:cs typeface="Trebuchet MS" pitchFamily="34" charset="-120"/>
              </a:rPr>
              <a:t>fedipunk.com</a:t>
            </a:r>
            <a:endParaRPr lang="en-US" sz="1100" dirty="0"/>
          </a:p>
        </p:txBody>
      </p:sp>
      <p:sp>
        <p:nvSpPr>
          <p:cNvPr id="23" name="Text 21"/>
          <p:cNvSpPr/>
          <p:nvPr/>
        </p:nvSpPr>
        <p:spPr>
          <a:xfrm>
            <a:off x="640080" y="4535424"/>
            <a:ext cx="7863840" cy="420624"/>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Recursos, directorio y artículos sobre Mastodon y el Fediverse en español.</a:t>
            </a:r>
            <a:endParaRPr lang="en-US" sz="11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4C1D95"/>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7C3AED"/>
          </a:solidFill>
          <a:ln w="12700">
            <a:solidFill>
              <a:srgbClr val="7C3AED"/>
            </a:solidFill>
            <a:prstDash val="solid"/>
          </a:ln>
        </p:spPr>
      </p:sp>
      <p:sp>
        <p:nvSpPr>
          <p:cNvPr id="3" name="Shape 1"/>
          <p:cNvSpPr/>
          <p:nvPr/>
        </p:nvSpPr>
        <p:spPr>
          <a:xfrm>
            <a:off x="6400800" y="3200400"/>
            <a:ext cx="3200400" cy="3200400"/>
          </a:xfrm>
          <a:prstGeom prst="ellipse">
            <a:avLst/>
          </a:prstGeom>
          <a:solidFill>
            <a:srgbClr val="7C3AED">
              <a:alpha val="20000"/>
            </a:srgbClr>
          </a:solidFill>
          <a:ln w="12700">
            <a:solidFill>
              <a:srgbClr val="7C3AED">
                <a:alpha val="20000"/>
              </a:srgbClr>
            </a:solidFill>
            <a:prstDash val="solid"/>
          </a:ln>
        </p:spPr>
      </p:sp>
      <p:sp>
        <p:nvSpPr>
          <p:cNvPr id="4" name="Text 2"/>
          <p:cNvSpPr/>
          <p:nvPr/>
        </p:nvSpPr>
        <p:spPr>
          <a:xfrm>
            <a:off x="548640" y="457200"/>
            <a:ext cx="7772400" cy="1188720"/>
          </a:xfrm>
          <a:prstGeom prst="rect">
            <a:avLst/>
          </a:prstGeom>
          <a:noFill/>
          <a:ln/>
        </p:spPr>
        <p:txBody>
          <a:bodyPr wrap="square" rtlCol="0" anchor="ctr"/>
          <a:lstStyle/>
          <a:p>
            <a:pPr indent="0" marL="0">
              <a:buNone/>
            </a:pPr>
            <a:r>
              <a:rPr lang="en-US" sz="3000" b="1" dirty="0">
                <a:solidFill>
                  <a:srgbClr val="FFFFFF"/>
                </a:solidFill>
                <a:latin typeface="Trebuchet MS" pitchFamily="34" charset="0"/>
                <a:ea typeface="Trebuchet MS" pitchFamily="34" charset="-122"/>
                <a:cs typeface="Trebuchet MS" pitchFamily="34" charset="-120"/>
              </a:rPr>
              <a:t>Internet no siempre</a:t>
            </a:r>
            <a:endParaRPr lang="en-US" sz="3000" dirty="0"/>
          </a:p>
          <a:p>
            <a:pPr indent="0" marL="0">
              <a:buNone/>
            </a:pPr>
            <a:r>
              <a:rPr lang="en-US" sz="3000" b="1" dirty="0">
                <a:solidFill>
                  <a:srgbClr val="FFFFFF"/>
                </a:solidFill>
                <a:latin typeface="Trebuchet MS" pitchFamily="34" charset="0"/>
                <a:ea typeface="Trebuchet MS" pitchFamily="34" charset="-122"/>
                <a:cs typeface="Trebuchet MS" pitchFamily="34" charset="-120"/>
              </a:rPr>
              <a:t>fue así.</a:t>
            </a:r>
            <a:endParaRPr lang="en-US" sz="3000" dirty="0"/>
          </a:p>
        </p:txBody>
      </p:sp>
      <p:sp>
        <p:nvSpPr>
          <p:cNvPr id="5" name="Text 3"/>
          <p:cNvSpPr/>
          <p:nvPr/>
        </p:nvSpPr>
        <p:spPr>
          <a:xfrm>
            <a:off x="548640" y="1554480"/>
            <a:ext cx="7772400" cy="731520"/>
          </a:xfrm>
          <a:prstGeom prst="rect">
            <a:avLst/>
          </a:prstGeom>
          <a:noFill/>
          <a:ln/>
        </p:spPr>
        <p:txBody>
          <a:bodyPr wrap="square" rtlCol="0" anchor="ctr"/>
          <a:lstStyle/>
          <a:p>
            <a:pPr indent="0" marL="0">
              <a:buNone/>
            </a:pPr>
            <a:r>
              <a:rPr lang="en-US" sz="3400" b="1" dirty="0">
                <a:solidFill>
                  <a:srgbClr val="A78BFA"/>
                </a:solidFill>
                <a:latin typeface="Trebuchet MS" pitchFamily="34" charset="0"/>
                <a:ea typeface="Trebuchet MS" pitchFamily="34" charset="-122"/>
                <a:cs typeface="Trebuchet MS" pitchFamily="34" charset="-120"/>
              </a:rPr>
              <a:t>Puede volver a ser más habitable.</a:t>
            </a:r>
            <a:endParaRPr lang="en-US" sz="3400" dirty="0"/>
          </a:p>
        </p:txBody>
      </p:sp>
      <p:sp>
        <p:nvSpPr>
          <p:cNvPr id="6" name="Shape 4"/>
          <p:cNvSpPr/>
          <p:nvPr/>
        </p:nvSpPr>
        <p:spPr>
          <a:xfrm>
            <a:off x="548640" y="2423160"/>
            <a:ext cx="5029200" cy="45720"/>
          </a:xfrm>
          <a:prstGeom prst="rect">
            <a:avLst/>
          </a:prstGeom>
          <a:solidFill>
            <a:srgbClr val="7C3AED"/>
          </a:solidFill>
          <a:ln w="12700">
            <a:solidFill>
              <a:srgbClr val="7C3AED"/>
            </a:solidFill>
            <a:prstDash val="solid"/>
          </a:ln>
        </p:spPr>
      </p:sp>
      <p:sp>
        <p:nvSpPr>
          <p:cNvPr id="7" name="Text 5"/>
          <p:cNvSpPr/>
          <p:nvPr/>
        </p:nvSpPr>
        <p:spPr>
          <a:xfrm>
            <a:off x="548640" y="2606040"/>
            <a:ext cx="3657600" cy="457200"/>
          </a:xfrm>
          <a:prstGeom prst="rect">
            <a:avLst/>
          </a:prstGeom>
          <a:noFill/>
          <a:ln/>
        </p:spPr>
        <p:txBody>
          <a:bodyPr wrap="square" rtlCol="0" anchor="ctr"/>
          <a:lstStyle/>
          <a:p>
            <a:pPr indent="0" marL="0">
              <a:buNone/>
            </a:pPr>
            <a:r>
              <a:rPr lang="en-US" sz="2000" b="1" dirty="0">
                <a:solidFill>
                  <a:srgbClr val="FFFFFF"/>
                </a:solidFill>
                <a:latin typeface="Trebuchet MS" pitchFamily="34" charset="0"/>
                <a:ea typeface="Trebuchet MS" pitchFamily="34" charset="-122"/>
                <a:cs typeface="Trebuchet MS" pitchFamily="34" charset="-120"/>
              </a:rPr>
              <a:t>Preguntas</a:t>
            </a:r>
            <a:endParaRPr lang="en-US" sz="2000" dirty="0"/>
          </a:p>
        </p:txBody>
      </p:sp>
      <p:sp>
        <p:nvSpPr>
          <p:cNvPr id="8" name="Text 6"/>
          <p:cNvSpPr/>
          <p:nvPr/>
        </p:nvSpPr>
        <p:spPr>
          <a:xfrm>
            <a:off x="548640" y="3246120"/>
            <a:ext cx="4572000" cy="731520"/>
          </a:xfrm>
          <a:prstGeom prst="rect">
            <a:avLst/>
          </a:prstGeom>
          <a:noFill/>
          <a:ln/>
        </p:spPr>
        <p:txBody>
          <a:bodyPr wrap="square" rtlCol="0" anchor="ctr"/>
          <a:lstStyle/>
          <a:p>
            <a:pPr indent="0" marL="0">
              <a:buNone/>
            </a:pPr>
            <a:r>
              <a:rPr lang="en-US" sz="1500" dirty="0">
                <a:solidFill>
                  <a:srgbClr val="A78BFA"/>
                </a:solidFill>
                <a:latin typeface="Trebuchet MS" pitchFamily="34" charset="0"/>
                <a:ea typeface="Trebuchet MS" pitchFamily="34" charset="-122"/>
                <a:cs typeface="Trebuchet MS" pitchFamily="34" charset="-120"/>
              </a:rPr>
              <a:t>fedipunk.com</a:t>
            </a:r>
            <a:endParaRPr lang="en-US" sz="1500" dirty="0"/>
          </a:p>
          <a:p>
            <a:pPr indent="0" marL="0">
              <a:buNone/>
            </a:pPr>
            <a:r>
              <a:rPr lang="en-US" sz="1500" dirty="0">
                <a:solidFill>
                  <a:srgbClr val="A78BFA"/>
                </a:solidFill>
                <a:latin typeface="Trebuchet MS" pitchFamily="34" charset="0"/>
                <a:ea typeface="Trebuchet MS" pitchFamily="34" charset="-122"/>
                <a:cs typeface="Trebuchet MS" pitchFamily="34" charset="-120"/>
              </a:rPr>
              <a:t>tuiter.rocks</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El problema de fondo: la centralización</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65760"/>
          </a:xfrm>
          <a:prstGeom prst="rect">
            <a:avLst/>
          </a:prstGeom>
          <a:noFill/>
          <a:ln/>
        </p:spPr>
        <p:txBody>
          <a:bodyPr wrap="square" rtlCol="0" anchor="ctr"/>
          <a:lstStyle/>
          <a:p>
            <a:pPr indent="0" marL="0">
              <a:buNone/>
            </a:pPr>
            <a:r>
              <a:rPr lang="en-US" sz="1400" dirty="0">
                <a:solidFill>
                  <a:srgbClr val="4B5563"/>
                </a:solidFill>
                <a:latin typeface="Trebuchet MS" pitchFamily="34" charset="0"/>
                <a:ea typeface="Trebuchet MS" pitchFamily="34" charset="-122"/>
                <a:cs typeface="Trebuchet MS" pitchFamily="34" charset="-120"/>
              </a:rPr>
              <a:t>Las redes sociales más usadas comparten un modelo parecido:</a:t>
            </a:r>
            <a:endParaRPr lang="en-US" sz="1400" dirty="0"/>
          </a:p>
        </p:txBody>
      </p:sp>
      <p:sp>
        <p:nvSpPr>
          <p:cNvPr id="5" name="Shape 3"/>
          <p:cNvSpPr/>
          <p:nvPr/>
        </p:nvSpPr>
        <p:spPr>
          <a:xfrm>
            <a:off x="457200" y="1645920"/>
            <a:ext cx="2651760" cy="25603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6" name="Shape 4"/>
          <p:cNvSpPr/>
          <p:nvPr/>
        </p:nvSpPr>
        <p:spPr>
          <a:xfrm>
            <a:off x="457200" y="1645920"/>
            <a:ext cx="2651760" cy="54864"/>
          </a:xfrm>
          <a:prstGeom prst="rect">
            <a:avLst/>
          </a:prstGeom>
          <a:solidFill>
            <a:srgbClr val="7C3AED"/>
          </a:solidFill>
          <a:ln w="12700">
            <a:solidFill>
              <a:srgbClr val="7C3AED"/>
            </a:solidFill>
            <a:prstDash val="solid"/>
          </a:ln>
        </p:spPr>
      </p:sp>
      <p:sp>
        <p:nvSpPr>
          <p:cNvPr id="7" name="Text 5"/>
          <p:cNvSpPr/>
          <p:nvPr/>
        </p:nvSpPr>
        <p:spPr>
          <a:xfrm>
            <a:off x="457200" y="1737360"/>
            <a:ext cx="2651760" cy="640080"/>
          </a:xfrm>
          <a:prstGeom prst="rect">
            <a:avLst/>
          </a:prstGeom>
          <a:noFill/>
          <a:ln/>
        </p:spPr>
        <p:txBody>
          <a:bodyPr wrap="square" rtlCol="0" anchor="ctr"/>
          <a:lstStyle/>
          <a:p>
            <a:pPr algn="ctr" indent="0" marL="0">
              <a:buNone/>
            </a:pPr>
            <a:r>
              <a:rPr lang="en-US" sz="2800" dirty="0">
                <a:solidFill>
                  <a:srgbClr val="000000"/>
                </a:solidFill>
              </a:rPr>
              <a:t>🏢</a:t>
            </a:r>
            <a:endParaRPr lang="en-US" sz="2800" dirty="0"/>
          </a:p>
        </p:txBody>
      </p:sp>
      <p:sp>
        <p:nvSpPr>
          <p:cNvPr id="8" name="Text 6"/>
          <p:cNvSpPr/>
          <p:nvPr/>
        </p:nvSpPr>
        <p:spPr>
          <a:xfrm>
            <a:off x="548640" y="2423160"/>
            <a:ext cx="2468880" cy="502920"/>
          </a:xfrm>
          <a:prstGeom prst="rect">
            <a:avLst/>
          </a:prstGeom>
          <a:noFill/>
          <a:ln/>
        </p:spPr>
        <p:txBody>
          <a:bodyPr wrap="square" rtlCol="0" anchor="ctr"/>
          <a:lstStyle/>
          <a:p>
            <a:pPr algn="ctr" indent="0" marL="0">
              <a:buNone/>
            </a:pPr>
            <a:r>
              <a:rPr lang="en-US" sz="1250" b="1" dirty="0">
                <a:solidFill>
                  <a:srgbClr val="4C1D95"/>
                </a:solidFill>
                <a:latin typeface="Trebuchet MS" pitchFamily="34" charset="0"/>
                <a:ea typeface="Trebuchet MS" pitchFamily="34" charset="-122"/>
                <a:cs typeface="Trebuchet MS" pitchFamily="34" charset="-120"/>
              </a:rPr>
              <a:t>Una sola empresa lo controla todo</a:t>
            </a:r>
            <a:endParaRPr lang="en-US" sz="1250" dirty="0"/>
          </a:p>
        </p:txBody>
      </p:sp>
      <p:sp>
        <p:nvSpPr>
          <p:cNvPr id="9" name="Text 7"/>
          <p:cNvSpPr/>
          <p:nvPr/>
        </p:nvSpPr>
        <p:spPr>
          <a:xfrm>
            <a:off x="548640" y="2971800"/>
            <a:ext cx="2468880" cy="1143000"/>
          </a:xfrm>
          <a:prstGeom prst="rect">
            <a:avLst/>
          </a:prstGeom>
          <a:noFill/>
          <a:ln/>
        </p:spPr>
        <p:txBody>
          <a:bodyPr wrap="square" rtlCol="0" anchor="ctr"/>
          <a:lstStyle/>
          <a:p>
            <a:pPr algn="ctr" indent="0" marL="0">
              <a:buNone/>
            </a:pPr>
            <a:r>
              <a:rPr lang="en-US" sz="1150" dirty="0">
                <a:solidFill>
                  <a:srgbClr val="4B5563"/>
                </a:solidFill>
                <a:latin typeface="Trebuchet MS" pitchFamily="34" charset="0"/>
                <a:ea typeface="Trebuchet MS" pitchFamily="34" charset="-122"/>
                <a:cs typeface="Trebuchet MS" pitchFamily="34" charset="-120"/>
              </a:rPr>
              <a:t>Las normas, el algoritmo, los datos y el futuro de la plataforma dependen de decisiones de negocio que tú no controlas.</a:t>
            </a:r>
            <a:endParaRPr lang="en-US" sz="1150" dirty="0"/>
          </a:p>
        </p:txBody>
      </p:sp>
      <p:sp>
        <p:nvSpPr>
          <p:cNvPr id="10" name="Shape 8"/>
          <p:cNvSpPr/>
          <p:nvPr/>
        </p:nvSpPr>
        <p:spPr>
          <a:xfrm>
            <a:off x="3383280" y="1645920"/>
            <a:ext cx="2651760" cy="25603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1" name="Shape 9"/>
          <p:cNvSpPr/>
          <p:nvPr/>
        </p:nvSpPr>
        <p:spPr>
          <a:xfrm>
            <a:off x="3383280" y="1645920"/>
            <a:ext cx="2651760" cy="54864"/>
          </a:xfrm>
          <a:prstGeom prst="rect">
            <a:avLst/>
          </a:prstGeom>
          <a:solidFill>
            <a:srgbClr val="7C3AED"/>
          </a:solidFill>
          <a:ln w="12700">
            <a:solidFill>
              <a:srgbClr val="7C3AED"/>
            </a:solidFill>
            <a:prstDash val="solid"/>
          </a:ln>
        </p:spPr>
      </p:sp>
      <p:sp>
        <p:nvSpPr>
          <p:cNvPr id="12" name="Text 10"/>
          <p:cNvSpPr/>
          <p:nvPr/>
        </p:nvSpPr>
        <p:spPr>
          <a:xfrm>
            <a:off x="3383280" y="1737360"/>
            <a:ext cx="2651760" cy="640080"/>
          </a:xfrm>
          <a:prstGeom prst="rect">
            <a:avLst/>
          </a:prstGeom>
          <a:noFill/>
          <a:ln/>
        </p:spPr>
        <p:txBody>
          <a:bodyPr wrap="square" rtlCol="0" anchor="ctr"/>
          <a:lstStyle/>
          <a:p>
            <a:pPr algn="ctr" indent="0" marL="0">
              <a:buNone/>
            </a:pPr>
            <a:r>
              <a:rPr lang="en-US" sz="2800" dirty="0">
                <a:solidFill>
                  <a:srgbClr val="000000"/>
                </a:solidFill>
              </a:rPr>
              <a:t>📊</a:t>
            </a:r>
            <a:endParaRPr lang="en-US" sz="2800" dirty="0"/>
          </a:p>
        </p:txBody>
      </p:sp>
      <p:sp>
        <p:nvSpPr>
          <p:cNvPr id="13" name="Text 11"/>
          <p:cNvSpPr/>
          <p:nvPr/>
        </p:nvSpPr>
        <p:spPr>
          <a:xfrm>
            <a:off x="3474720" y="2423160"/>
            <a:ext cx="2468880" cy="502920"/>
          </a:xfrm>
          <a:prstGeom prst="rect">
            <a:avLst/>
          </a:prstGeom>
          <a:noFill/>
          <a:ln/>
        </p:spPr>
        <p:txBody>
          <a:bodyPr wrap="square" rtlCol="0" anchor="ctr"/>
          <a:lstStyle/>
          <a:p>
            <a:pPr algn="ctr" indent="0" marL="0">
              <a:buNone/>
            </a:pPr>
            <a:r>
              <a:rPr lang="en-US" sz="1250" b="1" dirty="0">
                <a:solidFill>
                  <a:srgbClr val="4C1D95"/>
                </a:solidFill>
                <a:latin typeface="Trebuchet MS" pitchFamily="34" charset="0"/>
                <a:ea typeface="Trebuchet MS" pitchFamily="34" charset="-122"/>
                <a:cs typeface="Trebuchet MS" pitchFamily="34" charset="-120"/>
              </a:rPr>
              <a:t>El algoritmo decide qué ves</a:t>
            </a:r>
            <a:endParaRPr lang="en-US" sz="1250" dirty="0"/>
          </a:p>
        </p:txBody>
      </p:sp>
      <p:sp>
        <p:nvSpPr>
          <p:cNvPr id="14" name="Text 12"/>
          <p:cNvSpPr/>
          <p:nvPr/>
        </p:nvSpPr>
        <p:spPr>
          <a:xfrm>
            <a:off x="3474720" y="2971800"/>
            <a:ext cx="2468880" cy="1143000"/>
          </a:xfrm>
          <a:prstGeom prst="rect">
            <a:avLst/>
          </a:prstGeom>
          <a:noFill/>
          <a:ln/>
        </p:spPr>
        <p:txBody>
          <a:bodyPr wrap="square" rtlCol="0" anchor="ctr"/>
          <a:lstStyle/>
          <a:p>
            <a:pPr algn="ctr" indent="0" marL="0">
              <a:buNone/>
            </a:pPr>
            <a:r>
              <a:rPr lang="en-US" sz="1150" dirty="0">
                <a:solidFill>
                  <a:srgbClr val="4B5563"/>
                </a:solidFill>
                <a:latin typeface="Trebuchet MS" pitchFamily="34" charset="0"/>
                <a:ea typeface="Trebuchet MS" pitchFamily="34" charset="-122"/>
                <a:cs typeface="Trebuchet MS" pitchFamily="34" charset="-120"/>
              </a:rPr>
              <a:t>No ves lo que publican las personas que sigues: ves lo que el sistema cree que te hará pasar más tiempo conectado.</a:t>
            </a:r>
            <a:endParaRPr lang="en-US" sz="1150" dirty="0"/>
          </a:p>
        </p:txBody>
      </p:sp>
      <p:sp>
        <p:nvSpPr>
          <p:cNvPr id="15" name="Shape 13"/>
          <p:cNvSpPr/>
          <p:nvPr/>
        </p:nvSpPr>
        <p:spPr>
          <a:xfrm>
            <a:off x="6309360" y="1645920"/>
            <a:ext cx="2651760" cy="25603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6" name="Shape 14"/>
          <p:cNvSpPr/>
          <p:nvPr/>
        </p:nvSpPr>
        <p:spPr>
          <a:xfrm>
            <a:off x="6309360" y="1645920"/>
            <a:ext cx="2651760" cy="54864"/>
          </a:xfrm>
          <a:prstGeom prst="rect">
            <a:avLst/>
          </a:prstGeom>
          <a:solidFill>
            <a:srgbClr val="7C3AED"/>
          </a:solidFill>
          <a:ln w="12700">
            <a:solidFill>
              <a:srgbClr val="7C3AED"/>
            </a:solidFill>
            <a:prstDash val="solid"/>
          </a:ln>
        </p:spPr>
      </p:sp>
      <p:sp>
        <p:nvSpPr>
          <p:cNvPr id="17" name="Text 15"/>
          <p:cNvSpPr/>
          <p:nvPr/>
        </p:nvSpPr>
        <p:spPr>
          <a:xfrm>
            <a:off x="6309360" y="1737360"/>
            <a:ext cx="2651760" cy="640080"/>
          </a:xfrm>
          <a:prstGeom prst="rect">
            <a:avLst/>
          </a:prstGeom>
          <a:noFill/>
          <a:ln/>
        </p:spPr>
        <p:txBody>
          <a:bodyPr wrap="square" rtlCol="0" anchor="ctr"/>
          <a:lstStyle/>
          <a:p>
            <a:pPr algn="ctr" indent="0" marL="0">
              <a:buNone/>
            </a:pPr>
            <a:r>
              <a:rPr lang="en-US" sz="2800" dirty="0">
                <a:solidFill>
                  <a:srgbClr val="000000"/>
                </a:solidFill>
              </a:rPr>
              <a:t>⚠️</a:t>
            </a:r>
            <a:endParaRPr lang="en-US" sz="2800" dirty="0"/>
          </a:p>
        </p:txBody>
      </p:sp>
      <p:sp>
        <p:nvSpPr>
          <p:cNvPr id="18" name="Text 16"/>
          <p:cNvSpPr/>
          <p:nvPr/>
        </p:nvSpPr>
        <p:spPr>
          <a:xfrm>
            <a:off x="6400800" y="2423160"/>
            <a:ext cx="2468880" cy="502920"/>
          </a:xfrm>
          <a:prstGeom prst="rect">
            <a:avLst/>
          </a:prstGeom>
          <a:noFill/>
          <a:ln/>
        </p:spPr>
        <p:txBody>
          <a:bodyPr wrap="square" rtlCol="0" anchor="ctr"/>
          <a:lstStyle/>
          <a:p>
            <a:pPr algn="ctr" indent="0" marL="0">
              <a:buNone/>
            </a:pPr>
            <a:r>
              <a:rPr lang="en-US" sz="1250" b="1" dirty="0">
                <a:solidFill>
                  <a:srgbClr val="4C1D95"/>
                </a:solidFill>
                <a:latin typeface="Trebuchet MS" pitchFamily="34" charset="0"/>
                <a:ea typeface="Trebuchet MS" pitchFamily="34" charset="-122"/>
                <a:cs typeface="Trebuchet MS" pitchFamily="34" charset="-120"/>
              </a:rPr>
              <a:t>Puedes perderlo todo de un día para otro</a:t>
            </a:r>
            <a:endParaRPr lang="en-US" sz="1250" dirty="0"/>
          </a:p>
        </p:txBody>
      </p:sp>
      <p:sp>
        <p:nvSpPr>
          <p:cNvPr id="19" name="Text 17"/>
          <p:cNvSpPr/>
          <p:nvPr/>
        </p:nvSpPr>
        <p:spPr>
          <a:xfrm>
            <a:off x="6400800" y="2971800"/>
            <a:ext cx="2468880" cy="1143000"/>
          </a:xfrm>
          <a:prstGeom prst="rect">
            <a:avLst/>
          </a:prstGeom>
          <a:noFill/>
          <a:ln/>
        </p:spPr>
        <p:txBody>
          <a:bodyPr wrap="square" rtlCol="0" anchor="ctr"/>
          <a:lstStyle/>
          <a:p>
            <a:pPr algn="ctr" indent="0" marL="0">
              <a:buNone/>
            </a:pPr>
            <a:r>
              <a:rPr lang="en-US" sz="1150" dirty="0">
                <a:solidFill>
                  <a:srgbClr val="4B5563"/>
                </a:solidFill>
                <a:latin typeface="Trebuchet MS" pitchFamily="34" charset="0"/>
                <a:ea typeface="Trebuchet MS" pitchFamily="34" charset="-122"/>
                <a:cs typeface="Trebuchet MS" pitchFamily="34" charset="-120"/>
              </a:rPr>
              <a:t>Cambios de dueño, cierres, bans, cambios de condiciones. El historial de las grandes plataformas habla por sí solo.</a:t>
            </a:r>
            <a:endParaRPr lang="en-US" sz="1150" dirty="0"/>
          </a:p>
        </p:txBody>
      </p:sp>
      <p:sp>
        <p:nvSpPr>
          <p:cNvPr id="20" name="Shape 18"/>
          <p:cNvSpPr/>
          <p:nvPr/>
        </p:nvSpPr>
        <p:spPr>
          <a:xfrm>
            <a:off x="457200" y="4343400"/>
            <a:ext cx="8229600" cy="548640"/>
          </a:xfrm>
          <a:prstGeom prst="rect">
            <a:avLst/>
          </a:prstGeom>
          <a:solidFill>
            <a:srgbClr val="EDE9FE"/>
          </a:solidFill>
          <a:ln w="12700">
            <a:solidFill>
              <a:srgbClr val="7C3AED"/>
            </a:solidFill>
            <a:prstDash val="solid"/>
          </a:ln>
        </p:spPr>
      </p:sp>
      <p:sp>
        <p:nvSpPr>
          <p:cNvPr id="21" name="Text 19"/>
          <p:cNvSpPr/>
          <p:nvPr/>
        </p:nvSpPr>
        <p:spPr>
          <a:xfrm>
            <a:off x="594360" y="4407408"/>
            <a:ext cx="7955280" cy="420624"/>
          </a:xfrm>
          <a:prstGeom prst="rect">
            <a:avLst/>
          </a:prstGeom>
          <a:noFill/>
          <a:ln/>
        </p:spPr>
        <p:txBody>
          <a:bodyPr wrap="square" rtlCol="0" anchor="ctr"/>
          <a:lstStyle/>
          <a:p>
            <a:pPr indent="0" marL="0">
              <a:buNone/>
            </a:pPr>
            <a:r>
              <a:rPr lang="en-US" sz="1250" dirty="0">
                <a:solidFill>
                  <a:srgbClr val="4C1D95"/>
                </a:solidFill>
                <a:latin typeface="Trebuchet MS" pitchFamily="34" charset="0"/>
                <a:ea typeface="Trebuchet MS" pitchFamily="34" charset="-122"/>
                <a:cs typeface="Trebuchet MS" pitchFamily="34" charset="-120"/>
              </a:rPr>
              <a:t>Mastodon propone otra arquitectura: muchos servidores independientes conectados entre sí, sin un punto de control único.</a:t>
            </a:r>
            <a:endParaRPr lang="en-US" sz="12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Mastodon: de dónde viene y dónde está</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234440"/>
            <a:ext cx="777240" cy="594360"/>
          </a:xfrm>
          <a:prstGeom prst="ellipse">
            <a:avLst/>
          </a:prstGeom>
          <a:solidFill>
            <a:srgbClr val="EDE9FE"/>
          </a:solidFill>
          <a:ln w="12700">
            <a:solidFill>
              <a:srgbClr val="7C3AED"/>
            </a:solidFill>
            <a:prstDash val="solid"/>
          </a:ln>
        </p:spPr>
      </p:sp>
      <p:sp>
        <p:nvSpPr>
          <p:cNvPr id="5" name="Text 3"/>
          <p:cNvSpPr/>
          <p:nvPr/>
        </p:nvSpPr>
        <p:spPr>
          <a:xfrm>
            <a:off x="457200" y="1234440"/>
            <a:ext cx="777240" cy="594360"/>
          </a:xfrm>
          <a:prstGeom prst="rect">
            <a:avLst/>
          </a:prstGeom>
          <a:noFill/>
          <a:ln/>
        </p:spPr>
        <p:txBody>
          <a:bodyPr wrap="square" rtlCol="0" anchor="ctr"/>
          <a:lstStyle/>
          <a:p>
            <a:pPr algn="ctr" indent="0" marL="0">
              <a:buNone/>
            </a:pPr>
            <a:r>
              <a:rPr lang="en-US" sz="1100" b="1" dirty="0">
                <a:solidFill>
                  <a:srgbClr val="7C3AED"/>
                </a:solidFill>
                <a:latin typeface="Trebuchet MS" pitchFamily="34" charset="0"/>
                <a:ea typeface="Trebuchet MS" pitchFamily="34" charset="-122"/>
                <a:cs typeface="Trebuchet MS" pitchFamily="34" charset="-120"/>
              </a:rPr>
              <a:t>2016</a:t>
            </a:r>
            <a:endParaRPr lang="en-US" sz="1100" dirty="0"/>
          </a:p>
        </p:txBody>
      </p:sp>
      <p:sp>
        <p:nvSpPr>
          <p:cNvPr id="6" name="Shape 4"/>
          <p:cNvSpPr/>
          <p:nvPr/>
        </p:nvSpPr>
        <p:spPr>
          <a:xfrm>
            <a:off x="845820" y="1828800"/>
            <a:ext cx="0" cy="320040"/>
          </a:xfrm>
          <a:prstGeom prst="line">
            <a:avLst/>
          </a:prstGeom>
          <a:noFill/>
          <a:ln w="19050">
            <a:solidFill>
              <a:srgbClr val="A78BFA"/>
            </a:solidFill>
            <a:prstDash val="dash"/>
          </a:ln>
        </p:spPr>
      </p:sp>
      <p:sp>
        <p:nvSpPr>
          <p:cNvPr id="7" name="Shape 5"/>
          <p:cNvSpPr/>
          <p:nvPr/>
        </p:nvSpPr>
        <p:spPr>
          <a:xfrm>
            <a:off x="1417320" y="1234440"/>
            <a:ext cx="7269480" cy="594360"/>
          </a:xfrm>
          <a:prstGeom prst="rect">
            <a:avLst/>
          </a:prstGeom>
          <a:solidFill>
            <a:srgbClr val="FFFFFF"/>
          </a:solidFill>
          <a:ln w="12700">
            <a:solidFill>
              <a:srgbClr val="E5E7EB"/>
            </a:solidFill>
            <a:prstDash val="solid"/>
          </a:ln>
        </p:spPr>
      </p:sp>
      <p:sp>
        <p:nvSpPr>
          <p:cNvPr id="8" name="Text 6"/>
          <p:cNvSpPr/>
          <p:nvPr/>
        </p:nvSpPr>
        <p:spPr>
          <a:xfrm>
            <a:off x="1554480" y="1261872"/>
            <a:ext cx="6949440" cy="539496"/>
          </a:xfrm>
          <a:prstGeom prst="rect">
            <a:avLst/>
          </a:prstGeom>
          <a:noFill/>
          <a:ln/>
        </p:spPr>
        <p:txBody>
          <a:bodyPr wrap="square" rtlCol="0" anchor="ctr"/>
          <a:lstStyle/>
          <a:p>
            <a:pPr indent="0" marL="0">
              <a:buNone/>
            </a:pPr>
            <a:r>
              <a:rPr lang="en-US" sz="1250" dirty="0">
                <a:solidFill>
                  <a:srgbClr val="1A1A2E"/>
                </a:solidFill>
                <a:latin typeface="Trebuchet MS" pitchFamily="34" charset="0"/>
                <a:ea typeface="Trebuchet MS" pitchFamily="34" charset="-122"/>
                <a:cs typeface="Trebuchet MS" pitchFamily="34" charset="-120"/>
              </a:rPr>
              <a:t>Eugène Rochko crea Mastodon como alternativa descentralizada a Twitter. Código abierto desde el primer día.</a:t>
            </a:r>
            <a:endParaRPr lang="en-US" sz="1250" dirty="0"/>
          </a:p>
        </p:txBody>
      </p:sp>
      <p:sp>
        <p:nvSpPr>
          <p:cNvPr id="9" name="Shape 7"/>
          <p:cNvSpPr/>
          <p:nvPr/>
        </p:nvSpPr>
        <p:spPr>
          <a:xfrm>
            <a:off x="457200" y="2148840"/>
            <a:ext cx="777240" cy="594360"/>
          </a:xfrm>
          <a:prstGeom prst="ellipse">
            <a:avLst/>
          </a:prstGeom>
          <a:solidFill>
            <a:srgbClr val="EDE9FE"/>
          </a:solidFill>
          <a:ln w="12700">
            <a:solidFill>
              <a:srgbClr val="7C3AED"/>
            </a:solidFill>
            <a:prstDash val="solid"/>
          </a:ln>
        </p:spPr>
      </p:sp>
      <p:sp>
        <p:nvSpPr>
          <p:cNvPr id="10" name="Text 8"/>
          <p:cNvSpPr/>
          <p:nvPr/>
        </p:nvSpPr>
        <p:spPr>
          <a:xfrm>
            <a:off x="457200" y="2148840"/>
            <a:ext cx="777240" cy="594360"/>
          </a:xfrm>
          <a:prstGeom prst="rect">
            <a:avLst/>
          </a:prstGeom>
          <a:noFill/>
          <a:ln/>
        </p:spPr>
        <p:txBody>
          <a:bodyPr wrap="square" rtlCol="0" anchor="ctr"/>
          <a:lstStyle/>
          <a:p>
            <a:pPr algn="ctr" indent="0" marL="0">
              <a:buNone/>
            </a:pPr>
            <a:r>
              <a:rPr lang="en-US" sz="1100" b="1" dirty="0">
                <a:solidFill>
                  <a:srgbClr val="7C3AED"/>
                </a:solidFill>
                <a:latin typeface="Trebuchet MS" pitchFamily="34" charset="0"/>
                <a:ea typeface="Trebuchet MS" pitchFamily="34" charset="-122"/>
                <a:cs typeface="Trebuchet MS" pitchFamily="34" charset="-120"/>
              </a:rPr>
              <a:t>2017–21</a:t>
            </a:r>
            <a:endParaRPr lang="en-US" sz="1100" dirty="0"/>
          </a:p>
        </p:txBody>
      </p:sp>
      <p:sp>
        <p:nvSpPr>
          <p:cNvPr id="11" name="Shape 9"/>
          <p:cNvSpPr/>
          <p:nvPr/>
        </p:nvSpPr>
        <p:spPr>
          <a:xfrm>
            <a:off x="845820" y="2743200"/>
            <a:ext cx="0" cy="320040"/>
          </a:xfrm>
          <a:prstGeom prst="line">
            <a:avLst/>
          </a:prstGeom>
          <a:noFill/>
          <a:ln w="19050">
            <a:solidFill>
              <a:srgbClr val="A78BFA"/>
            </a:solidFill>
            <a:prstDash val="dash"/>
          </a:ln>
        </p:spPr>
      </p:sp>
      <p:sp>
        <p:nvSpPr>
          <p:cNvPr id="12" name="Shape 10"/>
          <p:cNvSpPr/>
          <p:nvPr/>
        </p:nvSpPr>
        <p:spPr>
          <a:xfrm>
            <a:off x="1417320" y="2148840"/>
            <a:ext cx="7269480" cy="594360"/>
          </a:xfrm>
          <a:prstGeom prst="rect">
            <a:avLst/>
          </a:prstGeom>
          <a:solidFill>
            <a:srgbClr val="FFFFFF"/>
          </a:solidFill>
          <a:ln w="12700">
            <a:solidFill>
              <a:srgbClr val="E5E7EB"/>
            </a:solidFill>
            <a:prstDash val="solid"/>
          </a:ln>
        </p:spPr>
      </p:sp>
      <p:sp>
        <p:nvSpPr>
          <p:cNvPr id="13" name="Text 11"/>
          <p:cNvSpPr/>
          <p:nvPr/>
        </p:nvSpPr>
        <p:spPr>
          <a:xfrm>
            <a:off x="1554480" y="2176272"/>
            <a:ext cx="6949440" cy="539496"/>
          </a:xfrm>
          <a:prstGeom prst="rect">
            <a:avLst/>
          </a:prstGeom>
          <a:noFill/>
          <a:ln/>
        </p:spPr>
        <p:txBody>
          <a:bodyPr wrap="square" rtlCol="0" anchor="ctr"/>
          <a:lstStyle/>
          <a:p>
            <a:pPr indent="0" marL="0">
              <a:buNone/>
            </a:pPr>
            <a:r>
              <a:rPr lang="en-US" sz="1250" dirty="0">
                <a:solidFill>
                  <a:srgbClr val="1A1A2E"/>
                </a:solidFill>
                <a:latin typeface="Trebuchet MS" pitchFamily="34" charset="0"/>
                <a:ea typeface="Trebuchet MS" pitchFamily="34" charset="-122"/>
                <a:cs typeface="Trebuchet MS" pitchFamily="34" charset="-120"/>
              </a:rPr>
              <a:t>Crece lentamente. Comunidades de software libre, privacidad digital y periodismo independiente lo adoptan.</a:t>
            </a:r>
            <a:endParaRPr lang="en-US" sz="1250" dirty="0"/>
          </a:p>
        </p:txBody>
      </p:sp>
      <p:sp>
        <p:nvSpPr>
          <p:cNvPr id="14" name="Shape 12"/>
          <p:cNvSpPr/>
          <p:nvPr/>
        </p:nvSpPr>
        <p:spPr>
          <a:xfrm>
            <a:off x="457200" y="3063240"/>
            <a:ext cx="777240" cy="594360"/>
          </a:xfrm>
          <a:prstGeom prst="ellipse">
            <a:avLst/>
          </a:prstGeom>
          <a:solidFill>
            <a:srgbClr val="EDE9FE"/>
          </a:solidFill>
          <a:ln w="12700">
            <a:solidFill>
              <a:srgbClr val="7C3AED"/>
            </a:solidFill>
            <a:prstDash val="solid"/>
          </a:ln>
        </p:spPr>
      </p:sp>
      <p:sp>
        <p:nvSpPr>
          <p:cNvPr id="15" name="Text 13"/>
          <p:cNvSpPr/>
          <p:nvPr/>
        </p:nvSpPr>
        <p:spPr>
          <a:xfrm>
            <a:off x="457200" y="3063240"/>
            <a:ext cx="777240" cy="594360"/>
          </a:xfrm>
          <a:prstGeom prst="rect">
            <a:avLst/>
          </a:prstGeom>
          <a:noFill/>
          <a:ln/>
        </p:spPr>
        <p:txBody>
          <a:bodyPr wrap="square" rtlCol="0" anchor="ctr"/>
          <a:lstStyle/>
          <a:p>
            <a:pPr algn="ctr" indent="0" marL="0">
              <a:buNone/>
            </a:pPr>
            <a:r>
              <a:rPr lang="en-US" sz="1100" b="1" dirty="0">
                <a:solidFill>
                  <a:srgbClr val="7C3AED"/>
                </a:solidFill>
                <a:latin typeface="Trebuchet MS" pitchFamily="34" charset="0"/>
                <a:ea typeface="Trebuchet MS" pitchFamily="34" charset="-122"/>
                <a:cs typeface="Trebuchet MS" pitchFamily="34" charset="-120"/>
              </a:rPr>
              <a:t>2022</a:t>
            </a:r>
            <a:endParaRPr lang="en-US" sz="1100" dirty="0"/>
          </a:p>
        </p:txBody>
      </p:sp>
      <p:sp>
        <p:nvSpPr>
          <p:cNvPr id="16" name="Shape 14"/>
          <p:cNvSpPr/>
          <p:nvPr/>
        </p:nvSpPr>
        <p:spPr>
          <a:xfrm>
            <a:off x="845820" y="3657600"/>
            <a:ext cx="0" cy="320040"/>
          </a:xfrm>
          <a:prstGeom prst="line">
            <a:avLst/>
          </a:prstGeom>
          <a:noFill/>
          <a:ln w="19050">
            <a:solidFill>
              <a:srgbClr val="A78BFA"/>
            </a:solidFill>
            <a:prstDash val="dash"/>
          </a:ln>
        </p:spPr>
      </p:sp>
      <p:sp>
        <p:nvSpPr>
          <p:cNvPr id="17" name="Shape 15"/>
          <p:cNvSpPr/>
          <p:nvPr/>
        </p:nvSpPr>
        <p:spPr>
          <a:xfrm>
            <a:off x="1417320" y="3063240"/>
            <a:ext cx="7269480" cy="594360"/>
          </a:xfrm>
          <a:prstGeom prst="rect">
            <a:avLst/>
          </a:prstGeom>
          <a:solidFill>
            <a:srgbClr val="EDE9FE"/>
          </a:solidFill>
          <a:ln w="12700">
            <a:solidFill>
              <a:srgbClr val="E5E7EB"/>
            </a:solidFill>
            <a:prstDash val="solid"/>
          </a:ln>
        </p:spPr>
      </p:sp>
      <p:sp>
        <p:nvSpPr>
          <p:cNvPr id="18" name="Text 16"/>
          <p:cNvSpPr/>
          <p:nvPr/>
        </p:nvSpPr>
        <p:spPr>
          <a:xfrm>
            <a:off x="1554480" y="3090672"/>
            <a:ext cx="6949440" cy="539496"/>
          </a:xfrm>
          <a:prstGeom prst="rect">
            <a:avLst/>
          </a:prstGeom>
          <a:noFill/>
          <a:ln/>
        </p:spPr>
        <p:txBody>
          <a:bodyPr wrap="square" rtlCol="0" anchor="ctr"/>
          <a:lstStyle/>
          <a:p>
            <a:pPr indent="0" marL="0">
              <a:buNone/>
            </a:pPr>
            <a:r>
              <a:rPr lang="en-US" sz="1250" dirty="0">
                <a:solidFill>
                  <a:srgbClr val="1A1A2E"/>
                </a:solidFill>
                <a:latin typeface="Trebuchet MS" pitchFamily="34" charset="0"/>
                <a:ea typeface="Trebuchet MS" pitchFamily="34" charset="-122"/>
                <a:cs typeface="Trebuchet MS" pitchFamily="34" charset="-120"/>
              </a:rPr>
              <a:t>El cambio de dueño en Twitter/X provoca una migración masiva. Mastodon pasa de 300.000 a más de 2 millones de usuarios activos en semanas.</a:t>
            </a:r>
            <a:endParaRPr lang="en-US" sz="1250" dirty="0"/>
          </a:p>
        </p:txBody>
      </p:sp>
      <p:sp>
        <p:nvSpPr>
          <p:cNvPr id="19" name="Shape 17"/>
          <p:cNvSpPr/>
          <p:nvPr/>
        </p:nvSpPr>
        <p:spPr>
          <a:xfrm>
            <a:off x="457200" y="3977640"/>
            <a:ext cx="777240" cy="594360"/>
          </a:xfrm>
          <a:prstGeom prst="ellipse">
            <a:avLst/>
          </a:prstGeom>
          <a:solidFill>
            <a:srgbClr val="7C3AED"/>
          </a:solidFill>
          <a:ln w="12700">
            <a:solidFill>
              <a:srgbClr val="7C3AED"/>
            </a:solidFill>
            <a:prstDash val="solid"/>
          </a:ln>
        </p:spPr>
      </p:sp>
      <p:sp>
        <p:nvSpPr>
          <p:cNvPr id="20" name="Text 18"/>
          <p:cNvSpPr/>
          <p:nvPr/>
        </p:nvSpPr>
        <p:spPr>
          <a:xfrm>
            <a:off x="457200" y="3977640"/>
            <a:ext cx="777240" cy="594360"/>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Hoy</a:t>
            </a:r>
            <a:endParaRPr lang="en-US" sz="1100" dirty="0"/>
          </a:p>
        </p:txBody>
      </p:sp>
      <p:sp>
        <p:nvSpPr>
          <p:cNvPr id="21" name="Shape 19"/>
          <p:cNvSpPr/>
          <p:nvPr/>
        </p:nvSpPr>
        <p:spPr>
          <a:xfrm>
            <a:off x="1417320" y="3977640"/>
            <a:ext cx="7269480" cy="594360"/>
          </a:xfrm>
          <a:prstGeom prst="rect">
            <a:avLst/>
          </a:prstGeom>
          <a:solidFill>
            <a:srgbClr val="FFFFFF"/>
          </a:solidFill>
          <a:ln w="12700">
            <a:solidFill>
              <a:srgbClr val="E5E7EB"/>
            </a:solidFill>
            <a:prstDash val="solid"/>
          </a:ln>
        </p:spPr>
      </p:sp>
      <p:sp>
        <p:nvSpPr>
          <p:cNvPr id="22" name="Text 20"/>
          <p:cNvSpPr/>
          <p:nvPr/>
        </p:nvSpPr>
        <p:spPr>
          <a:xfrm>
            <a:off x="1554480" y="4005072"/>
            <a:ext cx="6949440" cy="539496"/>
          </a:xfrm>
          <a:prstGeom prst="rect">
            <a:avLst/>
          </a:prstGeom>
          <a:noFill/>
          <a:ln/>
        </p:spPr>
        <p:txBody>
          <a:bodyPr wrap="square" rtlCol="0" anchor="ctr"/>
          <a:lstStyle/>
          <a:p>
            <a:pPr indent="0" marL="0">
              <a:buNone/>
            </a:pPr>
            <a:r>
              <a:rPr lang="en-US" sz="1250" dirty="0">
                <a:solidFill>
                  <a:srgbClr val="1A1A2E"/>
                </a:solidFill>
                <a:latin typeface="Trebuchet MS" pitchFamily="34" charset="0"/>
                <a:ea typeface="Trebuchet MS" pitchFamily="34" charset="-122"/>
                <a:cs typeface="Trebuchet MS" pitchFamily="34" charset="-120"/>
              </a:rPr>
              <a:t>Red madura con millones de cuentas activas, decenas de miles de instancias y una comunidad hispanohablante consolidada.</a:t>
            </a:r>
            <a:endParaRPr lang="en-US" sz="12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es Mastodon?</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411480"/>
          </a:xfrm>
          <a:prstGeom prst="rect">
            <a:avLst/>
          </a:prstGeom>
          <a:noFill/>
          <a:ln/>
        </p:spPr>
        <p:txBody>
          <a:bodyPr wrap="square" rtlCol="0" anchor="ctr"/>
          <a:lstStyle/>
          <a:p>
            <a:pPr indent="0" marL="0">
              <a:buNone/>
            </a:pPr>
            <a:r>
              <a:rPr lang="en-US" sz="1400" dirty="0">
                <a:solidFill>
                  <a:srgbClr val="4B5563"/>
                </a:solidFill>
                <a:latin typeface="Trebuchet MS" pitchFamily="34" charset="0"/>
                <a:ea typeface="Trebuchet MS" pitchFamily="34" charset="-122"/>
                <a:cs typeface="Trebuchet MS" pitchFamily="34" charset="-120"/>
              </a:rPr>
              <a:t>Una red social de microblogging: publicaciones de texto, imágenes y vídeo, con seguidores y conversaciones.</a:t>
            </a:r>
            <a:endParaRPr lang="en-US" sz="1400" dirty="0"/>
          </a:p>
        </p:txBody>
      </p:sp>
      <p:sp>
        <p:nvSpPr>
          <p:cNvPr id="5" name="Shape 3"/>
          <p:cNvSpPr/>
          <p:nvPr/>
        </p:nvSpPr>
        <p:spPr>
          <a:xfrm>
            <a:off x="457200" y="1691640"/>
            <a:ext cx="8229600" cy="685800"/>
          </a:xfrm>
          <a:prstGeom prst="rect">
            <a:avLst/>
          </a:prstGeom>
          <a:solidFill>
            <a:srgbClr val="EDE9FE"/>
          </a:solidFill>
          <a:ln w="12700">
            <a:solidFill>
              <a:srgbClr val="E5E7EB"/>
            </a:solidFill>
            <a:prstDash val="solid"/>
          </a:ln>
        </p:spPr>
      </p:sp>
      <p:sp>
        <p:nvSpPr>
          <p:cNvPr id="6" name="Shape 4"/>
          <p:cNvSpPr/>
          <p:nvPr/>
        </p:nvSpPr>
        <p:spPr>
          <a:xfrm>
            <a:off x="457200" y="1691640"/>
            <a:ext cx="54864" cy="685800"/>
          </a:xfrm>
          <a:prstGeom prst="rect">
            <a:avLst/>
          </a:prstGeom>
          <a:solidFill>
            <a:srgbClr val="7C3AED"/>
          </a:solidFill>
          <a:ln w="12700">
            <a:solidFill>
              <a:srgbClr val="7C3AED"/>
            </a:solidFill>
            <a:prstDash val="solid"/>
          </a:ln>
        </p:spPr>
      </p:sp>
      <p:sp>
        <p:nvSpPr>
          <p:cNvPr id="7" name="Text 5"/>
          <p:cNvSpPr/>
          <p:nvPr/>
        </p:nvSpPr>
        <p:spPr>
          <a:xfrm>
            <a:off x="685800" y="1737360"/>
            <a:ext cx="3200400" cy="548640"/>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Publicaciones de hasta 500 caracteres</a:t>
            </a:r>
            <a:endParaRPr lang="en-US" sz="1300" dirty="0"/>
          </a:p>
        </p:txBody>
      </p:sp>
      <p:sp>
        <p:nvSpPr>
          <p:cNvPr id="8" name="Text 6"/>
          <p:cNvSpPr/>
          <p:nvPr/>
        </p:nvSpPr>
        <p:spPr>
          <a:xfrm>
            <a:off x="4023360" y="1737360"/>
            <a:ext cx="4572000" cy="548640"/>
          </a:xfrm>
          <a:prstGeom prst="rect">
            <a:avLst/>
          </a:prstGeom>
          <a:noFill/>
          <a:ln/>
        </p:spPr>
        <p:txBody>
          <a:bodyPr wrap="square" rtlCol="0" anchor="ctr"/>
          <a:lstStyle/>
          <a:p>
            <a:pPr indent="0" marL="0">
              <a:buNone/>
            </a:pPr>
            <a:r>
              <a:rPr lang="en-US" sz="1250" dirty="0">
                <a:solidFill>
                  <a:srgbClr val="4B5563"/>
                </a:solidFill>
                <a:latin typeface="Trebuchet MS" pitchFamily="34" charset="0"/>
                <a:ea typeface="Trebuchet MS" pitchFamily="34" charset="-122"/>
                <a:cs typeface="Trebuchet MS" pitchFamily="34" charset="-120"/>
              </a:rPr>
              <a:t>El límite por defecto. Muchas instancias permiten más.</a:t>
            </a:r>
            <a:endParaRPr lang="en-US" sz="1250" dirty="0"/>
          </a:p>
        </p:txBody>
      </p:sp>
      <p:sp>
        <p:nvSpPr>
          <p:cNvPr id="9" name="Shape 7"/>
          <p:cNvSpPr/>
          <p:nvPr/>
        </p:nvSpPr>
        <p:spPr>
          <a:xfrm>
            <a:off x="457200" y="2459736"/>
            <a:ext cx="8229600" cy="685800"/>
          </a:xfrm>
          <a:prstGeom prst="rect">
            <a:avLst/>
          </a:prstGeom>
          <a:solidFill>
            <a:srgbClr val="FFFFFF"/>
          </a:solidFill>
          <a:ln w="12700">
            <a:solidFill>
              <a:srgbClr val="E5E7EB"/>
            </a:solidFill>
            <a:prstDash val="solid"/>
          </a:ln>
        </p:spPr>
      </p:sp>
      <p:sp>
        <p:nvSpPr>
          <p:cNvPr id="10" name="Shape 8"/>
          <p:cNvSpPr/>
          <p:nvPr/>
        </p:nvSpPr>
        <p:spPr>
          <a:xfrm>
            <a:off x="457200" y="2459736"/>
            <a:ext cx="54864" cy="685800"/>
          </a:xfrm>
          <a:prstGeom prst="rect">
            <a:avLst/>
          </a:prstGeom>
          <a:solidFill>
            <a:srgbClr val="7C3AED"/>
          </a:solidFill>
          <a:ln w="12700">
            <a:solidFill>
              <a:srgbClr val="7C3AED"/>
            </a:solidFill>
            <a:prstDash val="solid"/>
          </a:ln>
        </p:spPr>
      </p:sp>
      <p:sp>
        <p:nvSpPr>
          <p:cNvPr id="11" name="Text 9"/>
          <p:cNvSpPr/>
          <p:nvPr/>
        </p:nvSpPr>
        <p:spPr>
          <a:xfrm>
            <a:off x="685800" y="2505456"/>
            <a:ext cx="3200400" cy="548640"/>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Timeline de inicio cronológico</a:t>
            </a:r>
            <a:endParaRPr lang="en-US" sz="1300" dirty="0"/>
          </a:p>
        </p:txBody>
      </p:sp>
      <p:sp>
        <p:nvSpPr>
          <p:cNvPr id="12" name="Text 10"/>
          <p:cNvSpPr/>
          <p:nvPr/>
        </p:nvSpPr>
        <p:spPr>
          <a:xfrm>
            <a:off x="4023360" y="2505456"/>
            <a:ext cx="4572000" cy="548640"/>
          </a:xfrm>
          <a:prstGeom prst="rect">
            <a:avLst/>
          </a:prstGeom>
          <a:noFill/>
          <a:ln/>
        </p:spPr>
        <p:txBody>
          <a:bodyPr wrap="square" rtlCol="0" anchor="ctr"/>
          <a:lstStyle/>
          <a:p>
            <a:pPr indent="0" marL="0">
              <a:buNone/>
            </a:pPr>
            <a:r>
              <a:rPr lang="en-US" sz="1250" dirty="0">
                <a:solidFill>
                  <a:srgbClr val="4B5563"/>
                </a:solidFill>
                <a:latin typeface="Trebuchet MS" pitchFamily="34" charset="0"/>
                <a:ea typeface="Trebuchet MS" pitchFamily="34" charset="-122"/>
                <a:cs typeface="Trebuchet MS" pitchFamily="34" charset="-120"/>
              </a:rPr>
              <a:t>Ves lo que publican quienes sigues, en orden de tiempo. Sin filtros automáticos.</a:t>
            </a:r>
            <a:endParaRPr lang="en-US" sz="1250" dirty="0"/>
          </a:p>
        </p:txBody>
      </p:sp>
      <p:sp>
        <p:nvSpPr>
          <p:cNvPr id="13" name="Shape 11"/>
          <p:cNvSpPr/>
          <p:nvPr/>
        </p:nvSpPr>
        <p:spPr>
          <a:xfrm>
            <a:off x="457200" y="3227832"/>
            <a:ext cx="8229600" cy="685800"/>
          </a:xfrm>
          <a:prstGeom prst="rect">
            <a:avLst/>
          </a:prstGeom>
          <a:solidFill>
            <a:srgbClr val="EDE9FE"/>
          </a:solidFill>
          <a:ln w="12700">
            <a:solidFill>
              <a:srgbClr val="E5E7EB"/>
            </a:solidFill>
            <a:prstDash val="solid"/>
          </a:ln>
        </p:spPr>
      </p:sp>
      <p:sp>
        <p:nvSpPr>
          <p:cNvPr id="14" name="Shape 12"/>
          <p:cNvSpPr/>
          <p:nvPr/>
        </p:nvSpPr>
        <p:spPr>
          <a:xfrm>
            <a:off x="457200" y="3227832"/>
            <a:ext cx="54864" cy="685800"/>
          </a:xfrm>
          <a:prstGeom prst="rect">
            <a:avLst/>
          </a:prstGeom>
          <a:solidFill>
            <a:srgbClr val="7C3AED"/>
          </a:solidFill>
          <a:ln w="12700">
            <a:solidFill>
              <a:srgbClr val="7C3AED"/>
            </a:solidFill>
            <a:prstDash val="solid"/>
          </a:ln>
        </p:spPr>
      </p:sp>
      <p:sp>
        <p:nvSpPr>
          <p:cNvPr id="15" name="Text 13"/>
          <p:cNvSpPr/>
          <p:nvPr/>
        </p:nvSpPr>
        <p:spPr>
          <a:xfrm>
            <a:off x="685800" y="3273552"/>
            <a:ext cx="3200400" cy="548640"/>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Respuestas, impulsos y favoritos</a:t>
            </a:r>
            <a:endParaRPr lang="en-US" sz="1300" dirty="0"/>
          </a:p>
        </p:txBody>
      </p:sp>
      <p:sp>
        <p:nvSpPr>
          <p:cNvPr id="16" name="Text 14"/>
          <p:cNvSpPr/>
          <p:nvPr/>
        </p:nvSpPr>
        <p:spPr>
          <a:xfrm>
            <a:off x="4023360" y="3273552"/>
            <a:ext cx="4572000" cy="548640"/>
          </a:xfrm>
          <a:prstGeom prst="rect">
            <a:avLst/>
          </a:prstGeom>
          <a:noFill/>
          <a:ln/>
        </p:spPr>
        <p:txBody>
          <a:bodyPr wrap="square" rtlCol="0" anchor="ctr"/>
          <a:lstStyle/>
          <a:p>
            <a:pPr indent="0" marL="0">
              <a:buNone/>
            </a:pPr>
            <a:r>
              <a:rPr lang="en-US" sz="1250" dirty="0">
                <a:solidFill>
                  <a:srgbClr val="4B5563"/>
                </a:solidFill>
                <a:latin typeface="Trebuchet MS" pitchFamily="34" charset="0"/>
                <a:ea typeface="Trebuchet MS" pitchFamily="34" charset="-122"/>
                <a:cs typeface="Trebuchet MS" pitchFamily="34" charset="-120"/>
              </a:rPr>
              <a:t>Impulsar (boost) es compartir algo de otra persona. El favorito no tiene efecto algorítmico.</a:t>
            </a:r>
            <a:endParaRPr lang="en-US" sz="1250" dirty="0"/>
          </a:p>
        </p:txBody>
      </p:sp>
      <p:sp>
        <p:nvSpPr>
          <p:cNvPr id="17" name="Shape 15"/>
          <p:cNvSpPr/>
          <p:nvPr/>
        </p:nvSpPr>
        <p:spPr>
          <a:xfrm>
            <a:off x="457200" y="3995928"/>
            <a:ext cx="8229600" cy="685800"/>
          </a:xfrm>
          <a:prstGeom prst="rect">
            <a:avLst/>
          </a:prstGeom>
          <a:solidFill>
            <a:srgbClr val="FFFFFF"/>
          </a:solidFill>
          <a:ln w="12700">
            <a:solidFill>
              <a:srgbClr val="E5E7EB"/>
            </a:solidFill>
            <a:prstDash val="solid"/>
          </a:ln>
        </p:spPr>
      </p:sp>
      <p:sp>
        <p:nvSpPr>
          <p:cNvPr id="18" name="Shape 16"/>
          <p:cNvSpPr/>
          <p:nvPr/>
        </p:nvSpPr>
        <p:spPr>
          <a:xfrm>
            <a:off x="457200" y="3995928"/>
            <a:ext cx="54864" cy="685800"/>
          </a:xfrm>
          <a:prstGeom prst="rect">
            <a:avLst/>
          </a:prstGeom>
          <a:solidFill>
            <a:srgbClr val="7C3AED"/>
          </a:solidFill>
          <a:ln w="12700">
            <a:solidFill>
              <a:srgbClr val="7C3AED"/>
            </a:solidFill>
            <a:prstDash val="solid"/>
          </a:ln>
        </p:spPr>
      </p:sp>
      <p:sp>
        <p:nvSpPr>
          <p:cNvPr id="19" name="Text 17"/>
          <p:cNvSpPr/>
          <p:nvPr/>
        </p:nvSpPr>
        <p:spPr>
          <a:xfrm>
            <a:off x="685800" y="4041648"/>
            <a:ext cx="3200400" cy="548640"/>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Visibilidad configurable por publicación</a:t>
            </a:r>
            <a:endParaRPr lang="en-US" sz="1300" dirty="0"/>
          </a:p>
        </p:txBody>
      </p:sp>
      <p:sp>
        <p:nvSpPr>
          <p:cNvPr id="20" name="Text 18"/>
          <p:cNvSpPr/>
          <p:nvPr/>
        </p:nvSpPr>
        <p:spPr>
          <a:xfrm>
            <a:off x="4023360" y="4041648"/>
            <a:ext cx="4572000" cy="548640"/>
          </a:xfrm>
          <a:prstGeom prst="rect">
            <a:avLst/>
          </a:prstGeom>
          <a:noFill/>
          <a:ln/>
        </p:spPr>
        <p:txBody>
          <a:bodyPr wrap="square" rtlCol="0" anchor="ctr"/>
          <a:lstStyle/>
          <a:p>
            <a:pPr indent="0" marL="0">
              <a:buNone/>
            </a:pPr>
            <a:r>
              <a:rPr lang="en-US" sz="1250" dirty="0">
                <a:solidFill>
                  <a:srgbClr val="4B5563"/>
                </a:solidFill>
                <a:latin typeface="Trebuchet MS" pitchFamily="34" charset="0"/>
                <a:ea typeface="Trebuchet MS" pitchFamily="34" charset="-122"/>
                <a:cs typeface="Trebuchet MS" pitchFamily="34" charset="-120"/>
              </a:rPr>
              <a:t>Cada publicación puede ser pública, visible solo para seguidores, o dirigida a menciones directas.</a:t>
            </a:r>
            <a:endParaRPr lang="en-US" sz="12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4C1D95"/>
        </a:solidFill>
      </p:bgPr>
    </p:bg>
    <p:spTree>
      <p:nvGrpSpPr>
        <p:cNvPr id="1" name=""/>
        <p:cNvGrpSpPr/>
        <p:nvPr/>
      </p:nvGrpSpPr>
      <p:grpSpPr>
        <a:xfrm>
          <a:off x="0" y="0"/>
          <a:ext cx="0" cy="0"/>
          <a:chOff x="0" y="0"/>
          <a:chExt cx="0" cy="0"/>
        </a:xfrm>
      </p:grpSpPr>
      <p:sp>
        <p:nvSpPr>
          <p:cNvPr id="2" name="Text 0"/>
          <p:cNvSpPr/>
          <p:nvPr/>
        </p:nvSpPr>
        <p:spPr>
          <a:xfrm>
            <a:off x="457200" y="320040"/>
            <a:ext cx="8229600" cy="640080"/>
          </a:xfrm>
          <a:prstGeom prst="rect">
            <a:avLst/>
          </a:prstGeom>
          <a:noFill/>
          <a:ln/>
        </p:spPr>
        <p:txBody>
          <a:bodyPr wrap="square" rtlCol="0" anchor="ctr"/>
          <a:lstStyle/>
          <a:p>
            <a:pPr indent="0" marL="0">
              <a:buNone/>
            </a:pPr>
            <a:r>
              <a:rPr lang="en-US" sz="3200" b="1" dirty="0">
                <a:solidFill>
                  <a:srgbClr val="FFFFFF"/>
                </a:solidFill>
                <a:latin typeface="Trebuchet MS" pitchFamily="34" charset="0"/>
                <a:ea typeface="Trebuchet MS" pitchFamily="34" charset="-122"/>
                <a:cs typeface="Trebuchet MS" pitchFamily="34" charset="-120"/>
              </a:rPr>
              <a:t>El Fediverse</a:t>
            </a:r>
            <a:endParaRPr lang="en-US" sz="3200" dirty="0"/>
          </a:p>
        </p:txBody>
      </p:sp>
      <p:sp>
        <p:nvSpPr>
          <p:cNvPr id="3" name="Text 1"/>
          <p:cNvSpPr/>
          <p:nvPr/>
        </p:nvSpPr>
        <p:spPr>
          <a:xfrm>
            <a:off x="457200" y="914400"/>
            <a:ext cx="8229600" cy="411480"/>
          </a:xfrm>
          <a:prstGeom prst="rect">
            <a:avLst/>
          </a:prstGeom>
          <a:noFill/>
          <a:ln/>
        </p:spPr>
        <p:txBody>
          <a:bodyPr wrap="square" rtlCol="0" anchor="ctr"/>
          <a:lstStyle/>
          <a:p>
            <a:pPr indent="0" marL="0">
              <a:buNone/>
            </a:pPr>
            <a:r>
              <a:rPr lang="en-US" sz="1500" dirty="0">
                <a:solidFill>
                  <a:srgbClr val="EDE9FE"/>
                </a:solidFill>
                <a:latin typeface="Trebuchet MS" pitchFamily="34" charset="0"/>
                <a:ea typeface="Trebuchet MS" pitchFamily="34" charset="-122"/>
                <a:cs typeface="Trebuchet MS" pitchFamily="34" charset="-120"/>
              </a:rPr>
              <a:t>Una red federada de plataformas distintas que se comunican entre sí</a:t>
            </a:r>
            <a:endParaRPr lang="en-US" sz="1500" dirty="0"/>
          </a:p>
        </p:txBody>
      </p:sp>
      <p:sp>
        <p:nvSpPr>
          <p:cNvPr id="4" name="Text 2"/>
          <p:cNvSpPr/>
          <p:nvPr/>
        </p:nvSpPr>
        <p:spPr>
          <a:xfrm>
            <a:off x="457200" y="1463040"/>
            <a:ext cx="4023360" cy="777240"/>
          </a:xfrm>
          <a:prstGeom prst="rect">
            <a:avLst/>
          </a:prstGeom>
          <a:noFill/>
          <a:ln/>
        </p:spPr>
        <p:txBody>
          <a:bodyPr wrap="square" rtlCol="0" anchor="ctr"/>
          <a:lstStyle/>
          <a:p>
            <a:pPr indent="0" marL="0">
              <a:buNone/>
            </a:pPr>
            <a:r>
              <a:rPr lang="en-US" sz="1300" dirty="0">
                <a:solidFill>
                  <a:srgbClr val="EDE9FE"/>
                </a:solidFill>
                <a:latin typeface="Trebuchet MS" pitchFamily="34" charset="0"/>
                <a:ea typeface="Trebuchet MS" pitchFamily="34" charset="-122"/>
                <a:cs typeface="Trebuchet MS" pitchFamily="34" charset="-120"/>
              </a:rPr>
              <a:t>Mastodon es una de esas plataformas, la más extendida.</a:t>
            </a:r>
            <a:endParaRPr lang="en-US" sz="1300" dirty="0"/>
          </a:p>
          <a:p>
            <a:pPr indent="0" marL="0">
              <a:buNone/>
            </a:pPr>
            <a:r>
              <a:rPr lang="en-US" sz="1300" dirty="0">
                <a:solidFill>
                  <a:srgbClr val="EDE9FE"/>
                </a:solidFill>
                <a:latin typeface="Trebuchet MS" pitchFamily="34" charset="0"/>
                <a:ea typeface="Trebuchet MS" pitchFamily="34" charset="-122"/>
                <a:cs typeface="Trebuchet MS" pitchFamily="34" charset="-120"/>
              </a:rPr>
              <a:t>Pero el Fediverse incluye muchos otros servicios:</a:t>
            </a:r>
            <a:endParaRPr lang="en-US" sz="1300" dirty="0"/>
          </a:p>
        </p:txBody>
      </p:sp>
      <p:sp>
        <p:nvSpPr>
          <p:cNvPr id="5" name="Shape 3"/>
          <p:cNvSpPr/>
          <p:nvPr/>
        </p:nvSpPr>
        <p:spPr>
          <a:xfrm>
            <a:off x="457200" y="2377440"/>
            <a:ext cx="4023360" cy="402336"/>
          </a:xfrm>
          <a:prstGeom prst="rect">
            <a:avLst/>
          </a:prstGeom>
          <a:solidFill>
            <a:srgbClr val="7C3AED">
              <a:alpha val="45000"/>
            </a:srgbClr>
          </a:solidFill>
          <a:ln w="12700">
            <a:solidFill>
              <a:srgbClr val="A78BFA">
                <a:alpha val="70000"/>
              </a:srgbClr>
            </a:solidFill>
            <a:prstDash val="solid"/>
          </a:ln>
        </p:spPr>
      </p:sp>
      <p:sp>
        <p:nvSpPr>
          <p:cNvPr id="6" name="Text 4"/>
          <p:cNvSpPr/>
          <p:nvPr/>
        </p:nvSpPr>
        <p:spPr>
          <a:xfrm>
            <a:off x="594360" y="2404872"/>
            <a:ext cx="3749040" cy="347472"/>
          </a:xfrm>
          <a:prstGeom prst="rect">
            <a:avLst/>
          </a:prstGeom>
          <a:noFill/>
          <a:ln/>
        </p:spPr>
        <p:txBody>
          <a:bodyPr wrap="square" rtlCol="0" anchor="ctr"/>
          <a:lstStyle/>
          <a:p>
            <a:pPr indent="0" marL="0">
              <a:buNone/>
            </a:pPr>
            <a:r>
              <a:rPr lang="en-US" sz="1200" b="1" dirty="0">
                <a:solidFill>
                  <a:srgbClr val="FFFFFF"/>
                </a:solidFill>
                <a:latin typeface="Trebuchet MS" pitchFamily="34" charset="0"/>
                <a:ea typeface="Trebuchet MS" pitchFamily="34" charset="-122"/>
                <a:cs typeface="Trebuchet MS" pitchFamily="34" charset="-120"/>
              </a:rPr>
              <a:t>Mastodon</a:t>
            </a:r>
            <a:pPr indent="0" marL="0">
              <a:buNone/>
            </a:pPr>
            <a:r>
              <a:rPr lang="en-US" sz="1200" dirty="0">
                <a:solidFill>
                  <a:srgbClr val="EDE9FE"/>
                </a:solidFill>
                <a:latin typeface="Trebuchet MS" pitchFamily="34" charset="0"/>
                <a:ea typeface="Trebuchet MS" pitchFamily="34" charset="-122"/>
                <a:cs typeface="Trebuchet MS" pitchFamily="34" charset="-120"/>
              </a:rPr>
              <a:t>  —  Microblogging (como Twitter)</a:t>
            </a:r>
            <a:endParaRPr lang="en-US" sz="1200" dirty="0"/>
          </a:p>
        </p:txBody>
      </p:sp>
      <p:sp>
        <p:nvSpPr>
          <p:cNvPr id="7" name="Shape 5"/>
          <p:cNvSpPr/>
          <p:nvPr/>
        </p:nvSpPr>
        <p:spPr>
          <a:xfrm>
            <a:off x="457200" y="2852928"/>
            <a:ext cx="4023360" cy="402336"/>
          </a:xfrm>
          <a:prstGeom prst="rect">
            <a:avLst/>
          </a:prstGeom>
          <a:solidFill>
            <a:srgbClr val="7C3AED">
              <a:alpha val="45000"/>
            </a:srgbClr>
          </a:solidFill>
          <a:ln w="12700">
            <a:solidFill>
              <a:srgbClr val="A78BFA">
                <a:alpha val="70000"/>
              </a:srgbClr>
            </a:solidFill>
            <a:prstDash val="solid"/>
          </a:ln>
        </p:spPr>
      </p:sp>
      <p:sp>
        <p:nvSpPr>
          <p:cNvPr id="8" name="Text 6"/>
          <p:cNvSpPr/>
          <p:nvPr/>
        </p:nvSpPr>
        <p:spPr>
          <a:xfrm>
            <a:off x="594360" y="2880360"/>
            <a:ext cx="3749040" cy="347472"/>
          </a:xfrm>
          <a:prstGeom prst="rect">
            <a:avLst/>
          </a:prstGeom>
          <a:noFill/>
          <a:ln/>
        </p:spPr>
        <p:txBody>
          <a:bodyPr wrap="square" rtlCol="0" anchor="ctr"/>
          <a:lstStyle/>
          <a:p>
            <a:pPr indent="0" marL="0">
              <a:buNone/>
            </a:pPr>
            <a:r>
              <a:rPr lang="en-US" sz="1200" b="1" dirty="0">
                <a:solidFill>
                  <a:srgbClr val="FFFFFF"/>
                </a:solidFill>
                <a:latin typeface="Trebuchet MS" pitchFamily="34" charset="0"/>
                <a:ea typeface="Trebuchet MS" pitchFamily="34" charset="-122"/>
                <a:cs typeface="Trebuchet MS" pitchFamily="34" charset="-120"/>
              </a:rPr>
              <a:t>Pixelfed</a:t>
            </a:r>
            <a:pPr indent="0" marL="0">
              <a:buNone/>
            </a:pPr>
            <a:r>
              <a:rPr lang="en-US" sz="1200" dirty="0">
                <a:solidFill>
                  <a:srgbClr val="EDE9FE"/>
                </a:solidFill>
                <a:latin typeface="Trebuchet MS" pitchFamily="34" charset="0"/>
                <a:ea typeface="Trebuchet MS" pitchFamily="34" charset="-122"/>
                <a:cs typeface="Trebuchet MS" pitchFamily="34" charset="-120"/>
              </a:rPr>
              <a:t>  —  Fotografía (como Instagram)</a:t>
            </a:r>
            <a:endParaRPr lang="en-US" sz="1200" dirty="0"/>
          </a:p>
        </p:txBody>
      </p:sp>
      <p:sp>
        <p:nvSpPr>
          <p:cNvPr id="9" name="Shape 7"/>
          <p:cNvSpPr/>
          <p:nvPr/>
        </p:nvSpPr>
        <p:spPr>
          <a:xfrm>
            <a:off x="457200" y="3328416"/>
            <a:ext cx="4023360" cy="402336"/>
          </a:xfrm>
          <a:prstGeom prst="rect">
            <a:avLst/>
          </a:prstGeom>
          <a:solidFill>
            <a:srgbClr val="7C3AED">
              <a:alpha val="45000"/>
            </a:srgbClr>
          </a:solidFill>
          <a:ln w="12700">
            <a:solidFill>
              <a:srgbClr val="A78BFA">
                <a:alpha val="70000"/>
              </a:srgbClr>
            </a:solidFill>
            <a:prstDash val="solid"/>
          </a:ln>
        </p:spPr>
      </p:sp>
      <p:sp>
        <p:nvSpPr>
          <p:cNvPr id="10" name="Text 8"/>
          <p:cNvSpPr/>
          <p:nvPr/>
        </p:nvSpPr>
        <p:spPr>
          <a:xfrm>
            <a:off x="594360" y="3355848"/>
            <a:ext cx="3749040" cy="347472"/>
          </a:xfrm>
          <a:prstGeom prst="rect">
            <a:avLst/>
          </a:prstGeom>
          <a:noFill/>
          <a:ln/>
        </p:spPr>
        <p:txBody>
          <a:bodyPr wrap="square" rtlCol="0" anchor="ctr"/>
          <a:lstStyle/>
          <a:p>
            <a:pPr indent="0" marL="0">
              <a:buNone/>
            </a:pPr>
            <a:r>
              <a:rPr lang="en-US" sz="1200" b="1" dirty="0">
                <a:solidFill>
                  <a:srgbClr val="FFFFFF"/>
                </a:solidFill>
                <a:latin typeface="Trebuchet MS" pitchFamily="34" charset="0"/>
                <a:ea typeface="Trebuchet MS" pitchFamily="34" charset="-122"/>
                <a:cs typeface="Trebuchet MS" pitchFamily="34" charset="-120"/>
              </a:rPr>
              <a:t>PeerTube</a:t>
            </a:r>
            <a:pPr indent="0" marL="0">
              <a:buNone/>
            </a:pPr>
            <a:r>
              <a:rPr lang="en-US" sz="1200" dirty="0">
                <a:solidFill>
                  <a:srgbClr val="EDE9FE"/>
                </a:solidFill>
                <a:latin typeface="Trebuchet MS" pitchFamily="34" charset="0"/>
                <a:ea typeface="Trebuchet MS" pitchFamily="34" charset="-122"/>
                <a:cs typeface="Trebuchet MS" pitchFamily="34" charset="-120"/>
              </a:rPr>
              <a:t>  —  Vídeo (como YouTube)</a:t>
            </a:r>
            <a:endParaRPr lang="en-US" sz="1200" dirty="0"/>
          </a:p>
        </p:txBody>
      </p:sp>
      <p:sp>
        <p:nvSpPr>
          <p:cNvPr id="11" name="Shape 9"/>
          <p:cNvSpPr/>
          <p:nvPr/>
        </p:nvSpPr>
        <p:spPr>
          <a:xfrm>
            <a:off x="457200" y="3803904"/>
            <a:ext cx="4023360" cy="402336"/>
          </a:xfrm>
          <a:prstGeom prst="rect">
            <a:avLst/>
          </a:prstGeom>
          <a:solidFill>
            <a:srgbClr val="7C3AED">
              <a:alpha val="45000"/>
            </a:srgbClr>
          </a:solidFill>
          <a:ln w="12700">
            <a:solidFill>
              <a:srgbClr val="A78BFA">
                <a:alpha val="70000"/>
              </a:srgbClr>
            </a:solidFill>
            <a:prstDash val="solid"/>
          </a:ln>
        </p:spPr>
      </p:sp>
      <p:sp>
        <p:nvSpPr>
          <p:cNvPr id="12" name="Text 10"/>
          <p:cNvSpPr/>
          <p:nvPr/>
        </p:nvSpPr>
        <p:spPr>
          <a:xfrm>
            <a:off x="594360" y="3831336"/>
            <a:ext cx="3749040" cy="347472"/>
          </a:xfrm>
          <a:prstGeom prst="rect">
            <a:avLst/>
          </a:prstGeom>
          <a:noFill/>
          <a:ln/>
        </p:spPr>
        <p:txBody>
          <a:bodyPr wrap="square" rtlCol="0" anchor="ctr"/>
          <a:lstStyle/>
          <a:p>
            <a:pPr indent="0" marL="0">
              <a:buNone/>
            </a:pPr>
            <a:r>
              <a:rPr lang="en-US" sz="1200" b="1" dirty="0">
                <a:solidFill>
                  <a:srgbClr val="FFFFFF"/>
                </a:solidFill>
                <a:latin typeface="Trebuchet MS" pitchFamily="34" charset="0"/>
                <a:ea typeface="Trebuchet MS" pitchFamily="34" charset="-122"/>
                <a:cs typeface="Trebuchet MS" pitchFamily="34" charset="-120"/>
              </a:rPr>
              <a:t>Lemmy</a:t>
            </a:r>
            <a:pPr indent="0" marL="0">
              <a:buNone/>
            </a:pPr>
            <a:r>
              <a:rPr lang="en-US" sz="1200" dirty="0">
                <a:solidFill>
                  <a:srgbClr val="EDE9FE"/>
                </a:solidFill>
                <a:latin typeface="Trebuchet MS" pitchFamily="34" charset="0"/>
                <a:ea typeface="Trebuchet MS" pitchFamily="34" charset="-122"/>
                <a:cs typeface="Trebuchet MS" pitchFamily="34" charset="-120"/>
              </a:rPr>
              <a:t>  —  Foros y debates (como Reddit)</a:t>
            </a:r>
            <a:endParaRPr lang="en-US" sz="1200" dirty="0"/>
          </a:p>
        </p:txBody>
      </p:sp>
      <p:sp>
        <p:nvSpPr>
          <p:cNvPr id="13" name="Shape 11"/>
          <p:cNvSpPr/>
          <p:nvPr/>
        </p:nvSpPr>
        <p:spPr>
          <a:xfrm>
            <a:off x="457200" y="4279392"/>
            <a:ext cx="4023360" cy="402336"/>
          </a:xfrm>
          <a:prstGeom prst="rect">
            <a:avLst/>
          </a:prstGeom>
          <a:solidFill>
            <a:srgbClr val="7C3AED">
              <a:alpha val="45000"/>
            </a:srgbClr>
          </a:solidFill>
          <a:ln w="12700">
            <a:solidFill>
              <a:srgbClr val="A78BFA">
                <a:alpha val="70000"/>
              </a:srgbClr>
            </a:solidFill>
            <a:prstDash val="solid"/>
          </a:ln>
        </p:spPr>
      </p:sp>
      <p:sp>
        <p:nvSpPr>
          <p:cNvPr id="14" name="Text 12"/>
          <p:cNvSpPr/>
          <p:nvPr/>
        </p:nvSpPr>
        <p:spPr>
          <a:xfrm>
            <a:off x="594360" y="4306824"/>
            <a:ext cx="3749040" cy="347472"/>
          </a:xfrm>
          <a:prstGeom prst="rect">
            <a:avLst/>
          </a:prstGeom>
          <a:noFill/>
          <a:ln/>
        </p:spPr>
        <p:txBody>
          <a:bodyPr wrap="square" rtlCol="0" anchor="ctr"/>
          <a:lstStyle/>
          <a:p>
            <a:pPr indent="0" marL="0">
              <a:buNone/>
            </a:pPr>
            <a:r>
              <a:rPr lang="en-US" sz="1200" b="1" dirty="0">
                <a:solidFill>
                  <a:srgbClr val="FFFFFF"/>
                </a:solidFill>
                <a:latin typeface="Trebuchet MS" pitchFamily="34" charset="0"/>
                <a:ea typeface="Trebuchet MS" pitchFamily="34" charset="-122"/>
                <a:cs typeface="Trebuchet MS" pitchFamily="34" charset="-120"/>
              </a:rPr>
              <a:t>Misskey / Calckey</a:t>
            </a:r>
            <a:pPr indent="0" marL="0">
              <a:buNone/>
            </a:pPr>
            <a:r>
              <a:rPr lang="en-US" sz="1200" dirty="0">
                <a:solidFill>
                  <a:srgbClr val="EDE9FE"/>
                </a:solidFill>
                <a:latin typeface="Trebuchet MS" pitchFamily="34" charset="0"/>
                <a:ea typeface="Trebuchet MS" pitchFamily="34" charset="-122"/>
                <a:cs typeface="Trebuchet MS" pitchFamily="34" charset="-120"/>
              </a:rPr>
              <a:t>  —  Microblogging con más opciones visuales</a:t>
            </a:r>
            <a:endParaRPr lang="en-US" sz="1200" dirty="0"/>
          </a:p>
        </p:txBody>
      </p:sp>
      <p:sp>
        <p:nvSpPr>
          <p:cNvPr id="15" name="Shape 13"/>
          <p:cNvSpPr/>
          <p:nvPr/>
        </p:nvSpPr>
        <p:spPr>
          <a:xfrm>
            <a:off x="4754880" y="1463040"/>
            <a:ext cx="4114800" cy="3291840"/>
          </a:xfrm>
          <a:prstGeom prst="rect">
            <a:avLst/>
          </a:prstGeom>
          <a:solidFill>
            <a:srgbClr val="7C3AED">
              <a:alpha val="25000"/>
            </a:srgbClr>
          </a:solidFill>
          <a:ln w="12700">
            <a:solidFill>
              <a:srgbClr val="A78BFA">
                <a:alpha val="50000"/>
              </a:srgbClr>
            </a:solidFill>
            <a:prstDash val="solid"/>
          </a:ln>
        </p:spPr>
      </p:sp>
      <p:sp>
        <p:nvSpPr>
          <p:cNvPr id="16" name="Text 14"/>
          <p:cNvSpPr/>
          <p:nvPr/>
        </p:nvSpPr>
        <p:spPr>
          <a:xfrm>
            <a:off x="4846320" y="1554480"/>
            <a:ext cx="3840480" cy="411480"/>
          </a:xfrm>
          <a:prstGeom prst="rect">
            <a:avLst/>
          </a:prstGeom>
          <a:noFill/>
          <a:ln/>
        </p:spPr>
        <p:txBody>
          <a:bodyPr wrap="square" rtlCol="0" anchor="ctr"/>
          <a:lstStyle/>
          <a:p>
            <a:pPr indent="0" marL="0">
              <a:buNone/>
            </a:pPr>
            <a:r>
              <a:rPr lang="en-US" sz="1300" b="1" dirty="0">
                <a:solidFill>
                  <a:srgbClr val="FFFFFF"/>
                </a:solidFill>
                <a:latin typeface="Trebuchet MS" pitchFamily="34" charset="0"/>
                <a:ea typeface="Trebuchet MS" pitchFamily="34" charset="-122"/>
                <a:cs typeface="Trebuchet MS" pitchFamily="34" charset="-120"/>
              </a:rPr>
              <a:t>¿Cómo se comunican?</a:t>
            </a:r>
            <a:endParaRPr lang="en-US" sz="1300" dirty="0"/>
          </a:p>
        </p:txBody>
      </p:sp>
      <p:sp>
        <p:nvSpPr>
          <p:cNvPr id="17" name="Text 15"/>
          <p:cNvSpPr/>
          <p:nvPr/>
        </p:nvSpPr>
        <p:spPr>
          <a:xfrm>
            <a:off x="4846320" y="2057400"/>
            <a:ext cx="3840480" cy="2560320"/>
          </a:xfrm>
          <a:prstGeom prst="rect">
            <a:avLst/>
          </a:prstGeom>
          <a:noFill/>
          <a:ln/>
        </p:spPr>
        <p:txBody>
          <a:bodyPr wrap="square" rtlCol="0" anchor="ctr"/>
          <a:lstStyle/>
          <a:p>
            <a:pPr indent="0" marL="0">
              <a:buNone/>
            </a:pPr>
            <a:r>
              <a:rPr lang="en-US" sz="1250" dirty="0">
                <a:solidFill>
                  <a:srgbClr val="EDE9FE"/>
                </a:solidFill>
                <a:latin typeface="Trebuchet MS" pitchFamily="34" charset="0"/>
                <a:ea typeface="Trebuchet MS" pitchFamily="34" charset="-122"/>
                <a:cs typeface="Trebuchet MS" pitchFamily="34" charset="-120"/>
              </a:rPr>
              <a:t>Todos usan el mismo protocolo:</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ActivityPub.</a:t>
            </a:r>
            <a:endParaRPr lang="en-US" sz="1250" dirty="0"/>
          </a:p>
          <a:p>
            <a:pPr indent="0" marL="0">
              <a:buNone/>
            </a:pP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Es como el correo electrónico:</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da igual qué gestor usas,</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los mensajes llegan igual.</a:t>
            </a:r>
            <a:endParaRPr lang="en-US" sz="1250" dirty="0"/>
          </a:p>
          <a:p>
            <a:pPr indent="0" marL="0">
              <a:buNone/>
            </a:pP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Desde tu cuenta de Mastodon</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puedes seguir a alguien</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que publica vídeos en PeerTube</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o fotos en Pixelfed.</a:t>
            </a:r>
            <a:endParaRPr lang="en-US" sz="12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es una instancia?</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3840480" cy="3474720"/>
          </a:xfrm>
          <a:prstGeom prst="rect">
            <a:avLst/>
          </a:prstGeom>
          <a:solidFill>
            <a:srgbClr val="EDE9FE"/>
          </a:solidFill>
          <a:ln w="12700">
            <a:solidFill>
              <a:srgbClr val="7C3AED"/>
            </a:solidFill>
            <a:prstDash val="solid"/>
          </a:ln>
          <a:effectLst>
            <a:outerShdw sx="100000" sy="100000" kx="0" ky="0" algn="bl" rotWithShape="0" blurRad="101600" dist="38100" dir="8100000">
              <a:srgbClr val="000000">
                <a:alpha val="10000"/>
              </a:srgbClr>
            </a:outerShdw>
          </a:effectLst>
        </p:spPr>
      </p:sp>
      <p:sp>
        <p:nvSpPr>
          <p:cNvPr id="5" name="Text 3"/>
          <p:cNvSpPr/>
          <p:nvPr/>
        </p:nvSpPr>
        <p:spPr>
          <a:xfrm>
            <a:off x="548640" y="1280160"/>
            <a:ext cx="3657600" cy="411480"/>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La analogía del correo electrónico</a:t>
            </a:r>
            <a:endParaRPr lang="en-US" sz="1300" dirty="0"/>
          </a:p>
        </p:txBody>
      </p:sp>
      <p:sp>
        <p:nvSpPr>
          <p:cNvPr id="6" name="Text 4"/>
          <p:cNvSpPr/>
          <p:nvPr/>
        </p:nvSpPr>
        <p:spPr>
          <a:xfrm>
            <a:off x="548640" y="1737360"/>
            <a:ext cx="3657600" cy="2834640"/>
          </a:xfrm>
          <a:prstGeom prst="rect">
            <a:avLst/>
          </a:prstGeom>
          <a:noFill/>
          <a:ln/>
        </p:spPr>
        <p:txBody>
          <a:bodyPr wrap="square" rtlCol="0" anchor="ctr"/>
          <a:lstStyle/>
          <a:p>
            <a:pPr indent="0" marL="0">
              <a:buNone/>
            </a:pPr>
            <a:r>
              <a:rPr lang="en-US" sz="1250" dirty="0">
                <a:solidFill>
                  <a:srgbClr val="1A1A2E"/>
                </a:solidFill>
                <a:latin typeface="Trebuchet MS" pitchFamily="34" charset="0"/>
                <a:ea typeface="Trebuchet MS" pitchFamily="34" charset="-122"/>
                <a:cs typeface="Trebuchet MS" pitchFamily="34" charset="-120"/>
              </a:rPr>
              <a:t>Tienes una cuenta en Gmail.</a:t>
            </a: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Tu amiga tiene una cuenta en Outlook.</a:t>
            </a: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Os podéis escribir sin problema.</a:t>
            </a:r>
            <a:endParaRPr lang="en-US" sz="1250" dirty="0"/>
          </a:p>
          <a:p>
            <a:pPr indent="0" marL="0">
              <a:buNone/>
            </a:pP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Nadie os obliga a tener el mismo</a:t>
            </a: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proveedor para comunicaros.</a:t>
            </a:r>
            <a:endParaRPr lang="en-US" sz="1250" dirty="0"/>
          </a:p>
          <a:p>
            <a:pPr indent="0" marL="0">
              <a:buNone/>
            </a:pP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En Mastodon funciona igual:</a:t>
            </a: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cada instancia es un servidor distinto,</a:t>
            </a: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pero todos se comunican entre sí.</a:t>
            </a:r>
            <a:endParaRPr lang="en-US" sz="1250" dirty="0"/>
          </a:p>
          <a:p>
            <a:pPr indent="0" marL="0">
              <a:buNone/>
            </a:pP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La dirección de tu cuenta incluye</a:t>
            </a: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la instancia donde estás:</a:t>
            </a: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@nombre@tuiter.rocks</a:t>
            </a:r>
            <a:endParaRPr lang="en-US" sz="1250" dirty="0"/>
          </a:p>
        </p:txBody>
      </p:sp>
      <p:sp>
        <p:nvSpPr>
          <p:cNvPr id="7" name="Shape 5"/>
          <p:cNvSpPr/>
          <p:nvPr/>
        </p:nvSpPr>
        <p:spPr>
          <a:xfrm>
            <a:off x="4572000" y="1188720"/>
            <a:ext cx="4114800" cy="34747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8" name="Shape 6"/>
          <p:cNvSpPr/>
          <p:nvPr/>
        </p:nvSpPr>
        <p:spPr>
          <a:xfrm>
            <a:off x="4572000" y="1188720"/>
            <a:ext cx="4114800" cy="54864"/>
          </a:xfrm>
          <a:prstGeom prst="rect">
            <a:avLst/>
          </a:prstGeom>
          <a:solidFill>
            <a:srgbClr val="7C3AED"/>
          </a:solidFill>
          <a:ln w="12700">
            <a:solidFill>
              <a:srgbClr val="7C3AED"/>
            </a:solidFill>
            <a:prstDash val="solid"/>
          </a:ln>
        </p:spPr>
      </p:sp>
      <p:sp>
        <p:nvSpPr>
          <p:cNvPr id="9" name="Text 7"/>
          <p:cNvSpPr/>
          <p:nvPr/>
        </p:nvSpPr>
        <p:spPr>
          <a:xfrm>
            <a:off x="4663440" y="1325880"/>
            <a:ext cx="3840480" cy="365760"/>
          </a:xfrm>
          <a:prstGeom prst="rect">
            <a:avLst/>
          </a:prstGeom>
          <a:noFill/>
          <a:ln/>
        </p:spPr>
        <p:txBody>
          <a:bodyPr wrap="square" rtlCol="0" anchor="ctr"/>
          <a:lstStyle/>
          <a:p>
            <a:pPr indent="0" marL="0">
              <a:buNone/>
            </a:pPr>
            <a:r>
              <a:rPr lang="en-US" sz="1400" b="1" dirty="0">
                <a:solidFill>
                  <a:srgbClr val="7C3AED"/>
                </a:solidFill>
                <a:latin typeface="Trebuchet MS" pitchFamily="34" charset="0"/>
                <a:ea typeface="Trebuchet MS" pitchFamily="34" charset="-122"/>
                <a:cs typeface="Trebuchet MS" pitchFamily="34" charset="-120"/>
              </a:rPr>
              <a:t>Una instancia es:</a:t>
            </a:r>
            <a:endParaRPr lang="en-US" sz="1400" dirty="0"/>
          </a:p>
        </p:txBody>
      </p:sp>
      <p:sp>
        <p:nvSpPr>
          <p:cNvPr id="10" name="Shape 8"/>
          <p:cNvSpPr/>
          <p:nvPr/>
        </p:nvSpPr>
        <p:spPr>
          <a:xfrm>
            <a:off x="4663440" y="1874520"/>
            <a:ext cx="256032" cy="256032"/>
          </a:xfrm>
          <a:prstGeom prst="ellipse">
            <a:avLst/>
          </a:prstGeom>
          <a:solidFill>
            <a:srgbClr val="7C3AED"/>
          </a:solidFill>
          <a:ln w="12700">
            <a:solidFill>
              <a:srgbClr val="7C3AED"/>
            </a:solidFill>
            <a:prstDash val="solid"/>
          </a:ln>
        </p:spPr>
      </p:sp>
      <p:sp>
        <p:nvSpPr>
          <p:cNvPr id="11" name="Text 9"/>
          <p:cNvSpPr/>
          <p:nvPr/>
        </p:nvSpPr>
        <p:spPr>
          <a:xfrm>
            <a:off x="4663440" y="1865376"/>
            <a:ext cx="256032" cy="256032"/>
          </a:xfrm>
          <a:prstGeom prst="rect">
            <a:avLst/>
          </a:prstGeom>
          <a:noFill/>
          <a:ln/>
        </p:spPr>
        <p:txBody>
          <a:bodyPr wrap="square" rtlCol="0" anchor="ctr"/>
          <a:lstStyle/>
          <a:p>
            <a:pPr algn="ctr" indent="0" marL="0">
              <a:buNone/>
            </a:pPr>
            <a:r>
              <a:rPr lang="en-US" sz="1000" b="1" dirty="0">
                <a:solidFill>
                  <a:srgbClr val="FFFFFF"/>
                </a:solidFill>
                <a:latin typeface="Trebuchet MS" pitchFamily="34" charset="0"/>
                <a:ea typeface="Trebuchet MS" pitchFamily="34" charset="-122"/>
                <a:cs typeface="Trebuchet MS" pitchFamily="34" charset="-120"/>
              </a:rPr>
              <a:t>1</a:t>
            </a:r>
            <a:endParaRPr lang="en-US" sz="1000" dirty="0"/>
          </a:p>
        </p:txBody>
      </p:sp>
      <p:sp>
        <p:nvSpPr>
          <p:cNvPr id="12" name="Text 10"/>
          <p:cNvSpPr/>
          <p:nvPr/>
        </p:nvSpPr>
        <p:spPr>
          <a:xfrm>
            <a:off x="5029200" y="1847088"/>
            <a:ext cx="3474720" cy="27432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Un servidor independiente</a:t>
            </a:r>
            <a:endParaRPr lang="en-US" sz="1250" dirty="0"/>
          </a:p>
        </p:txBody>
      </p:sp>
      <p:sp>
        <p:nvSpPr>
          <p:cNvPr id="13" name="Text 11"/>
          <p:cNvSpPr/>
          <p:nvPr/>
        </p:nvSpPr>
        <p:spPr>
          <a:xfrm>
            <a:off x="5029200" y="2121408"/>
            <a:ext cx="3474720" cy="347472"/>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con su propio equipo y sus propias normas de uso</a:t>
            </a:r>
            <a:endParaRPr lang="en-US" sz="1150" dirty="0"/>
          </a:p>
        </p:txBody>
      </p:sp>
      <p:sp>
        <p:nvSpPr>
          <p:cNvPr id="14" name="Shape 12"/>
          <p:cNvSpPr/>
          <p:nvPr/>
        </p:nvSpPr>
        <p:spPr>
          <a:xfrm>
            <a:off x="4663440" y="2578608"/>
            <a:ext cx="256032" cy="256032"/>
          </a:xfrm>
          <a:prstGeom prst="ellipse">
            <a:avLst/>
          </a:prstGeom>
          <a:solidFill>
            <a:srgbClr val="7C3AED"/>
          </a:solidFill>
          <a:ln w="12700">
            <a:solidFill>
              <a:srgbClr val="7C3AED"/>
            </a:solidFill>
            <a:prstDash val="solid"/>
          </a:ln>
        </p:spPr>
      </p:sp>
      <p:sp>
        <p:nvSpPr>
          <p:cNvPr id="15" name="Text 13"/>
          <p:cNvSpPr/>
          <p:nvPr/>
        </p:nvSpPr>
        <p:spPr>
          <a:xfrm>
            <a:off x="4663440" y="2569464"/>
            <a:ext cx="256032" cy="256032"/>
          </a:xfrm>
          <a:prstGeom prst="rect">
            <a:avLst/>
          </a:prstGeom>
          <a:noFill/>
          <a:ln/>
        </p:spPr>
        <p:txBody>
          <a:bodyPr wrap="square" rtlCol="0" anchor="ctr"/>
          <a:lstStyle/>
          <a:p>
            <a:pPr algn="ctr" indent="0" marL="0">
              <a:buNone/>
            </a:pPr>
            <a:r>
              <a:rPr lang="en-US" sz="1000" b="1" dirty="0">
                <a:solidFill>
                  <a:srgbClr val="FFFFFF"/>
                </a:solidFill>
                <a:latin typeface="Trebuchet MS" pitchFamily="34" charset="0"/>
                <a:ea typeface="Trebuchet MS" pitchFamily="34" charset="-122"/>
                <a:cs typeface="Trebuchet MS" pitchFamily="34" charset="-120"/>
              </a:rPr>
              <a:t>2</a:t>
            </a:r>
            <a:endParaRPr lang="en-US" sz="1000" dirty="0"/>
          </a:p>
        </p:txBody>
      </p:sp>
      <p:sp>
        <p:nvSpPr>
          <p:cNvPr id="16" name="Text 14"/>
          <p:cNvSpPr/>
          <p:nvPr/>
        </p:nvSpPr>
        <p:spPr>
          <a:xfrm>
            <a:off x="5029200" y="2551176"/>
            <a:ext cx="3474720" cy="27432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Una comunidad propia</a:t>
            </a:r>
            <a:endParaRPr lang="en-US" sz="1250" dirty="0"/>
          </a:p>
        </p:txBody>
      </p:sp>
      <p:sp>
        <p:nvSpPr>
          <p:cNvPr id="17" name="Text 15"/>
          <p:cNvSpPr/>
          <p:nvPr/>
        </p:nvSpPr>
        <p:spPr>
          <a:xfrm>
            <a:off x="5029200" y="2825496"/>
            <a:ext cx="3474720" cy="347472"/>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con su ambiente, su cultura y sus usuarios habituales</a:t>
            </a:r>
            <a:endParaRPr lang="en-US" sz="1150" dirty="0"/>
          </a:p>
        </p:txBody>
      </p:sp>
      <p:sp>
        <p:nvSpPr>
          <p:cNvPr id="18" name="Shape 16"/>
          <p:cNvSpPr/>
          <p:nvPr/>
        </p:nvSpPr>
        <p:spPr>
          <a:xfrm>
            <a:off x="4663440" y="3282696"/>
            <a:ext cx="256032" cy="256032"/>
          </a:xfrm>
          <a:prstGeom prst="ellipse">
            <a:avLst/>
          </a:prstGeom>
          <a:solidFill>
            <a:srgbClr val="7C3AED"/>
          </a:solidFill>
          <a:ln w="12700">
            <a:solidFill>
              <a:srgbClr val="7C3AED"/>
            </a:solidFill>
            <a:prstDash val="solid"/>
          </a:ln>
        </p:spPr>
      </p:sp>
      <p:sp>
        <p:nvSpPr>
          <p:cNvPr id="19" name="Text 17"/>
          <p:cNvSpPr/>
          <p:nvPr/>
        </p:nvSpPr>
        <p:spPr>
          <a:xfrm>
            <a:off x="4663440" y="3273552"/>
            <a:ext cx="256032" cy="256032"/>
          </a:xfrm>
          <a:prstGeom prst="rect">
            <a:avLst/>
          </a:prstGeom>
          <a:noFill/>
          <a:ln/>
        </p:spPr>
        <p:txBody>
          <a:bodyPr wrap="square" rtlCol="0" anchor="ctr"/>
          <a:lstStyle/>
          <a:p>
            <a:pPr algn="ctr" indent="0" marL="0">
              <a:buNone/>
            </a:pPr>
            <a:r>
              <a:rPr lang="en-US" sz="1000" b="1" dirty="0">
                <a:solidFill>
                  <a:srgbClr val="FFFFFF"/>
                </a:solidFill>
                <a:latin typeface="Trebuchet MS" pitchFamily="34" charset="0"/>
                <a:ea typeface="Trebuchet MS" pitchFamily="34" charset="-122"/>
                <a:cs typeface="Trebuchet MS" pitchFamily="34" charset="-120"/>
              </a:rPr>
              <a:t>3</a:t>
            </a:r>
            <a:endParaRPr lang="en-US" sz="1000" dirty="0"/>
          </a:p>
        </p:txBody>
      </p:sp>
      <p:sp>
        <p:nvSpPr>
          <p:cNvPr id="20" name="Text 18"/>
          <p:cNvSpPr/>
          <p:nvPr/>
        </p:nvSpPr>
        <p:spPr>
          <a:xfrm>
            <a:off x="5029200" y="3255264"/>
            <a:ext cx="3474720" cy="27432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Conectada con el resto</a:t>
            </a:r>
            <a:endParaRPr lang="en-US" sz="1250" dirty="0"/>
          </a:p>
        </p:txBody>
      </p:sp>
      <p:sp>
        <p:nvSpPr>
          <p:cNvPr id="21" name="Text 19"/>
          <p:cNvSpPr/>
          <p:nvPr/>
        </p:nvSpPr>
        <p:spPr>
          <a:xfrm>
            <a:off x="5029200" y="3529584"/>
            <a:ext cx="3474720" cy="347472"/>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puedes seguir y hablar con personas de otras instancias</a:t>
            </a:r>
            <a:endParaRPr lang="en-US" sz="1150" dirty="0"/>
          </a:p>
        </p:txBody>
      </p:sp>
      <p:sp>
        <p:nvSpPr>
          <p:cNvPr id="22" name="Shape 20"/>
          <p:cNvSpPr/>
          <p:nvPr/>
        </p:nvSpPr>
        <p:spPr>
          <a:xfrm>
            <a:off x="4663440" y="3986784"/>
            <a:ext cx="256032" cy="256032"/>
          </a:xfrm>
          <a:prstGeom prst="ellipse">
            <a:avLst/>
          </a:prstGeom>
          <a:solidFill>
            <a:srgbClr val="7C3AED"/>
          </a:solidFill>
          <a:ln w="12700">
            <a:solidFill>
              <a:srgbClr val="7C3AED"/>
            </a:solidFill>
            <a:prstDash val="solid"/>
          </a:ln>
        </p:spPr>
      </p:sp>
      <p:sp>
        <p:nvSpPr>
          <p:cNvPr id="23" name="Text 21"/>
          <p:cNvSpPr/>
          <p:nvPr/>
        </p:nvSpPr>
        <p:spPr>
          <a:xfrm>
            <a:off x="4663440" y="3977640"/>
            <a:ext cx="256032" cy="256032"/>
          </a:xfrm>
          <a:prstGeom prst="rect">
            <a:avLst/>
          </a:prstGeom>
          <a:noFill/>
          <a:ln/>
        </p:spPr>
        <p:txBody>
          <a:bodyPr wrap="square" rtlCol="0" anchor="ctr"/>
          <a:lstStyle/>
          <a:p>
            <a:pPr algn="ctr" indent="0" marL="0">
              <a:buNone/>
            </a:pPr>
            <a:r>
              <a:rPr lang="en-US" sz="1000" b="1" dirty="0">
                <a:solidFill>
                  <a:srgbClr val="FFFFFF"/>
                </a:solidFill>
                <a:latin typeface="Trebuchet MS" pitchFamily="34" charset="0"/>
                <a:ea typeface="Trebuchet MS" pitchFamily="34" charset="-122"/>
                <a:cs typeface="Trebuchet MS" pitchFamily="34" charset="-120"/>
              </a:rPr>
              <a:t>4</a:t>
            </a:r>
            <a:endParaRPr lang="en-US" sz="1000" dirty="0"/>
          </a:p>
        </p:txBody>
      </p:sp>
      <p:sp>
        <p:nvSpPr>
          <p:cNvPr id="24" name="Text 22"/>
          <p:cNvSpPr/>
          <p:nvPr/>
        </p:nvSpPr>
        <p:spPr>
          <a:xfrm>
            <a:off x="5029200" y="3959352"/>
            <a:ext cx="3474720" cy="27432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Elegida por ti</a:t>
            </a:r>
            <a:endParaRPr lang="en-US" sz="1250" dirty="0"/>
          </a:p>
        </p:txBody>
      </p:sp>
      <p:sp>
        <p:nvSpPr>
          <p:cNvPr id="25" name="Text 23"/>
          <p:cNvSpPr/>
          <p:nvPr/>
        </p:nvSpPr>
        <p:spPr>
          <a:xfrm>
            <a:off x="5029200" y="4233672"/>
            <a:ext cx="3474720" cy="347472"/>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puedes cambiar de instancia sin perder tus seguidores</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¿Cómo se elige una instancia?</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65760"/>
          </a:xfrm>
          <a:prstGeom prst="rect">
            <a:avLst/>
          </a:prstGeom>
          <a:noFill/>
          <a:ln/>
        </p:spPr>
        <p:txBody>
          <a:bodyPr wrap="square" rtlCol="0" anchor="ctr"/>
          <a:lstStyle/>
          <a:p>
            <a:pPr indent="0" marL="0">
              <a:buNone/>
            </a:pPr>
            <a:r>
              <a:rPr lang="en-US" sz="1400" dirty="0">
                <a:solidFill>
                  <a:srgbClr val="4B5563"/>
                </a:solidFill>
                <a:latin typeface="Trebuchet MS" pitchFamily="34" charset="0"/>
                <a:ea typeface="Trebuchet MS" pitchFamily="34" charset="-122"/>
                <a:cs typeface="Trebuchet MS" pitchFamily="34" charset="-120"/>
              </a:rPr>
              <a:t>No hace falta analizar servidores. Fíjate en tres cosas:</a:t>
            </a:r>
            <a:endParaRPr lang="en-US" sz="1400" dirty="0"/>
          </a:p>
        </p:txBody>
      </p:sp>
      <p:sp>
        <p:nvSpPr>
          <p:cNvPr id="5" name="Shape 3"/>
          <p:cNvSpPr/>
          <p:nvPr/>
        </p:nvSpPr>
        <p:spPr>
          <a:xfrm>
            <a:off x="457200" y="1645920"/>
            <a:ext cx="2651760" cy="2011680"/>
          </a:xfrm>
          <a:prstGeom prst="rect">
            <a:avLst/>
          </a:prstGeom>
          <a:solidFill>
            <a:srgbClr val="EDE9FE"/>
          </a:solidFill>
          <a:ln w="12700">
            <a:solidFill>
              <a:srgbClr val="7C3AED"/>
            </a:solidFill>
            <a:prstDash val="solid"/>
          </a:ln>
          <a:effectLst>
            <a:outerShdw sx="100000" sy="100000" kx="0" ky="0" algn="bl" rotWithShape="0" blurRad="101600" dist="38100" dir="8100000">
              <a:srgbClr val="000000">
                <a:alpha val="10000"/>
              </a:srgbClr>
            </a:outerShdw>
          </a:effectLst>
        </p:spPr>
      </p:sp>
      <p:sp>
        <p:nvSpPr>
          <p:cNvPr id="6" name="Text 4"/>
          <p:cNvSpPr/>
          <p:nvPr/>
        </p:nvSpPr>
        <p:spPr>
          <a:xfrm>
            <a:off x="457200" y="1737360"/>
            <a:ext cx="2651760" cy="640080"/>
          </a:xfrm>
          <a:prstGeom prst="rect">
            <a:avLst/>
          </a:prstGeom>
          <a:noFill/>
          <a:ln/>
        </p:spPr>
        <p:txBody>
          <a:bodyPr wrap="square" rtlCol="0" anchor="ctr"/>
          <a:lstStyle/>
          <a:p>
            <a:pPr algn="ctr" indent="0" marL="0">
              <a:buNone/>
            </a:pPr>
            <a:r>
              <a:rPr lang="en-US" sz="3600" b="1" dirty="0">
                <a:solidFill>
                  <a:srgbClr val="7C3AED"/>
                </a:solidFill>
                <a:latin typeface="Trebuchet MS" pitchFamily="34" charset="0"/>
                <a:ea typeface="Trebuchet MS" pitchFamily="34" charset="-122"/>
                <a:cs typeface="Trebuchet MS" pitchFamily="34" charset="-120"/>
              </a:rPr>
              <a:t>1</a:t>
            </a:r>
            <a:endParaRPr lang="en-US" sz="3600" dirty="0"/>
          </a:p>
        </p:txBody>
      </p:sp>
      <p:sp>
        <p:nvSpPr>
          <p:cNvPr id="7" name="Text 5"/>
          <p:cNvSpPr/>
          <p:nvPr/>
        </p:nvSpPr>
        <p:spPr>
          <a:xfrm>
            <a:off x="548640" y="2423160"/>
            <a:ext cx="2468880" cy="411480"/>
          </a:xfrm>
          <a:prstGeom prst="rect">
            <a:avLst/>
          </a:prstGeom>
          <a:noFill/>
          <a:ln/>
        </p:spPr>
        <p:txBody>
          <a:bodyPr wrap="square" rtlCol="0" anchor="ctr"/>
          <a:lstStyle/>
          <a:p>
            <a:pPr algn="ctr" indent="0" marL="0">
              <a:buNone/>
            </a:pPr>
            <a:r>
              <a:rPr lang="en-US" sz="1300" b="1" dirty="0">
                <a:solidFill>
                  <a:srgbClr val="4C1D95"/>
                </a:solidFill>
                <a:latin typeface="Trebuchet MS" pitchFamily="34" charset="0"/>
                <a:ea typeface="Trebuchet MS" pitchFamily="34" charset="-122"/>
                <a:cs typeface="Trebuchet MS" pitchFamily="34" charset="-120"/>
              </a:rPr>
              <a:t>Registro abierto</a:t>
            </a:r>
            <a:endParaRPr lang="en-US" sz="1300" dirty="0"/>
          </a:p>
        </p:txBody>
      </p:sp>
      <p:sp>
        <p:nvSpPr>
          <p:cNvPr id="8" name="Text 6"/>
          <p:cNvSpPr/>
          <p:nvPr/>
        </p:nvSpPr>
        <p:spPr>
          <a:xfrm>
            <a:off x="548640" y="2880360"/>
            <a:ext cx="2468880" cy="685800"/>
          </a:xfrm>
          <a:prstGeom prst="rect">
            <a:avLst/>
          </a:prstGeom>
          <a:noFill/>
          <a:ln/>
        </p:spPr>
        <p:txBody>
          <a:bodyPr wrap="square" rtlCol="0" anchor="ctr"/>
          <a:lstStyle/>
          <a:p>
            <a:pPr algn="ctr" indent="0" marL="0">
              <a:buNone/>
            </a:pPr>
            <a:r>
              <a:rPr lang="en-US" sz="1150" dirty="0">
                <a:solidFill>
                  <a:srgbClr val="4B5563"/>
                </a:solidFill>
                <a:latin typeface="Trebuchet MS" pitchFamily="34" charset="0"/>
                <a:ea typeface="Trebuchet MS" pitchFamily="34" charset="-122"/>
                <a:cs typeface="Trebuchet MS" pitchFamily="34" charset="-120"/>
              </a:rPr>
              <a:t>Que acepte cuentas nuevas en este momento</a:t>
            </a:r>
            <a:endParaRPr lang="en-US" sz="1150" dirty="0"/>
          </a:p>
        </p:txBody>
      </p:sp>
      <p:sp>
        <p:nvSpPr>
          <p:cNvPr id="9" name="Shape 7"/>
          <p:cNvSpPr/>
          <p:nvPr/>
        </p:nvSpPr>
        <p:spPr>
          <a:xfrm>
            <a:off x="3383280" y="1645920"/>
            <a:ext cx="2651760" cy="2011680"/>
          </a:xfrm>
          <a:prstGeom prst="rect">
            <a:avLst/>
          </a:prstGeom>
          <a:solidFill>
            <a:srgbClr val="7C3AED"/>
          </a:solidFill>
          <a:ln w="12700">
            <a:solidFill>
              <a:srgbClr val="4C1D95"/>
            </a:solidFill>
            <a:prstDash val="solid"/>
          </a:ln>
          <a:effectLst>
            <a:outerShdw sx="100000" sy="100000" kx="0" ky="0" algn="bl" rotWithShape="0" blurRad="101600" dist="38100" dir="8100000">
              <a:srgbClr val="000000">
                <a:alpha val="10000"/>
              </a:srgbClr>
            </a:outerShdw>
          </a:effectLst>
        </p:spPr>
      </p:sp>
      <p:sp>
        <p:nvSpPr>
          <p:cNvPr id="10" name="Text 8"/>
          <p:cNvSpPr/>
          <p:nvPr/>
        </p:nvSpPr>
        <p:spPr>
          <a:xfrm>
            <a:off x="3383280" y="1737360"/>
            <a:ext cx="2651760" cy="640080"/>
          </a:xfrm>
          <a:prstGeom prst="rect">
            <a:avLst/>
          </a:prstGeom>
          <a:noFill/>
          <a:ln/>
        </p:spPr>
        <p:txBody>
          <a:bodyPr wrap="square" rtlCol="0" anchor="ctr"/>
          <a:lstStyle/>
          <a:p>
            <a:pPr algn="ctr" indent="0" marL="0">
              <a:buNone/>
            </a:pPr>
            <a:r>
              <a:rPr lang="en-US" sz="3600" b="1" dirty="0">
                <a:solidFill>
                  <a:srgbClr val="EDE9FE"/>
                </a:solidFill>
                <a:latin typeface="Trebuchet MS" pitchFamily="34" charset="0"/>
                <a:ea typeface="Trebuchet MS" pitchFamily="34" charset="-122"/>
                <a:cs typeface="Trebuchet MS" pitchFamily="34" charset="-120"/>
              </a:rPr>
              <a:t>2</a:t>
            </a:r>
            <a:endParaRPr lang="en-US" sz="3600" dirty="0"/>
          </a:p>
        </p:txBody>
      </p:sp>
      <p:sp>
        <p:nvSpPr>
          <p:cNvPr id="11" name="Text 9"/>
          <p:cNvSpPr/>
          <p:nvPr/>
        </p:nvSpPr>
        <p:spPr>
          <a:xfrm>
            <a:off x="3474720" y="2423160"/>
            <a:ext cx="2468880" cy="411480"/>
          </a:xfrm>
          <a:prstGeom prst="rect">
            <a:avLst/>
          </a:prstGeom>
          <a:noFill/>
          <a:ln/>
        </p:spPr>
        <p:txBody>
          <a:bodyPr wrap="square" rtlCol="0" anchor="ctr"/>
          <a:lstStyle/>
          <a:p>
            <a:pPr algn="ctr" indent="0" marL="0">
              <a:buNone/>
            </a:pPr>
            <a:r>
              <a:rPr lang="en-US" sz="1300" b="1" dirty="0">
                <a:solidFill>
                  <a:srgbClr val="FFFFFF"/>
                </a:solidFill>
                <a:latin typeface="Trebuchet MS" pitchFamily="34" charset="0"/>
                <a:ea typeface="Trebuchet MS" pitchFamily="34" charset="-122"/>
                <a:cs typeface="Trebuchet MS" pitchFamily="34" charset="-120"/>
              </a:rPr>
              <a:t>Actividad reciente</a:t>
            </a:r>
            <a:endParaRPr lang="en-US" sz="1300" dirty="0"/>
          </a:p>
        </p:txBody>
      </p:sp>
      <p:sp>
        <p:nvSpPr>
          <p:cNvPr id="12" name="Text 10"/>
          <p:cNvSpPr/>
          <p:nvPr/>
        </p:nvSpPr>
        <p:spPr>
          <a:xfrm>
            <a:off x="3474720" y="2880360"/>
            <a:ext cx="2468880" cy="685800"/>
          </a:xfrm>
          <a:prstGeom prst="rect">
            <a:avLst/>
          </a:prstGeom>
          <a:noFill/>
          <a:ln/>
        </p:spPr>
        <p:txBody>
          <a:bodyPr wrap="square" rtlCol="0" anchor="ctr"/>
          <a:lstStyle/>
          <a:p>
            <a:pPr algn="ctr" indent="0" marL="0">
              <a:buNone/>
            </a:pPr>
            <a:r>
              <a:rPr lang="en-US" sz="1150" dirty="0">
                <a:solidFill>
                  <a:srgbClr val="EDE9FE"/>
                </a:solidFill>
                <a:latin typeface="Trebuchet MS" pitchFamily="34" charset="0"/>
                <a:ea typeface="Trebuchet MS" pitchFamily="34" charset="-122"/>
                <a:cs typeface="Trebuchet MS" pitchFamily="34" charset="-120"/>
              </a:rPr>
              <a:t>Que haya publicaciones recientes y no parezca abandonada</a:t>
            </a:r>
            <a:endParaRPr lang="en-US" sz="1150" dirty="0"/>
          </a:p>
        </p:txBody>
      </p:sp>
      <p:sp>
        <p:nvSpPr>
          <p:cNvPr id="13" name="Shape 11"/>
          <p:cNvSpPr/>
          <p:nvPr/>
        </p:nvSpPr>
        <p:spPr>
          <a:xfrm>
            <a:off x="6309360" y="1645920"/>
            <a:ext cx="2651760" cy="2011680"/>
          </a:xfrm>
          <a:prstGeom prst="rect">
            <a:avLst/>
          </a:prstGeom>
          <a:solidFill>
            <a:srgbClr val="4C1D95"/>
          </a:solidFill>
          <a:ln w="12700">
            <a:solidFill>
              <a:srgbClr val="4C1D95"/>
            </a:solidFill>
            <a:prstDash val="solid"/>
          </a:ln>
          <a:effectLst>
            <a:outerShdw sx="100000" sy="100000" kx="0" ky="0" algn="bl" rotWithShape="0" blurRad="101600" dist="38100" dir="8100000">
              <a:srgbClr val="000000">
                <a:alpha val="10000"/>
              </a:srgbClr>
            </a:outerShdw>
          </a:effectLst>
        </p:spPr>
      </p:sp>
      <p:sp>
        <p:nvSpPr>
          <p:cNvPr id="14" name="Text 12"/>
          <p:cNvSpPr/>
          <p:nvPr/>
        </p:nvSpPr>
        <p:spPr>
          <a:xfrm>
            <a:off x="6309360" y="1737360"/>
            <a:ext cx="2651760" cy="640080"/>
          </a:xfrm>
          <a:prstGeom prst="rect">
            <a:avLst/>
          </a:prstGeom>
          <a:noFill/>
          <a:ln/>
        </p:spPr>
        <p:txBody>
          <a:bodyPr wrap="square" rtlCol="0" anchor="ctr"/>
          <a:lstStyle/>
          <a:p>
            <a:pPr algn="ctr" indent="0" marL="0">
              <a:buNone/>
            </a:pPr>
            <a:r>
              <a:rPr lang="en-US" sz="3600" b="1" dirty="0">
                <a:solidFill>
                  <a:srgbClr val="EDE9FE"/>
                </a:solidFill>
                <a:latin typeface="Trebuchet MS" pitchFamily="34" charset="0"/>
                <a:ea typeface="Trebuchet MS" pitchFamily="34" charset="-122"/>
                <a:cs typeface="Trebuchet MS" pitchFamily="34" charset="-120"/>
              </a:rPr>
              <a:t>3</a:t>
            </a:r>
            <a:endParaRPr lang="en-US" sz="3600" dirty="0"/>
          </a:p>
        </p:txBody>
      </p:sp>
      <p:sp>
        <p:nvSpPr>
          <p:cNvPr id="15" name="Text 13"/>
          <p:cNvSpPr/>
          <p:nvPr/>
        </p:nvSpPr>
        <p:spPr>
          <a:xfrm>
            <a:off x="6400800" y="2423160"/>
            <a:ext cx="2468880" cy="411480"/>
          </a:xfrm>
          <a:prstGeom prst="rect">
            <a:avLst/>
          </a:prstGeom>
          <a:noFill/>
          <a:ln/>
        </p:spPr>
        <p:txBody>
          <a:bodyPr wrap="square" rtlCol="0" anchor="ctr"/>
          <a:lstStyle/>
          <a:p>
            <a:pPr algn="ctr" indent="0" marL="0">
              <a:buNone/>
            </a:pPr>
            <a:r>
              <a:rPr lang="en-US" sz="1300" b="1" dirty="0">
                <a:solidFill>
                  <a:srgbClr val="FFFFFF"/>
                </a:solidFill>
                <a:latin typeface="Trebuchet MS" pitchFamily="34" charset="0"/>
                <a:ea typeface="Trebuchet MS" pitchFamily="34" charset="-122"/>
                <a:cs typeface="Trebuchet MS" pitchFamily="34" charset="-120"/>
              </a:rPr>
              <a:t>Normas razonables</a:t>
            </a:r>
            <a:endParaRPr lang="en-US" sz="1300" dirty="0"/>
          </a:p>
        </p:txBody>
      </p:sp>
      <p:sp>
        <p:nvSpPr>
          <p:cNvPr id="16" name="Text 14"/>
          <p:cNvSpPr/>
          <p:nvPr/>
        </p:nvSpPr>
        <p:spPr>
          <a:xfrm>
            <a:off x="6400800" y="2880360"/>
            <a:ext cx="2468880" cy="685800"/>
          </a:xfrm>
          <a:prstGeom prst="rect">
            <a:avLst/>
          </a:prstGeom>
          <a:noFill/>
          <a:ln/>
        </p:spPr>
        <p:txBody>
          <a:bodyPr wrap="square" rtlCol="0" anchor="ctr"/>
          <a:lstStyle/>
          <a:p>
            <a:pPr algn="ctr" indent="0" marL="0">
              <a:buNone/>
            </a:pPr>
            <a:r>
              <a:rPr lang="en-US" sz="1150" dirty="0">
                <a:solidFill>
                  <a:srgbClr val="EDE9FE"/>
                </a:solidFill>
                <a:latin typeface="Trebuchet MS" pitchFamily="34" charset="0"/>
                <a:ea typeface="Trebuchet MS" pitchFamily="34" charset="-122"/>
                <a:cs typeface="Trebuchet MS" pitchFamily="34" charset="-120"/>
              </a:rPr>
              <a:t>Que sus reglas de convivencia te parezcan sensatas</a:t>
            </a:r>
            <a:endParaRPr lang="en-US" sz="1150" dirty="0"/>
          </a:p>
        </p:txBody>
      </p:sp>
      <p:sp>
        <p:nvSpPr>
          <p:cNvPr id="17" name="Shape 15"/>
          <p:cNvSpPr/>
          <p:nvPr/>
        </p:nvSpPr>
        <p:spPr>
          <a:xfrm>
            <a:off x="457200" y="3794760"/>
            <a:ext cx="8229600" cy="914400"/>
          </a:xfrm>
          <a:prstGeom prst="rect">
            <a:avLst/>
          </a:prstGeom>
          <a:solidFill>
            <a:srgbClr val="EDE9FE"/>
          </a:solidFill>
          <a:ln w="12700">
            <a:solidFill>
              <a:srgbClr val="7C3AED"/>
            </a:solidFill>
            <a:prstDash val="solid"/>
          </a:ln>
        </p:spPr>
      </p:sp>
      <p:sp>
        <p:nvSpPr>
          <p:cNvPr id="18" name="Text 16"/>
          <p:cNvSpPr/>
          <p:nvPr/>
        </p:nvSpPr>
        <p:spPr>
          <a:xfrm>
            <a:off x="594360" y="3858768"/>
            <a:ext cx="7955280" cy="777240"/>
          </a:xfrm>
          <a:prstGeom prst="rect">
            <a:avLst/>
          </a:prstGeom>
          <a:noFill/>
          <a:ln/>
        </p:spPr>
        <p:txBody>
          <a:bodyPr wrap="square" rtlCol="0" anchor="ctr"/>
          <a:lstStyle/>
          <a:p>
            <a:pPr indent="0" marL="0">
              <a:buNone/>
            </a:pPr>
            <a:r>
              <a:rPr lang="en-US" sz="1300" dirty="0">
                <a:solidFill>
                  <a:srgbClr val="4C1D95"/>
                </a:solidFill>
                <a:latin typeface="Trebuchet MS" pitchFamily="34" charset="0"/>
                <a:ea typeface="Trebuchet MS" pitchFamily="34" charset="-122"/>
                <a:cs typeface="Trebuchet MS" pitchFamily="34" charset="-120"/>
              </a:rPr>
              <a:t>Si más adelante no te convence la instancia elegida, Mastodon permite migrar tu cuenta a otra conservando tus seguidores. No empiezas desde cero.</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puedes hacer en Mastodon?</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4023360" cy="114300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5" name="Shape 3"/>
          <p:cNvSpPr/>
          <p:nvPr/>
        </p:nvSpPr>
        <p:spPr>
          <a:xfrm>
            <a:off x="457200" y="1188720"/>
            <a:ext cx="64008" cy="1143000"/>
          </a:xfrm>
          <a:prstGeom prst="rect">
            <a:avLst/>
          </a:prstGeom>
          <a:solidFill>
            <a:srgbClr val="7C3AED"/>
          </a:solidFill>
          <a:ln w="12700">
            <a:solidFill>
              <a:srgbClr val="7C3AED"/>
            </a:solidFill>
            <a:prstDash val="solid"/>
          </a:ln>
        </p:spPr>
      </p:sp>
      <p:sp>
        <p:nvSpPr>
          <p:cNvPr id="6" name="Text 4"/>
          <p:cNvSpPr/>
          <p:nvPr/>
        </p:nvSpPr>
        <p:spPr>
          <a:xfrm>
            <a:off x="685800" y="1252728"/>
            <a:ext cx="3657600" cy="384048"/>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Publicar</a:t>
            </a:r>
            <a:endParaRPr lang="en-US" sz="1300" dirty="0"/>
          </a:p>
        </p:txBody>
      </p:sp>
      <p:sp>
        <p:nvSpPr>
          <p:cNvPr id="7" name="Text 5"/>
          <p:cNvSpPr/>
          <p:nvPr/>
        </p:nvSpPr>
        <p:spPr>
          <a:xfrm>
            <a:off x="685800" y="1636776"/>
            <a:ext cx="3657600" cy="64008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Texto, imágenes, vídeo, encuestas o audio. Puedes elegir la visibilidad de cada publicación.</a:t>
            </a:r>
            <a:endParaRPr lang="en-US" sz="1150" dirty="0"/>
          </a:p>
        </p:txBody>
      </p:sp>
      <p:sp>
        <p:nvSpPr>
          <p:cNvPr id="8" name="Shape 6"/>
          <p:cNvSpPr/>
          <p:nvPr/>
        </p:nvSpPr>
        <p:spPr>
          <a:xfrm>
            <a:off x="457200" y="2450592"/>
            <a:ext cx="4023360" cy="114300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9" name="Shape 7"/>
          <p:cNvSpPr/>
          <p:nvPr/>
        </p:nvSpPr>
        <p:spPr>
          <a:xfrm>
            <a:off x="457200" y="2450592"/>
            <a:ext cx="64008" cy="1143000"/>
          </a:xfrm>
          <a:prstGeom prst="rect">
            <a:avLst/>
          </a:prstGeom>
          <a:solidFill>
            <a:srgbClr val="7C3AED"/>
          </a:solidFill>
          <a:ln w="12700">
            <a:solidFill>
              <a:srgbClr val="7C3AED"/>
            </a:solidFill>
            <a:prstDash val="solid"/>
          </a:ln>
        </p:spPr>
      </p:sp>
      <p:sp>
        <p:nvSpPr>
          <p:cNvPr id="10" name="Text 8"/>
          <p:cNvSpPr/>
          <p:nvPr/>
        </p:nvSpPr>
        <p:spPr>
          <a:xfrm>
            <a:off x="685800" y="2514600"/>
            <a:ext cx="3657600" cy="384048"/>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Seguir cuentas</a:t>
            </a:r>
            <a:endParaRPr lang="en-US" sz="1300" dirty="0"/>
          </a:p>
        </p:txBody>
      </p:sp>
      <p:sp>
        <p:nvSpPr>
          <p:cNvPr id="11" name="Text 9"/>
          <p:cNvSpPr/>
          <p:nvPr/>
        </p:nvSpPr>
        <p:spPr>
          <a:xfrm>
            <a:off x="685800" y="2898648"/>
            <a:ext cx="3657600" cy="64008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De cualquier instancia del Fediverse. La instancia donde estás no limita a quién puedes seguir.</a:t>
            </a:r>
            <a:endParaRPr lang="en-US" sz="1150" dirty="0"/>
          </a:p>
        </p:txBody>
      </p:sp>
      <p:sp>
        <p:nvSpPr>
          <p:cNvPr id="12" name="Shape 10"/>
          <p:cNvSpPr/>
          <p:nvPr/>
        </p:nvSpPr>
        <p:spPr>
          <a:xfrm>
            <a:off x="457200" y="3712464"/>
            <a:ext cx="4023360" cy="114300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3" name="Shape 11"/>
          <p:cNvSpPr/>
          <p:nvPr/>
        </p:nvSpPr>
        <p:spPr>
          <a:xfrm>
            <a:off x="457200" y="3712464"/>
            <a:ext cx="64008" cy="1143000"/>
          </a:xfrm>
          <a:prstGeom prst="rect">
            <a:avLst/>
          </a:prstGeom>
          <a:solidFill>
            <a:srgbClr val="7C3AED"/>
          </a:solidFill>
          <a:ln w="12700">
            <a:solidFill>
              <a:srgbClr val="7C3AED"/>
            </a:solidFill>
            <a:prstDash val="solid"/>
          </a:ln>
        </p:spPr>
      </p:sp>
      <p:sp>
        <p:nvSpPr>
          <p:cNvPr id="14" name="Text 12"/>
          <p:cNvSpPr/>
          <p:nvPr/>
        </p:nvSpPr>
        <p:spPr>
          <a:xfrm>
            <a:off x="685800" y="3776472"/>
            <a:ext cx="3657600" cy="384048"/>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Responder</a:t>
            </a:r>
            <a:endParaRPr lang="en-US" sz="1300" dirty="0"/>
          </a:p>
        </p:txBody>
      </p:sp>
      <p:sp>
        <p:nvSpPr>
          <p:cNvPr id="15" name="Text 13"/>
          <p:cNvSpPr/>
          <p:nvPr/>
        </p:nvSpPr>
        <p:spPr>
          <a:xfrm>
            <a:off x="685800" y="4160520"/>
            <a:ext cx="3657600" cy="64008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A cualquier publicación pública. Las conversaciones son visibles y accesibles para todos.</a:t>
            </a:r>
            <a:endParaRPr lang="en-US" sz="1150" dirty="0"/>
          </a:p>
        </p:txBody>
      </p:sp>
      <p:sp>
        <p:nvSpPr>
          <p:cNvPr id="16" name="Shape 14"/>
          <p:cNvSpPr/>
          <p:nvPr/>
        </p:nvSpPr>
        <p:spPr>
          <a:xfrm>
            <a:off x="4846320" y="1188720"/>
            <a:ext cx="4023360" cy="114300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7" name="Shape 15"/>
          <p:cNvSpPr/>
          <p:nvPr/>
        </p:nvSpPr>
        <p:spPr>
          <a:xfrm>
            <a:off x="4846320" y="1188720"/>
            <a:ext cx="64008" cy="1143000"/>
          </a:xfrm>
          <a:prstGeom prst="rect">
            <a:avLst/>
          </a:prstGeom>
          <a:solidFill>
            <a:srgbClr val="7C3AED"/>
          </a:solidFill>
          <a:ln w="12700">
            <a:solidFill>
              <a:srgbClr val="7C3AED"/>
            </a:solidFill>
            <a:prstDash val="solid"/>
          </a:ln>
        </p:spPr>
      </p:sp>
      <p:sp>
        <p:nvSpPr>
          <p:cNvPr id="18" name="Text 16"/>
          <p:cNvSpPr/>
          <p:nvPr/>
        </p:nvSpPr>
        <p:spPr>
          <a:xfrm>
            <a:off x="5074920" y="1252728"/>
            <a:ext cx="3657600" cy="384048"/>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Impulsar (boost)</a:t>
            </a:r>
            <a:endParaRPr lang="en-US" sz="1300" dirty="0"/>
          </a:p>
        </p:txBody>
      </p:sp>
      <p:sp>
        <p:nvSpPr>
          <p:cNvPr id="19" name="Text 17"/>
          <p:cNvSpPr/>
          <p:nvPr/>
        </p:nvSpPr>
        <p:spPr>
          <a:xfrm>
            <a:off x="5074920" y="1636776"/>
            <a:ext cx="3657600" cy="64008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Compartir la publicación de otra persona con tus seguidores, sin modificarla.</a:t>
            </a:r>
            <a:endParaRPr lang="en-US" sz="1150" dirty="0"/>
          </a:p>
        </p:txBody>
      </p:sp>
      <p:sp>
        <p:nvSpPr>
          <p:cNvPr id="20" name="Shape 18"/>
          <p:cNvSpPr/>
          <p:nvPr/>
        </p:nvSpPr>
        <p:spPr>
          <a:xfrm>
            <a:off x="4846320" y="2450592"/>
            <a:ext cx="4023360" cy="114300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1" name="Shape 19"/>
          <p:cNvSpPr/>
          <p:nvPr/>
        </p:nvSpPr>
        <p:spPr>
          <a:xfrm>
            <a:off x="4846320" y="2450592"/>
            <a:ext cx="64008" cy="1143000"/>
          </a:xfrm>
          <a:prstGeom prst="rect">
            <a:avLst/>
          </a:prstGeom>
          <a:solidFill>
            <a:srgbClr val="7C3AED"/>
          </a:solidFill>
          <a:ln w="12700">
            <a:solidFill>
              <a:srgbClr val="7C3AED"/>
            </a:solidFill>
            <a:prstDash val="solid"/>
          </a:ln>
        </p:spPr>
      </p:sp>
      <p:sp>
        <p:nvSpPr>
          <p:cNvPr id="22" name="Text 20"/>
          <p:cNvSpPr/>
          <p:nvPr/>
        </p:nvSpPr>
        <p:spPr>
          <a:xfrm>
            <a:off x="5074920" y="2514600"/>
            <a:ext cx="3657600" cy="384048"/>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Marcar como favorito</a:t>
            </a:r>
            <a:endParaRPr lang="en-US" sz="1300" dirty="0"/>
          </a:p>
        </p:txBody>
      </p:sp>
      <p:sp>
        <p:nvSpPr>
          <p:cNvPr id="23" name="Text 21"/>
          <p:cNvSpPr/>
          <p:nvPr/>
        </p:nvSpPr>
        <p:spPr>
          <a:xfrm>
            <a:off x="5074920" y="2898648"/>
            <a:ext cx="3657600" cy="64008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Indica que algo te ha gustado. No afecta al alcance de la publicación.</a:t>
            </a:r>
            <a:endParaRPr lang="en-US" sz="1150" dirty="0"/>
          </a:p>
        </p:txBody>
      </p:sp>
      <p:sp>
        <p:nvSpPr>
          <p:cNvPr id="24" name="Shape 22"/>
          <p:cNvSpPr/>
          <p:nvPr/>
        </p:nvSpPr>
        <p:spPr>
          <a:xfrm>
            <a:off x="4846320" y="3712464"/>
            <a:ext cx="4023360" cy="114300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5" name="Shape 23"/>
          <p:cNvSpPr/>
          <p:nvPr/>
        </p:nvSpPr>
        <p:spPr>
          <a:xfrm>
            <a:off x="4846320" y="3712464"/>
            <a:ext cx="64008" cy="1143000"/>
          </a:xfrm>
          <a:prstGeom prst="rect">
            <a:avLst/>
          </a:prstGeom>
          <a:solidFill>
            <a:srgbClr val="7C3AED"/>
          </a:solidFill>
          <a:ln w="12700">
            <a:solidFill>
              <a:srgbClr val="7C3AED"/>
            </a:solidFill>
            <a:prstDash val="solid"/>
          </a:ln>
        </p:spPr>
      </p:sp>
      <p:sp>
        <p:nvSpPr>
          <p:cNvPr id="26" name="Text 24"/>
          <p:cNvSpPr/>
          <p:nvPr/>
        </p:nvSpPr>
        <p:spPr>
          <a:xfrm>
            <a:off x="5074920" y="3776472"/>
            <a:ext cx="3657600" cy="384048"/>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Explorar con hashtags</a:t>
            </a:r>
            <a:endParaRPr lang="en-US" sz="1300" dirty="0"/>
          </a:p>
        </p:txBody>
      </p:sp>
      <p:sp>
        <p:nvSpPr>
          <p:cNvPr id="27" name="Text 25"/>
          <p:cNvSpPr/>
          <p:nvPr/>
        </p:nvSpPr>
        <p:spPr>
          <a:xfrm>
            <a:off x="5074920" y="4160520"/>
            <a:ext cx="3657600" cy="64008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La forma principal de descubrir personas y temas que no sigues todavía.</a:t>
            </a:r>
            <a:endParaRPr lang="en-US" sz="11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4C1D95"/>
        </a:solidFill>
      </p:bgPr>
    </p:bg>
    <p:spTree>
      <p:nvGrpSpPr>
        <p:cNvPr id="1" name=""/>
        <p:cNvGrpSpPr/>
        <p:nvPr/>
      </p:nvGrpSpPr>
      <p:grpSpPr>
        <a:xfrm>
          <a:off x="0" y="0"/>
          <a:ext cx="0" cy="0"/>
          <a:chOff x="0" y="0"/>
          <a:chExt cx="0" cy="0"/>
        </a:xfrm>
      </p:grpSpPr>
      <p:sp>
        <p:nvSpPr>
          <p:cNvPr id="2" name="Text 0"/>
          <p:cNvSpPr/>
          <p:nvPr/>
        </p:nvSpPr>
        <p:spPr>
          <a:xfrm>
            <a:off x="457200" y="320040"/>
            <a:ext cx="8229600" cy="640080"/>
          </a:xfrm>
          <a:prstGeom prst="rect">
            <a:avLst/>
          </a:prstGeom>
          <a:noFill/>
          <a:ln/>
        </p:spPr>
        <p:txBody>
          <a:bodyPr wrap="square" rtlCol="0" anchor="ctr"/>
          <a:lstStyle/>
          <a:p>
            <a:pPr indent="0" marL="0">
              <a:buNone/>
            </a:pPr>
            <a:r>
              <a:rPr lang="en-US" sz="3000" b="1" dirty="0">
                <a:solidFill>
                  <a:srgbClr val="FFFFFF"/>
                </a:solidFill>
                <a:latin typeface="Trebuchet MS" pitchFamily="34" charset="0"/>
                <a:ea typeface="Trebuchet MS" pitchFamily="34" charset="-122"/>
                <a:cs typeface="Trebuchet MS" pitchFamily="34" charset="-120"/>
              </a:rPr>
              <a:t>Cómo funciona la federación</a:t>
            </a:r>
            <a:endParaRPr lang="en-US" sz="3000" dirty="0"/>
          </a:p>
        </p:txBody>
      </p:sp>
      <p:sp>
        <p:nvSpPr>
          <p:cNvPr id="3" name="Text 1"/>
          <p:cNvSpPr/>
          <p:nvPr/>
        </p:nvSpPr>
        <p:spPr>
          <a:xfrm>
            <a:off x="457200" y="1005840"/>
            <a:ext cx="5029200" cy="777240"/>
          </a:xfrm>
          <a:prstGeom prst="rect">
            <a:avLst/>
          </a:prstGeom>
          <a:noFill/>
          <a:ln/>
        </p:spPr>
        <p:txBody>
          <a:bodyPr wrap="square" rtlCol="0" anchor="ctr"/>
          <a:lstStyle/>
          <a:p>
            <a:pPr indent="0" marL="0">
              <a:buNone/>
            </a:pPr>
            <a:r>
              <a:rPr lang="en-US" sz="1400" dirty="0">
                <a:solidFill>
                  <a:srgbClr val="EDE9FE"/>
                </a:solidFill>
                <a:latin typeface="Trebuchet MS" pitchFamily="34" charset="0"/>
                <a:ea typeface="Trebuchet MS" pitchFamily="34" charset="-122"/>
                <a:cs typeface="Trebuchet MS" pitchFamily="34" charset="-120"/>
              </a:rPr>
              <a:t>Tienes cuenta en tuiter.rocks.</a:t>
            </a:r>
            <a:endParaRPr lang="en-US" sz="1400" dirty="0"/>
          </a:p>
          <a:p>
            <a:pPr indent="0" marL="0">
              <a:buNone/>
            </a:pPr>
            <a:r>
              <a:rPr lang="en-US" sz="1400" dirty="0">
                <a:solidFill>
                  <a:srgbClr val="EDE9FE"/>
                </a:solidFill>
                <a:latin typeface="Trebuchet MS" pitchFamily="34" charset="0"/>
                <a:ea typeface="Trebuchet MS" pitchFamily="34" charset="-122"/>
                <a:cs typeface="Trebuchet MS" pitchFamily="34" charset="-120"/>
              </a:rPr>
              <a:t>Tu amiga tiene cuenta en mastodon.social.</a:t>
            </a:r>
            <a:endParaRPr lang="en-US" sz="1400" dirty="0"/>
          </a:p>
          <a:p>
            <a:pPr indent="0" marL="0">
              <a:buNone/>
            </a:pPr>
            <a:r>
              <a:rPr lang="en-US" sz="1400" dirty="0">
                <a:solidFill>
                  <a:srgbClr val="EDE9FE"/>
                </a:solidFill>
                <a:latin typeface="Trebuchet MS" pitchFamily="34" charset="0"/>
                <a:ea typeface="Trebuchet MS" pitchFamily="34" charset="-122"/>
                <a:cs typeface="Trebuchet MS" pitchFamily="34" charset="-120"/>
              </a:rPr>
              <a:t>Os podéis seguir y conversar sin ningún problema.</a:t>
            </a:r>
            <a:endParaRPr lang="en-US" sz="1400" dirty="0"/>
          </a:p>
        </p:txBody>
      </p:sp>
      <p:sp>
        <p:nvSpPr>
          <p:cNvPr id="4" name="Shape 2"/>
          <p:cNvSpPr/>
          <p:nvPr/>
        </p:nvSpPr>
        <p:spPr>
          <a:xfrm>
            <a:off x="457200" y="1920240"/>
            <a:ext cx="2377440" cy="1280160"/>
          </a:xfrm>
          <a:prstGeom prst="rect">
            <a:avLst/>
          </a:prstGeom>
          <a:solidFill>
            <a:srgbClr val="7C3AED">
              <a:alpha val="70000"/>
            </a:srgbClr>
          </a:solidFill>
          <a:ln w="12700">
            <a:solidFill>
              <a:srgbClr val="A78BFA"/>
            </a:solidFill>
            <a:prstDash val="solid"/>
          </a:ln>
        </p:spPr>
      </p:sp>
      <p:sp>
        <p:nvSpPr>
          <p:cNvPr id="5" name="Text 3"/>
          <p:cNvSpPr/>
          <p:nvPr/>
        </p:nvSpPr>
        <p:spPr>
          <a:xfrm>
            <a:off x="548640" y="2057400"/>
            <a:ext cx="2194560" cy="457200"/>
          </a:xfrm>
          <a:prstGeom prst="rect">
            <a:avLst/>
          </a:prstGeom>
          <a:noFill/>
          <a:ln/>
        </p:spPr>
        <p:txBody>
          <a:bodyPr wrap="square" rtlCol="0" anchor="ctr"/>
          <a:lstStyle/>
          <a:p>
            <a:pPr algn="ctr" indent="0" marL="0">
              <a:buNone/>
            </a:pPr>
            <a:r>
              <a:rPr lang="en-US" sz="1300" b="1" dirty="0">
                <a:solidFill>
                  <a:srgbClr val="FFFFFF"/>
                </a:solidFill>
                <a:latin typeface="Trebuchet MS" pitchFamily="34" charset="0"/>
                <a:ea typeface="Trebuchet MS" pitchFamily="34" charset="-122"/>
                <a:cs typeface="Trebuchet MS" pitchFamily="34" charset="-120"/>
              </a:rPr>
              <a:t>tuiter.rocks</a:t>
            </a:r>
            <a:endParaRPr lang="en-US" sz="1300" dirty="0"/>
          </a:p>
        </p:txBody>
      </p:sp>
      <p:sp>
        <p:nvSpPr>
          <p:cNvPr id="6" name="Text 4"/>
          <p:cNvSpPr/>
          <p:nvPr/>
        </p:nvSpPr>
        <p:spPr>
          <a:xfrm>
            <a:off x="548640" y="2514600"/>
            <a:ext cx="2194560" cy="594360"/>
          </a:xfrm>
          <a:prstGeom prst="rect">
            <a:avLst/>
          </a:prstGeom>
          <a:noFill/>
          <a:ln/>
        </p:spPr>
        <p:txBody>
          <a:bodyPr wrap="square" rtlCol="0" anchor="ctr"/>
          <a:lstStyle/>
          <a:p>
            <a:pPr algn="ctr" indent="0" marL="0">
              <a:buNone/>
            </a:pPr>
            <a:r>
              <a:rPr lang="en-US" sz="1100" dirty="0">
                <a:solidFill>
                  <a:srgbClr val="EDE9FE"/>
                </a:solidFill>
                <a:latin typeface="Trebuchet MS" pitchFamily="34" charset="0"/>
                <a:ea typeface="Trebuchet MS" pitchFamily="34" charset="-122"/>
                <a:cs typeface="Trebuchet MS" pitchFamily="34" charset="-120"/>
              </a:rPr>
              <a:t>Tu instancia</a:t>
            </a:r>
            <a:endParaRPr lang="en-US" sz="1100" dirty="0"/>
          </a:p>
        </p:txBody>
      </p:sp>
      <p:sp>
        <p:nvSpPr>
          <p:cNvPr id="7" name="Shape 5"/>
          <p:cNvSpPr/>
          <p:nvPr/>
        </p:nvSpPr>
        <p:spPr>
          <a:xfrm>
            <a:off x="3291840" y="1920240"/>
            <a:ext cx="2377440" cy="1280160"/>
          </a:xfrm>
          <a:prstGeom prst="rect">
            <a:avLst/>
          </a:prstGeom>
          <a:solidFill>
            <a:srgbClr val="7C3AED">
              <a:alpha val="70000"/>
            </a:srgbClr>
          </a:solidFill>
          <a:ln w="12700">
            <a:solidFill>
              <a:srgbClr val="A78BFA"/>
            </a:solidFill>
            <a:prstDash val="solid"/>
          </a:ln>
        </p:spPr>
      </p:sp>
      <p:sp>
        <p:nvSpPr>
          <p:cNvPr id="8" name="Text 6"/>
          <p:cNvSpPr/>
          <p:nvPr/>
        </p:nvSpPr>
        <p:spPr>
          <a:xfrm>
            <a:off x="3383280" y="2057400"/>
            <a:ext cx="2194560" cy="457200"/>
          </a:xfrm>
          <a:prstGeom prst="rect">
            <a:avLst/>
          </a:prstGeom>
          <a:noFill/>
          <a:ln/>
        </p:spPr>
        <p:txBody>
          <a:bodyPr wrap="square" rtlCol="0" anchor="ctr"/>
          <a:lstStyle/>
          <a:p>
            <a:pPr algn="ctr" indent="0" marL="0">
              <a:buNone/>
            </a:pPr>
            <a:r>
              <a:rPr lang="en-US" sz="1300" b="1" dirty="0">
                <a:solidFill>
                  <a:srgbClr val="FFFFFF"/>
                </a:solidFill>
                <a:latin typeface="Trebuchet MS" pitchFamily="34" charset="0"/>
                <a:ea typeface="Trebuchet MS" pitchFamily="34" charset="-122"/>
                <a:cs typeface="Trebuchet MS" pitchFamily="34" charset="-120"/>
              </a:rPr>
              <a:t>mastodon.social</a:t>
            </a:r>
            <a:endParaRPr lang="en-US" sz="1300" dirty="0"/>
          </a:p>
        </p:txBody>
      </p:sp>
      <p:sp>
        <p:nvSpPr>
          <p:cNvPr id="9" name="Text 7"/>
          <p:cNvSpPr/>
          <p:nvPr/>
        </p:nvSpPr>
        <p:spPr>
          <a:xfrm>
            <a:off x="3383280" y="2514600"/>
            <a:ext cx="2194560" cy="594360"/>
          </a:xfrm>
          <a:prstGeom prst="rect">
            <a:avLst/>
          </a:prstGeom>
          <a:noFill/>
          <a:ln/>
        </p:spPr>
        <p:txBody>
          <a:bodyPr wrap="square" rtlCol="0" anchor="ctr"/>
          <a:lstStyle/>
          <a:p>
            <a:pPr algn="ctr" indent="0" marL="0">
              <a:buNone/>
            </a:pPr>
            <a:r>
              <a:rPr lang="en-US" sz="1100" dirty="0">
                <a:solidFill>
                  <a:srgbClr val="EDE9FE"/>
                </a:solidFill>
                <a:latin typeface="Trebuchet MS" pitchFamily="34" charset="0"/>
                <a:ea typeface="Trebuchet MS" pitchFamily="34" charset="-122"/>
                <a:cs typeface="Trebuchet MS" pitchFamily="34" charset="-120"/>
              </a:rPr>
              <a:t>Instancia grande</a:t>
            </a:r>
            <a:endParaRPr lang="en-US" sz="1100" dirty="0"/>
          </a:p>
        </p:txBody>
      </p:sp>
      <p:sp>
        <p:nvSpPr>
          <p:cNvPr id="10" name="Shape 8"/>
          <p:cNvSpPr/>
          <p:nvPr/>
        </p:nvSpPr>
        <p:spPr>
          <a:xfrm>
            <a:off x="6126480" y="1920240"/>
            <a:ext cx="2377440" cy="1280160"/>
          </a:xfrm>
          <a:prstGeom prst="rect">
            <a:avLst/>
          </a:prstGeom>
          <a:solidFill>
            <a:srgbClr val="7C3AED">
              <a:alpha val="70000"/>
            </a:srgbClr>
          </a:solidFill>
          <a:ln w="12700">
            <a:solidFill>
              <a:srgbClr val="A78BFA"/>
            </a:solidFill>
            <a:prstDash val="solid"/>
          </a:ln>
        </p:spPr>
      </p:sp>
      <p:sp>
        <p:nvSpPr>
          <p:cNvPr id="11" name="Text 9"/>
          <p:cNvSpPr/>
          <p:nvPr/>
        </p:nvSpPr>
        <p:spPr>
          <a:xfrm>
            <a:off x="6217920" y="2057400"/>
            <a:ext cx="2194560" cy="457200"/>
          </a:xfrm>
          <a:prstGeom prst="rect">
            <a:avLst/>
          </a:prstGeom>
          <a:noFill/>
          <a:ln/>
        </p:spPr>
        <p:txBody>
          <a:bodyPr wrap="square" rtlCol="0" anchor="ctr"/>
          <a:lstStyle/>
          <a:p>
            <a:pPr algn="ctr" indent="0" marL="0">
              <a:buNone/>
            </a:pPr>
            <a:r>
              <a:rPr lang="en-US" sz="1300" b="1" dirty="0">
                <a:solidFill>
                  <a:srgbClr val="FFFFFF"/>
                </a:solidFill>
                <a:latin typeface="Trebuchet MS" pitchFamily="34" charset="0"/>
                <a:ea typeface="Trebuchet MS" pitchFamily="34" charset="-122"/>
                <a:cs typeface="Trebuchet MS" pitchFamily="34" charset="-120"/>
              </a:rPr>
              <a:t>mstdn.es</a:t>
            </a:r>
            <a:endParaRPr lang="en-US" sz="1300" dirty="0"/>
          </a:p>
        </p:txBody>
      </p:sp>
      <p:sp>
        <p:nvSpPr>
          <p:cNvPr id="12" name="Text 10"/>
          <p:cNvSpPr/>
          <p:nvPr/>
        </p:nvSpPr>
        <p:spPr>
          <a:xfrm>
            <a:off x="6217920" y="2514600"/>
            <a:ext cx="2194560" cy="594360"/>
          </a:xfrm>
          <a:prstGeom prst="rect">
            <a:avLst/>
          </a:prstGeom>
          <a:noFill/>
          <a:ln/>
        </p:spPr>
        <p:txBody>
          <a:bodyPr wrap="square" rtlCol="0" anchor="ctr"/>
          <a:lstStyle/>
          <a:p>
            <a:pPr algn="ctr" indent="0" marL="0">
              <a:buNone/>
            </a:pPr>
            <a:r>
              <a:rPr lang="en-US" sz="1100" dirty="0">
                <a:solidFill>
                  <a:srgbClr val="EDE9FE"/>
                </a:solidFill>
                <a:latin typeface="Trebuchet MS" pitchFamily="34" charset="0"/>
                <a:ea typeface="Trebuchet MS" pitchFamily="34" charset="-122"/>
                <a:cs typeface="Trebuchet MS" pitchFamily="34" charset="-120"/>
              </a:rPr>
              <a:t>Otra instancia</a:t>
            </a:r>
            <a:endParaRPr lang="en-US" sz="1100" dirty="0"/>
          </a:p>
        </p:txBody>
      </p:sp>
      <p:sp>
        <p:nvSpPr>
          <p:cNvPr id="13" name="Shape 11"/>
          <p:cNvSpPr/>
          <p:nvPr/>
        </p:nvSpPr>
        <p:spPr>
          <a:xfrm>
            <a:off x="2834640" y="2560320"/>
            <a:ext cx="457200" cy="0"/>
          </a:xfrm>
          <a:prstGeom prst="line">
            <a:avLst/>
          </a:prstGeom>
          <a:noFill/>
          <a:ln w="25400">
            <a:solidFill>
              <a:srgbClr val="A78BFA"/>
            </a:solidFill>
            <a:prstDash val="dash"/>
          </a:ln>
        </p:spPr>
      </p:sp>
      <p:sp>
        <p:nvSpPr>
          <p:cNvPr id="14" name="Shape 12"/>
          <p:cNvSpPr/>
          <p:nvPr/>
        </p:nvSpPr>
        <p:spPr>
          <a:xfrm>
            <a:off x="5669280" y="2560320"/>
            <a:ext cx="457200" cy="0"/>
          </a:xfrm>
          <a:prstGeom prst="line">
            <a:avLst/>
          </a:prstGeom>
          <a:noFill/>
          <a:ln w="25400">
            <a:solidFill>
              <a:srgbClr val="A78BFA"/>
            </a:solidFill>
            <a:prstDash val="dash"/>
          </a:ln>
        </p:spPr>
      </p:sp>
      <p:sp>
        <p:nvSpPr>
          <p:cNvPr id="15" name="Text 13"/>
          <p:cNvSpPr/>
          <p:nvPr/>
        </p:nvSpPr>
        <p:spPr>
          <a:xfrm>
            <a:off x="457200" y="3337560"/>
            <a:ext cx="7772400" cy="320040"/>
          </a:xfrm>
          <a:prstGeom prst="rect">
            <a:avLst/>
          </a:prstGeom>
          <a:noFill/>
          <a:ln/>
        </p:spPr>
        <p:txBody>
          <a:bodyPr wrap="square" rtlCol="0" anchor="ctr"/>
          <a:lstStyle/>
          <a:p>
            <a:pPr algn="ctr" indent="0" marL="0">
              <a:buNone/>
            </a:pPr>
            <a:r>
              <a:rPr lang="en-US" sz="1300" dirty="0">
                <a:solidFill>
                  <a:srgbClr val="A78BFA"/>
                </a:solidFill>
                <a:latin typeface="Trebuchet MS" pitchFamily="34" charset="0"/>
                <a:ea typeface="Trebuchet MS" pitchFamily="34" charset="-122"/>
                <a:cs typeface="Trebuchet MS" pitchFamily="34" charset="-120"/>
              </a:rPr>
              <a:t>↔  Federadas  ↔</a:t>
            </a:r>
            <a:endParaRPr lang="en-US" sz="1300" dirty="0"/>
          </a:p>
        </p:txBody>
      </p:sp>
      <p:sp>
        <p:nvSpPr>
          <p:cNvPr id="16" name="Text 14"/>
          <p:cNvSpPr/>
          <p:nvPr/>
        </p:nvSpPr>
        <p:spPr>
          <a:xfrm>
            <a:off x="457200" y="3749040"/>
            <a:ext cx="8229600" cy="640080"/>
          </a:xfrm>
          <a:prstGeom prst="rect">
            <a:avLst/>
          </a:prstGeom>
          <a:noFill/>
          <a:ln/>
        </p:spPr>
        <p:txBody>
          <a:bodyPr wrap="square" rtlCol="0" anchor="ctr"/>
          <a:lstStyle/>
          <a:p>
            <a:pPr algn="ctr" indent="0" marL="0">
              <a:buNone/>
            </a:pPr>
            <a:r>
              <a:rPr lang="en-US" sz="1300" dirty="0">
                <a:solidFill>
                  <a:srgbClr val="EDE9FE"/>
                </a:solidFill>
                <a:latin typeface="Trebuchet MS" pitchFamily="34" charset="0"/>
                <a:ea typeface="Trebuchet MS" pitchFamily="34" charset="-122"/>
                <a:cs typeface="Trebuchet MS" pitchFamily="34" charset="-120"/>
              </a:rPr>
              <a:t>No necesitas estar en la misma instancia para seguirte y conversar.</a:t>
            </a:r>
            <a:endParaRPr lang="en-US" sz="1300" dirty="0"/>
          </a:p>
          <a:p>
            <a:pPr algn="ctr" indent="0" marL="0">
              <a:buNone/>
            </a:pPr>
            <a:r>
              <a:rPr lang="en-US" sz="1300" dirty="0">
                <a:solidFill>
                  <a:srgbClr val="EDE9FE"/>
                </a:solidFill>
                <a:latin typeface="Trebuchet MS" pitchFamily="34" charset="0"/>
                <a:ea typeface="Trebuchet MS" pitchFamily="34" charset="-122"/>
                <a:cs typeface="Trebuchet MS" pitchFamily="34" charset="-120"/>
              </a:rPr>
              <a:t>La federación ocurre automáticamente — no tienes que hacer nada especial.</a:t>
            </a:r>
            <a:endParaRPr lang="en-US" sz="1300" dirty="0"/>
          </a:p>
        </p:txBody>
      </p:sp>
      <p:sp>
        <p:nvSpPr>
          <p:cNvPr id="17" name="Text 15"/>
          <p:cNvSpPr/>
          <p:nvPr/>
        </p:nvSpPr>
        <p:spPr>
          <a:xfrm>
            <a:off x="457200" y="4480560"/>
            <a:ext cx="8229600" cy="457200"/>
          </a:xfrm>
          <a:prstGeom prst="rect">
            <a:avLst/>
          </a:prstGeom>
          <a:noFill/>
          <a:ln/>
        </p:spPr>
        <p:txBody>
          <a:bodyPr wrap="square" rtlCol="0" anchor="ctr"/>
          <a:lstStyle/>
          <a:p>
            <a:pPr algn="ctr" indent="0" marL="0">
              <a:buNone/>
            </a:pPr>
            <a:r>
              <a:rPr lang="en-US" sz="1100" dirty="0">
                <a:solidFill>
                  <a:srgbClr val="A78BFA"/>
                </a:solidFill>
                <a:latin typeface="Trebuchet MS" pitchFamily="34" charset="0"/>
                <a:ea typeface="Trebuchet MS" pitchFamily="34" charset="-122"/>
                <a:cs typeface="Trebuchet MS" pitchFamily="34" charset="-120"/>
              </a:rPr>
              <a:t>Nota: algunas instancias bloquean a otras por razones de moderación.</a:t>
            </a:r>
            <a:endParaRPr lang="en-US" sz="1100" dirty="0"/>
          </a:p>
          <a:p>
            <a:pPr algn="ctr" indent="0" marL="0">
              <a:buNone/>
            </a:pPr>
            <a:r>
              <a:rPr lang="en-US" sz="1100" dirty="0">
                <a:solidFill>
                  <a:srgbClr val="A78BFA"/>
                </a:solidFill>
                <a:latin typeface="Trebuchet MS" pitchFamily="34" charset="0"/>
                <a:ea typeface="Trebuchet MS" pitchFamily="34" charset="-122"/>
                <a:cs typeface="Trebuchet MS" pitchFamily="34" charset="-120"/>
              </a:rPr>
              <a:t>Eso puede limitar la visibilidad entre servidores concretos.</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Qué es Mastodon y cómo funciona</dc:title>
  <dc:subject>PptxGenJS Presentation</dc:subject>
  <dc:creator>FediPunk</dc:creator>
  <cp:lastModifiedBy>FediPunk</cp:lastModifiedBy>
  <cp:revision>1</cp:revision>
  <dcterms:created xsi:type="dcterms:W3CDTF">2026-04-04T11:05:45Z</dcterms:created>
  <dcterms:modified xsi:type="dcterms:W3CDTF">2026-04-04T11:05:45Z</dcterms:modified>
</cp:coreProperties>
</file>