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notesMasterIdLst>
    <p:notesMasterId r:id="rId17"/>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notesMaster" Target="notesMasters/notesMaster1.xml"/><Relationship Id="rId18" Type="http://schemas.openxmlformats.org/officeDocument/2006/relationships/presProps" Target="presProps.xml"/><Relationship Id="rId19" Type="http://schemas.openxmlformats.org/officeDocument/2006/relationships/viewProps" Target="viewProps.xml"/><Relationship Id="rId20" Type="http://schemas.openxmlformats.org/officeDocument/2006/relationships/theme" Target="theme/theme1.xml"/><Relationship Id="rId21"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Preséntate y sitúa la charla: no es una conferencia técnica sobre seguridad informática ni una clase de criptografía. Es una explicación práctica sobre cómo el modelo de las redes sociales afecta a la privacidad, y qué cambia cuando ese modelo es distinto. Duración estimada: 25-35 minutos.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Esta es la diapositiva más importante para la credibilidad de la charla. Di claramente que los mensajes directos no son mensajería cifrada — eso suele sorprender a la audiencia. Para comunicación sensible, la recomendación es Signal. El punto sobre el administrador de la instancia es análogo al correo electrónico: en teoría, tu proveedor de correo puede leer tus mensajes. La diferencia es que en una instancia pequeña, a menudo hay una relación de confianza más directa.</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Esta diapositiva completa el cuadro honesto. El punto más relevante es el primero: la instancia que eliges importa. Una instancia bien administrada con política de privacidad clara es muy diferente a una instancia abandonada o mal gestionada. Puedes recomendar leer las normas y la política de privacidad de la instancia antes de registrarse.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Esta diapositiva cierra el arco práctico de la charla. El punto sobre Signal es importante: no presentes Mastodon como una solución de mensajería privada. El punto sobre la visibilidad de publicaciones es útil para gente nueva: Mastodon da más control que Twitter, pero hay que usarlo conscientemente. El último punto — usar contraseña única y 2FA — es básico pero muchas personas lo ignoran.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El último punto es importante para evitar que la charla termine siendo solo una lista de miedos. La privacidad no significa desaparecer. Puedes usar el Fediverse de forma activa y social mientras aplicas prácticas básicas de cuidado. La combinación de modelo descentralizado + hábitos conscientes da un resultado mucho mejor que cualquiera de los dos por separado.</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Deja esta diapositiva visible durante las preguntas. Si es posible, comparte las URLs por escrito. El directorio de FediPunk es el recurso más útil para quien quiere entrar y no sabe por dónde empezar.</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Frase de cierre: 'La privacidad no es un problema técnico. Es una pregunta sobre quién toma las decisiones. El modelo que usas para comunicarte forma parte de esa respuesta.' Sencilla, sobria y sin grandilocuencia. Deja tiempo para preguntas.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Esta diapositiva amplía la idea de privacidad más allá de 'alguien leyendo tus mensajes'. Eso ayuda a que la audiencia entienda que la privacidad en redes no es algo binario sino multidimensional. Puedes preguntar a la audiencia: '¿qué os preocupa de vuestras redes sociales actuales?' para calibrar el nivel de conocimiento previo.</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Esta diapositiva es importante para desbloquear a quien dice 'yo no tengo nada que ocultar'. La analogía de la puerta de casa suele funcionar bien: cerrarla no significa que estés haciendo algo ilegal. Hablar de contexto ayuda mucho: el problema no es el dato sino quién lo recibe y para qué. Puedes añadir: 'La privacidad protege sobre todo a quien más la necesita — periodistas, activistas, personas en situaciones vulnerables — pero nos afecta a todas.'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El modelo de negocio es el punto central de esta charla. No se trata de que las redes sociales sean malas personas — se trata de que su estructura económica tiene consecuencias inevitables para la privacidad. El algoritmo que maximiza engagement no puede ser neutral. Los datos que generamos son el activo real. Puedes mencionar que esto no ocurre solo en Twitter/X o Meta: es el modelo generalizado de las plataformas gratuitas con publicidad.</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Esta diapositiva suele generar reacción. Muchas personas asumen que 'si no publico mucho, no hay nada'. Pero el modelo de negocio de estas plataformas no depende de lo que publicas: depende de cómo te comportas. Los patrones de uso son el activo más valioso. El punto sobre 'lo que miras sin tocar' suele ser el más sorprendente — la app sabe cuánto rato te quedaste mirando algo aunque no hayas interactuado.</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Esta diapositiva conecta el modelo de negocio con consecuencias prácticas más allá de la publicidad. La idea clave: la concentración de poder en una empresa no solo afecta a la privacidad de los datos — afecta a la autonomía de la persona y a la estabilidad de su presencia digital. El punto sobre el 'borrar cuenta' suele generar preguntas: puedes decir que las condiciones de uso de la mayoría de plataformas se reservan derechos sobre los datos mucho más amplios de lo que parece.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Esta diapositiva es el puente entre el problema y la alternativa. La analogía del correo electrónico suele funcionar bien: casi todo el mundo entiende que Gmail y Outlook pueden comunicarse aunque pertenezcan a empresas distintas. El Fediverse funciona igual. El punto clave desde el ángulo de privacidad: no hay una empresa central recogiendo todos los datos ni un único algoritmo optimizado para maximizar el tiempo de conexión.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Esta diapositiva presenta las ventajas reales de Mastodon en términos de privacidad. El punto del administrador de la instancia puede parecer un riesgo, pero en realidad es una ventaja: en las grandes plataformas no sabes quién tiene acceso a tus datos y para qué. En una instancia pequeña, a menudo hay una relación de confianza más directa con quien la administra.</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Esta diapositiva es la más importante para evitar que la charla suene a propaganda. El Fediverse mejora cosas reales y concretas. Pero no es magia. Los mensajes directos siguen siendo accesibles para el administrador (como el correo electrónico). Lo que publicas públicamente es público. La calidad de moderación varía. Es importante decir esto antes de que alguien lo señale.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4C1D95"/>
        </a:solidFill>
      </p:bgPr>
    </p:bg>
    <p:spTree>
      <p:nvGrpSpPr>
        <p:cNvPr id="1" name=""/>
        <p:cNvGrpSpPr/>
        <p:nvPr/>
      </p:nvGrpSpPr>
      <p:grpSpPr>
        <a:xfrm>
          <a:off x="0" y="0"/>
          <a:ext cx="0" cy="0"/>
          <a:chOff x="0" y="0"/>
          <a:chExt cx="0" cy="0"/>
        </a:xfrm>
      </p:grpSpPr>
      <p:sp>
        <p:nvSpPr>
          <p:cNvPr id="2" name="Shape 0"/>
          <p:cNvSpPr/>
          <p:nvPr/>
        </p:nvSpPr>
        <p:spPr>
          <a:xfrm>
            <a:off x="0" y="0"/>
            <a:ext cx="228600" cy="5143500"/>
          </a:xfrm>
          <a:prstGeom prst="rect">
            <a:avLst/>
          </a:prstGeom>
          <a:solidFill>
            <a:srgbClr val="7C3AED"/>
          </a:solidFill>
          <a:ln w="12700">
            <a:solidFill>
              <a:srgbClr val="7C3AED"/>
            </a:solidFill>
            <a:prstDash val="solid"/>
          </a:ln>
        </p:spPr>
      </p:sp>
      <p:sp>
        <p:nvSpPr>
          <p:cNvPr id="3" name="Shape 1"/>
          <p:cNvSpPr/>
          <p:nvPr/>
        </p:nvSpPr>
        <p:spPr>
          <a:xfrm>
            <a:off x="6400800" y="-548640"/>
            <a:ext cx="3657600" cy="3657600"/>
          </a:xfrm>
          <a:prstGeom prst="ellipse">
            <a:avLst/>
          </a:prstGeom>
          <a:solidFill>
            <a:srgbClr val="7C3AED">
              <a:alpha val="25000"/>
            </a:srgbClr>
          </a:solidFill>
          <a:ln w="12700">
            <a:solidFill>
              <a:srgbClr val="7C3AED">
                <a:alpha val="25000"/>
              </a:srgbClr>
            </a:solidFill>
            <a:prstDash val="solid"/>
          </a:ln>
        </p:spPr>
      </p:sp>
      <p:sp>
        <p:nvSpPr>
          <p:cNvPr id="4" name="Shape 2"/>
          <p:cNvSpPr/>
          <p:nvPr/>
        </p:nvSpPr>
        <p:spPr>
          <a:xfrm>
            <a:off x="7315200" y="3200400"/>
            <a:ext cx="2286000" cy="2286000"/>
          </a:xfrm>
          <a:prstGeom prst="ellipse">
            <a:avLst/>
          </a:prstGeom>
          <a:solidFill>
            <a:srgbClr val="A78BFA">
              <a:alpha val="20000"/>
            </a:srgbClr>
          </a:solidFill>
          <a:ln w="12700">
            <a:solidFill>
              <a:srgbClr val="A78BFA">
                <a:alpha val="20000"/>
              </a:srgbClr>
            </a:solidFill>
            <a:prstDash val="solid"/>
          </a:ln>
        </p:spPr>
      </p:sp>
      <p:sp>
        <p:nvSpPr>
          <p:cNvPr id="5" name="Text 3"/>
          <p:cNvSpPr/>
          <p:nvPr/>
        </p:nvSpPr>
        <p:spPr>
          <a:xfrm>
            <a:off x="548640" y="822960"/>
            <a:ext cx="7315200" cy="822960"/>
          </a:xfrm>
          <a:prstGeom prst="rect">
            <a:avLst/>
          </a:prstGeom>
          <a:noFill/>
          <a:ln/>
        </p:spPr>
        <p:txBody>
          <a:bodyPr wrap="square" rtlCol="0" anchor="ctr"/>
          <a:lstStyle/>
          <a:p>
            <a:pPr algn="l" indent="0" marL="0">
              <a:buNone/>
            </a:pPr>
            <a:r>
              <a:rPr lang="en-US" sz="4000" b="1" dirty="0">
                <a:solidFill>
                  <a:srgbClr val="FFFFFF"/>
                </a:solidFill>
                <a:latin typeface="Trebuchet MS" pitchFamily="34" charset="0"/>
                <a:ea typeface="Trebuchet MS" pitchFamily="34" charset="-122"/>
                <a:cs typeface="Trebuchet MS" pitchFamily="34" charset="-120"/>
              </a:rPr>
              <a:t>Privacidad digital</a:t>
            </a:r>
            <a:endParaRPr lang="en-US" sz="4000" dirty="0"/>
          </a:p>
        </p:txBody>
      </p:sp>
      <p:sp>
        <p:nvSpPr>
          <p:cNvPr id="6" name="Text 4"/>
          <p:cNvSpPr/>
          <p:nvPr/>
        </p:nvSpPr>
        <p:spPr>
          <a:xfrm>
            <a:off x="548640" y="1554480"/>
            <a:ext cx="7315200" cy="731520"/>
          </a:xfrm>
          <a:prstGeom prst="rect">
            <a:avLst/>
          </a:prstGeom>
          <a:noFill/>
          <a:ln/>
        </p:spPr>
        <p:txBody>
          <a:bodyPr wrap="square" rtlCol="0" anchor="ctr"/>
          <a:lstStyle/>
          <a:p>
            <a:pPr algn="l" indent="0" marL="0">
              <a:buNone/>
            </a:pPr>
            <a:r>
              <a:rPr lang="en-US" sz="3200" dirty="0">
                <a:solidFill>
                  <a:srgbClr val="A78BFA"/>
                </a:solidFill>
                <a:latin typeface="Trebuchet MS" pitchFamily="34" charset="0"/>
                <a:ea typeface="Trebuchet MS" pitchFamily="34" charset="-122"/>
                <a:cs typeface="Trebuchet MS" pitchFamily="34" charset="-120"/>
              </a:rPr>
              <a:t>y redes descentralizadas</a:t>
            </a:r>
            <a:endParaRPr lang="en-US" sz="3200" dirty="0"/>
          </a:p>
        </p:txBody>
      </p:sp>
      <p:sp>
        <p:nvSpPr>
          <p:cNvPr id="7" name="Shape 5"/>
          <p:cNvSpPr/>
          <p:nvPr/>
        </p:nvSpPr>
        <p:spPr>
          <a:xfrm>
            <a:off x="548640" y="2377440"/>
            <a:ext cx="4572000" cy="45720"/>
          </a:xfrm>
          <a:prstGeom prst="rect">
            <a:avLst/>
          </a:prstGeom>
          <a:solidFill>
            <a:srgbClr val="7C3AED"/>
          </a:solidFill>
          <a:ln w="12700">
            <a:solidFill>
              <a:srgbClr val="7C3AED"/>
            </a:solidFill>
            <a:prstDash val="solid"/>
          </a:ln>
        </p:spPr>
      </p:sp>
      <p:sp>
        <p:nvSpPr>
          <p:cNvPr id="8" name="Text 6"/>
          <p:cNvSpPr/>
          <p:nvPr/>
        </p:nvSpPr>
        <p:spPr>
          <a:xfrm>
            <a:off x="548640" y="2560320"/>
            <a:ext cx="7498080" cy="822960"/>
          </a:xfrm>
          <a:prstGeom prst="rect">
            <a:avLst/>
          </a:prstGeom>
          <a:noFill/>
          <a:ln/>
        </p:spPr>
        <p:txBody>
          <a:bodyPr wrap="square" rtlCol="0" anchor="ctr"/>
          <a:lstStyle/>
          <a:p>
            <a:pPr algn="l" indent="0" marL="0">
              <a:buNone/>
            </a:pPr>
            <a:r>
              <a:rPr lang="en-US" sz="1500" dirty="0">
                <a:solidFill>
                  <a:srgbClr val="EDE9FE"/>
                </a:solidFill>
                <a:latin typeface="Trebuchet MS" pitchFamily="34" charset="0"/>
                <a:ea typeface="Trebuchet MS" pitchFamily="34" charset="-122"/>
                <a:cs typeface="Trebuchet MS" pitchFamily="34" charset="-120"/>
              </a:rPr>
              <a:t>Por qué el modelo importa y qué cambia</a:t>
            </a:r>
            <a:endParaRPr lang="en-US" sz="1500" dirty="0"/>
          </a:p>
          <a:p>
            <a:pPr algn="l" indent="0" marL="0">
              <a:buNone/>
            </a:pPr>
            <a:r>
              <a:rPr lang="en-US" sz="1500" dirty="0">
                <a:solidFill>
                  <a:srgbClr val="EDE9FE"/>
                </a:solidFill>
                <a:latin typeface="Trebuchet MS" pitchFamily="34" charset="0"/>
                <a:ea typeface="Trebuchet MS" pitchFamily="34" charset="-122"/>
                <a:cs typeface="Trebuchet MS" pitchFamily="34" charset="-120"/>
              </a:rPr>
              <a:t>cuando la red no depende de una sola empresa</a:t>
            </a:r>
            <a:endParaRPr lang="en-US" sz="1500" dirty="0"/>
          </a:p>
        </p:txBody>
      </p:sp>
      <p:sp>
        <p:nvSpPr>
          <p:cNvPr id="9" name="Text 7"/>
          <p:cNvSpPr/>
          <p:nvPr/>
        </p:nvSpPr>
        <p:spPr>
          <a:xfrm>
            <a:off x="548640" y="4572000"/>
            <a:ext cx="8229600" cy="365760"/>
          </a:xfrm>
          <a:prstGeom prst="rect">
            <a:avLst/>
          </a:prstGeom>
          <a:noFill/>
          <a:ln/>
        </p:spPr>
        <p:txBody>
          <a:bodyPr wrap="square" rtlCol="0" anchor="ctr"/>
          <a:lstStyle/>
          <a:p>
            <a:pPr algn="l" indent="0" marL="0">
              <a:buNone/>
            </a:pPr>
            <a:r>
              <a:rPr lang="en-US" sz="1100" dirty="0">
                <a:solidFill>
                  <a:srgbClr val="A78BFA"/>
                </a:solidFill>
                <a:latin typeface="Trebuchet MS" pitchFamily="34" charset="0"/>
                <a:ea typeface="Trebuchet MS" pitchFamily="34" charset="-122"/>
                <a:cs typeface="Trebuchet MS" pitchFamily="34" charset="-120"/>
              </a:rPr>
              <a:t>fedipunk.com · tuiter.rocks</a:t>
            </a:r>
            <a:endParaRPr lang="en-US" sz="11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8F7FF"/>
        </a:solidFill>
      </p:bgPr>
    </p:bg>
    <p:spTree>
      <p:nvGrpSpPr>
        <p:cNvPr id="1" name=""/>
        <p:cNvGrpSpPr/>
        <p:nvPr/>
      </p:nvGrpSpPr>
      <p:grpSpPr>
        <a:xfrm>
          <a:off x="0" y="0"/>
          <a:ext cx="0" cy="0"/>
          <a:chOff x="0" y="0"/>
          <a:chExt cx="0" cy="0"/>
        </a:xfrm>
      </p:grpSpPr>
      <p:sp>
        <p:nvSpPr>
          <p:cNvPr id="2" name="Text 0"/>
          <p:cNvSpPr/>
          <p:nvPr/>
        </p:nvSpPr>
        <p:spPr>
          <a:xfrm>
            <a:off x="457200" y="365760"/>
            <a:ext cx="8229600" cy="594360"/>
          </a:xfrm>
          <a:prstGeom prst="rect">
            <a:avLst/>
          </a:prstGeom>
          <a:noFill/>
          <a:ln/>
        </p:spPr>
        <p:txBody>
          <a:bodyPr wrap="square" lIns="0" tIns="0" rIns="0" bIns="0" rtlCol="0" anchor="ctr"/>
          <a:lstStyle/>
          <a:p>
            <a:pPr algn="l" indent="0" marL="0">
              <a:buNone/>
            </a:pPr>
            <a:r>
              <a:rPr lang="en-US" sz="2600" b="1" dirty="0">
                <a:solidFill>
                  <a:srgbClr val="4C1D95"/>
                </a:solidFill>
                <a:latin typeface="Trebuchet MS" pitchFamily="34" charset="0"/>
                <a:ea typeface="Trebuchet MS" pitchFamily="34" charset="-122"/>
                <a:cs typeface="Trebuchet MS" pitchFamily="34" charset="-120"/>
              </a:rPr>
              <a:t>Privacidad en Mastodon: expectativas realistas</a:t>
            </a:r>
            <a:endParaRPr lang="en-US" sz="2600" dirty="0"/>
          </a:p>
        </p:txBody>
      </p:sp>
      <p:sp>
        <p:nvSpPr>
          <p:cNvPr id="3" name="Shape 1"/>
          <p:cNvSpPr/>
          <p:nvPr/>
        </p:nvSpPr>
        <p:spPr>
          <a:xfrm>
            <a:off x="457200" y="987552"/>
            <a:ext cx="1097280" cy="45720"/>
          </a:xfrm>
          <a:prstGeom prst="rect">
            <a:avLst/>
          </a:prstGeom>
          <a:solidFill>
            <a:srgbClr val="7C3AED"/>
          </a:solidFill>
          <a:ln w="12700">
            <a:solidFill>
              <a:srgbClr val="7C3AED"/>
            </a:solidFill>
            <a:prstDash val="solid"/>
          </a:ln>
        </p:spPr>
      </p:sp>
      <p:sp>
        <p:nvSpPr>
          <p:cNvPr id="4" name="Text 2"/>
          <p:cNvSpPr/>
          <p:nvPr/>
        </p:nvSpPr>
        <p:spPr>
          <a:xfrm>
            <a:off x="457200" y="1143000"/>
            <a:ext cx="8229600" cy="365760"/>
          </a:xfrm>
          <a:prstGeom prst="rect">
            <a:avLst/>
          </a:prstGeom>
          <a:noFill/>
          <a:ln/>
        </p:spPr>
        <p:txBody>
          <a:bodyPr wrap="square" rtlCol="0" anchor="ctr"/>
          <a:lstStyle/>
          <a:p>
            <a:pPr indent="0" marL="0">
              <a:buNone/>
            </a:pPr>
            <a:r>
              <a:rPr lang="en-US" sz="1250" dirty="0">
                <a:solidFill>
                  <a:srgbClr val="4B5563"/>
                </a:solidFill>
                <a:latin typeface="Trebuchet MS" pitchFamily="34" charset="0"/>
                <a:ea typeface="Trebuchet MS" pitchFamily="34" charset="-122"/>
                <a:cs typeface="Trebuchet MS" pitchFamily="34" charset="-120"/>
              </a:rPr>
              <a:t>Mastodon ofrece un modelo más respetuoso con la privacidad, pero no equivale a comunicación anónima ni a mensajería cifrada:</a:t>
            </a:r>
            <a:endParaRPr lang="en-US" sz="1250" dirty="0"/>
          </a:p>
        </p:txBody>
      </p:sp>
      <p:sp>
        <p:nvSpPr>
          <p:cNvPr id="5" name="Shape 3"/>
          <p:cNvSpPr/>
          <p:nvPr/>
        </p:nvSpPr>
        <p:spPr>
          <a:xfrm>
            <a:off x="457200" y="1600200"/>
            <a:ext cx="8229600" cy="621792"/>
          </a:xfrm>
          <a:prstGeom prst="rect">
            <a:avLst/>
          </a:prstGeom>
          <a:solidFill>
            <a:srgbClr val="FFFFFF"/>
          </a:solidFill>
          <a:ln w="12700">
            <a:solidFill>
              <a:srgbClr val="E5E7EB"/>
            </a:solidFill>
            <a:prstDash val="solid"/>
          </a:ln>
        </p:spPr>
      </p:sp>
      <p:sp>
        <p:nvSpPr>
          <p:cNvPr id="6" name="Shape 4"/>
          <p:cNvSpPr/>
          <p:nvPr/>
        </p:nvSpPr>
        <p:spPr>
          <a:xfrm>
            <a:off x="457200" y="1600200"/>
            <a:ext cx="54864" cy="621792"/>
          </a:xfrm>
          <a:prstGeom prst="rect">
            <a:avLst/>
          </a:prstGeom>
          <a:solidFill>
            <a:srgbClr val="0F766E"/>
          </a:solidFill>
          <a:ln w="12700">
            <a:solidFill>
              <a:srgbClr val="0F766E"/>
            </a:solidFill>
            <a:prstDash val="solid"/>
          </a:ln>
        </p:spPr>
      </p:sp>
      <p:sp>
        <p:nvSpPr>
          <p:cNvPr id="7" name="Text 5"/>
          <p:cNvSpPr/>
          <p:nvPr/>
        </p:nvSpPr>
        <p:spPr>
          <a:xfrm>
            <a:off x="594360" y="1664208"/>
            <a:ext cx="347472" cy="493776"/>
          </a:xfrm>
          <a:prstGeom prst="rect">
            <a:avLst/>
          </a:prstGeom>
          <a:noFill/>
          <a:ln/>
        </p:spPr>
        <p:txBody>
          <a:bodyPr wrap="square" rtlCol="0" anchor="ctr"/>
          <a:lstStyle/>
          <a:p>
            <a:pPr algn="ctr" indent="0" marL="0">
              <a:buNone/>
            </a:pPr>
            <a:r>
              <a:rPr lang="en-US" sz="1400" b="1" dirty="0">
                <a:solidFill>
                  <a:srgbClr val="0F766E"/>
                </a:solidFill>
                <a:latin typeface="Trebuchet MS" pitchFamily="34" charset="0"/>
                <a:ea typeface="Trebuchet MS" pitchFamily="34" charset="-122"/>
                <a:cs typeface="Trebuchet MS" pitchFamily="34" charset="-120"/>
              </a:rPr>
              <a:t>✓</a:t>
            </a:r>
            <a:endParaRPr lang="en-US" sz="1400" dirty="0"/>
          </a:p>
        </p:txBody>
      </p:sp>
      <p:sp>
        <p:nvSpPr>
          <p:cNvPr id="8" name="Text 6"/>
          <p:cNvSpPr/>
          <p:nvPr/>
        </p:nvSpPr>
        <p:spPr>
          <a:xfrm>
            <a:off x="1051560" y="1664208"/>
            <a:ext cx="3017520" cy="457200"/>
          </a:xfrm>
          <a:prstGeom prst="rect">
            <a:avLst/>
          </a:prstGeom>
          <a:noFill/>
          <a:ln/>
        </p:spPr>
        <p:txBody>
          <a:bodyPr wrap="square" rtlCol="0" anchor="ctr"/>
          <a:lstStyle/>
          <a:p>
            <a:pPr indent="0" marL="0">
              <a:buNone/>
            </a:pPr>
            <a:r>
              <a:rPr lang="en-US" sz="1200" b="1" dirty="0">
                <a:solidFill>
                  <a:srgbClr val="4C1D95"/>
                </a:solidFill>
                <a:latin typeface="Trebuchet MS" pitchFamily="34" charset="0"/>
                <a:ea typeface="Trebuchet MS" pitchFamily="34" charset="-122"/>
                <a:cs typeface="Trebuchet MS" pitchFamily="34" charset="-120"/>
              </a:rPr>
              <a:t>No hay publicidad conductual en el software base</a:t>
            </a:r>
            <a:endParaRPr lang="en-US" sz="1200" dirty="0"/>
          </a:p>
        </p:txBody>
      </p:sp>
      <p:sp>
        <p:nvSpPr>
          <p:cNvPr id="9" name="Text 7"/>
          <p:cNvSpPr/>
          <p:nvPr/>
        </p:nvSpPr>
        <p:spPr>
          <a:xfrm>
            <a:off x="4206240" y="1664208"/>
            <a:ext cx="4297680" cy="457200"/>
          </a:xfrm>
          <a:prstGeom prst="rect">
            <a:avLst/>
          </a:prstGeom>
          <a:noFill/>
          <a:ln/>
        </p:spPr>
        <p:txBody>
          <a:bodyPr wrap="square" rtlCol="0" anchor="ctr"/>
          <a:lstStyle/>
          <a:p>
            <a:pPr indent="0" marL="0">
              <a:buNone/>
            </a:pPr>
            <a:r>
              <a:rPr lang="en-US" sz="1100" dirty="0">
                <a:solidFill>
                  <a:srgbClr val="4B5563"/>
                </a:solidFill>
                <a:latin typeface="Trebuchet MS" pitchFamily="34" charset="0"/>
                <a:ea typeface="Trebuchet MS" pitchFamily="34" charset="-122"/>
                <a:cs typeface="Trebuchet MS" pitchFamily="34" charset="-120"/>
              </a:rPr>
              <a:t>Mastodon no incluye sistema de perfilado ni monetización por publicidad. Las instancias pueden añadir donaciones o suscripciones, pero no publicidad conductual.</a:t>
            </a:r>
            <a:endParaRPr lang="en-US" sz="1100" dirty="0"/>
          </a:p>
        </p:txBody>
      </p:sp>
      <p:sp>
        <p:nvSpPr>
          <p:cNvPr id="10" name="Shape 8"/>
          <p:cNvSpPr/>
          <p:nvPr/>
        </p:nvSpPr>
        <p:spPr>
          <a:xfrm>
            <a:off x="457200" y="2295144"/>
            <a:ext cx="8229600" cy="621792"/>
          </a:xfrm>
          <a:prstGeom prst="rect">
            <a:avLst/>
          </a:prstGeom>
          <a:solidFill>
            <a:srgbClr val="F8F9FA"/>
          </a:solidFill>
          <a:ln w="12700">
            <a:solidFill>
              <a:srgbClr val="E5E7EB"/>
            </a:solidFill>
            <a:prstDash val="solid"/>
          </a:ln>
        </p:spPr>
      </p:sp>
      <p:sp>
        <p:nvSpPr>
          <p:cNvPr id="11" name="Shape 9"/>
          <p:cNvSpPr/>
          <p:nvPr/>
        </p:nvSpPr>
        <p:spPr>
          <a:xfrm>
            <a:off x="457200" y="2295144"/>
            <a:ext cx="54864" cy="621792"/>
          </a:xfrm>
          <a:prstGeom prst="rect">
            <a:avLst/>
          </a:prstGeom>
          <a:solidFill>
            <a:srgbClr val="0F766E"/>
          </a:solidFill>
          <a:ln w="12700">
            <a:solidFill>
              <a:srgbClr val="0F766E"/>
            </a:solidFill>
            <a:prstDash val="solid"/>
          </a:ln>
        </p:spPr>
      </p:sp>
      <p:sp>
        <p:nvSpPr>
          <p:cNvPr id="12" name="Text 10"/>
          <p:cNvSpPr/>
          <p:nvPr/>
        </p:nvSpPr>
        <p:spPr>
          <a:xfrm>
            <a:off x="594360" y="2359152"/>
            <a:ext cx="347472" cy="493776"/>
          </a:xfrm>
          <a:prstGeom prst="rect">
            <a:avLst/>
          </a:prstGeom>
          <a:noFill/>
          <a:ln/>
        </p:spPr>
        <p:txBody>
          <a:bodyPr wrap="square" rtlCol="0" anchor="ctr"/>
          <a:lstStyle/>
          <a:p>
            <a:pPr algn="ctr" indent="0" marL="0">
              <a:buNone/>
            </a:pPr>
            <a:r>
              <a:rPr lang="en-US" sz="1400" b="1" dirty="0">
                <a:solidFill>
                  <a:srgbClr val="0F766E"/>
                </a:solidFill>
                <a:latin typeface="Trebuchet MS" pitchFamily="34" charset="0"/>
                <a:ea typeface="Trebuchet MS" pitchFamily="34" charset="-122"/>
                <a:cs typeface="Trebuchet MS" pitchFamily="34" charset="-120"/>
              </a:rPr>
              <a:t>✓</a:t>
            </a:r>
            <a:endParaRPr lang="en-US" sz="1400" dirty="0"/>
          </a:p>
        </p:txBody>
      </p:sp>
      <p:sp>
        <p:nvSpPr>
          <p:cNvPr id="13" name="Text 11"/>
          <p:cNvSpPr/>
          <p:nvPr/>
        </p:nvSpPr>
        <p:spPr>
          <a:xfrm>
            <a:off x="1051560" y="2359152"/>
            <a:ext cx="3017520" cy="457200"/>
          </a:xfrm>
          <a:prstGeom prst="rect">
            <a:avLst/>
          </a:prstGeom>
          <a:noFill/>
          <a:ln/>
        </p:spPr>
        <p:txBody>
          <a:bodyPr wrap="square" rtlCol="0" anchor="ctr"/>
          <a:lstStyle/>
          <a:p>
            <a:pPr indent="0" marL="0">
              <a:buNone/>
            </a:pPr>
            <a:r>
              <a:rPr lang="en-US" sz="1200" b="1" dirty="0">
                <a:solidFill>
                  <a:srgbClr val="4C1D95"/>
                </a:solidFill>
                <a:latin typeface="Trebuchet MS" pitchFamily="34" charset="0"/>
                <a:ea typeface="Trebuchet MS" pitchFamily="34" charset="-122"/>
                <a:cs typeface="Trebuchet MS" pitchFamily="34" charset="-120"/>
              </a:rPr>
              <a:t>Los datos no están centralizados en una sola empresa</a:t>
            </a:r>
            <a:endParaRPr lang="en-US" sz="1200" dirty="0"/>
          </a:p>
        </p:txBody>
      </p:sp>
      <p:sp>
        <p:nvSpPr>
          <p:cNvPr id="14" name="Text 12"/>
          <p:cNvSpPr/>
          <p:nvPr/>
        </p:nvSpPr>
        <p:spPr>
          <a:xfrm>
            <a:off x="4206240" y="2359152"/>
            <a:ext cx="4297680" cy="457200"/>
          </a:xfrm>
          <a:prstGeom prst="rect">
            <a:avLst/>
          </a:prstGeom>
          <a:noFill/>
          <a:ln/>
        </p:spPr>
        <p:txBody>
          <a:bodyPr wrap="square" rtlCol="0" anchor="ctr"/>
          <a:lstStyle/>
          <a:p>
            <a:pPr indent="0" marL="0">
              <a:buNone/>
            </a:pPr>
            <a:r>
              <a:rPr lang="en-US" sz="1100" dirty="0">
                <a:solidFill>
                  <a:srgbClr val="4B5563"/>
                </a:solidFill>
                <a:latin typeface="Trebuchet MS" pitchFamily="34" charset="0"/>
                <a:ea typeface="Trebuchet MS" pitchFamily="34" charset="-122"/>
                <a:cs typeface="Trebuchet MS" pitchFamily="34" charset="-120"/>
              </a:rPr>
              <a:t>Cada instancia gestiona sus propios datos de forma independiente. No existe una base de datos central con todos los usuarios del Fediverse. Elegir instancia importa.</a:t>
            </a:r>
            <a:endParaRPr lang="en-US" sz="1100" dirty="0"/>
          </a:p>
        </p:txBody>
      </p:sp>
      <p:sp>
        <p:nvSpPr>
          <p:cNvPr id="15" name="Shape 13"/>
          <p:cNvSpPr/>
          <p:nvPr/>
        </p:nvSpPr>
        <p:spPr>
          <a:xfrm>
            <a:off x="457200" y="2990088"/>
            <a:ext cx="8229600" cy="621792"/>
          </a:xfrm>
          <a:prstGeom prst="rect">
            <a:avLst/>
          </a:prstGeom>
          <a:solidFill>
            <a:srgbClr val="FFFFFF"/>
          </a:solidFill>
          <a:ln w="12700">
            <a:solidFill>
              <a:srgbClr val="E5E7EB"/>
            </a:solidFill>
            <a:prstDash val="solid"/>
          </a:ln>
        </p:spPr>
      </p:sp>
      <p:sp>
        <p:nvSpPr>
          <p:cNvPr id="16" name="Shape 14"/>
          <p:cNvSpPr/>
          <p:nvPr/>
        </p:nvSpPr>
        <p:spPr>
          <a:xfrm>
            <a:off x="457200" y="2990088"/>
            <a:ext cx="54864" cy="621792"/>
          </a:xfrm>
          <a:prstGeom prst="rect">
            <a:avLst/>
          </a:prstGeom>
          <a:solidFill>
            <a:srgbClr val="D97706"/>
          </a:solidFill>
          <a:ln w="12700">
            <a:solidFill>
              <a:srgbClr val="D97706"/>
            </a:solidFill>
            <a:prstDash val="solid"/>
          </a:ln>
        </p:spPr>
      </p:sp>
      <p:sp>
        <p:nvSpPr>
          <p:cNvPr id="17" name="Text 15"/>
          <p:cNvSpPr/>
          <p:nvPr/>
        </p:nvSpPr>
        <p:spPr>
          <a:xfrm>
            <a:off x="594360" y="3054096"/>
            <a:ext cx="347472" cy="493776"/>
          </a:xfrm>
          <a:prstGeom prst="rect">
            <a:avLst/>
          </a:prstGeom>
          <a:noFill/>
          <a:ln/>
        </p:spPr>
        <p:txBody>
          <a:bodyPr wrap="square" rtlCol="0" anchor="ctr"/>
          <a:lstStyle/>
          <a:p>
            <a:pPr algn="ctr" indent="0" marL="0">
              <a:buNone/>
            </a:pPr>
            <a:r>
              <a:rPr lang="en-US" sz="1400" b="1" dirty="0">
                <a:solidFill>
                  <a:srgbClr val="D97706"/>
                </a:solidFill>
                <a:latin typeface="Trebuchet MS" pitchFamily="34" charset="0"/>
                <a:ea typeface="Trebuchet MS" pitchFamily="34" charset="-122"/>
                <a:cs typeface="Trebuchet MS" pitchFamily="34" charset="-120"/>
              </a:rPr>
              <a:t>⚠</a:t>
            </a:r>
            <a:endParaRPr lang="en-US" sz="1400" dirty="0"/>
          </a:p>
        </p:txBody>
      </p:sp>
      <p:sp>
        <p:nvSpPr>
          <p:cNvPr id="18" name="Text 16"/>
          <p:cNvSpPr/>
          <p:nvPr/>
        </p:nvSpPr>
        <p:spPr>
          <a:xfrm>
            <a:off x="1051560" y="3054096"/>
            <a:ext cx="3017520" cy="457200"/>
          </a:xfrm>
          <a:prstGeom prst="rect">
            <a:avLst/>
          </a:prstGeom>
          <a:noFill/>
          <a:ln/>
        </p:spPr>
        <p:txBody>
          <a:bodyPr wrap="square" rtlCol="0" anchor="ctr"/>
          <a:lstStyle/>
          <a:p>
            <a:pPr indent="0" marL="0">
              <a:buNone/>
            </a:pPr>
            <a:r>
              <a:rPr lang="en-US" sz="1200" b="1" dirty="0">
                <a:solidFill>
                  <a:srgbClr val="4C1D95"/>
                </a:solidFill>
                <a:latin typeface="Trebuchet MS" pitchFamily="34" charset="0"/>
                <a:ea typeface="Trebuchet MS" pitchFamily="34" charset="-122"/>
                <a:cs typeface="Trebuchet MS" pitchFamily="34" charset="-120"/>
              </a:rPr>
              <a:t>Tu instancia puede ver tus datos técnicos</a:t>
            </a:r>
            <a:endParaRPr lang="en-US" sz="1200" dirty="0"/>
          </a:p>
        </p:txBody>
      </p:sp>
      <p:sp>
        <p:nvSpPr>
          <p:cNvPr id="19" name="Text 17"/>
          <p:cNvSpPr/>
          <p:nvPr/>
        </p:nvSpPr>
        <p:spPr>
          <a:xfrm>
            <a:off x="4206240" y="3054096"/>
            <a:ext cx="4297680" cy="457200"/>
          </a:xfrm>
          <a:prstGeom prst="rect">
            <a:avLst/>
          </a:prstGeom>
          <a:noFill/>
          <a:ln/>
        </p:spPr>
        <p:txBody>
          <a:bodyPr wrap="square" rtlCol="0" anchor="ctr"/>
          <a:lstStyle/>
          <a:p>
            <a:pPr indent="0" marL="0">
              <a:buNone/>
            </a:pPr>
            <a:r>
              <a:rPr lang="en-US" sz="1100" dirty="0">
                <a:solidFill>
                  <a:srgbClr val="4B5563"/>
                </a:solidFill>
                <a:latin typeface="Trebuchet MS" pitchFamily="34" charset="0"/>
                <a:ea typeface="Trebuchet MS" pitchFamily="34" charset="-122"/>
                <a:cs typeface="Trebuchet MS" pitchFamily="34" charset="-120"/>
              </a:rPr>
              <a:t>El administrador de tu instancia tiene acceso técnico a tus publicaciones, mensajes directos y datos de cuenta. Por eso elegir bien la instancia importa.</a:t>
            </a:r>
            <a:endParaRPr lang="en-US" sz="1100" dirty="0"/>
          </a:p>
        </p:txBody>
      </p:sp>
      <p:sp>
        <p:nvSpPr>
          <p:cNvPr id="20" name="Shape 18"/>
          <p:cNvSpPr/>
          <p:nvPr/>
        </p:nvSpPr>
        <p:spPr>
          <a:xfrm>
            <a:off x="457200" y="3685032"/>
            <a:ext cx="8229600" cy="621792"/>
          </a:xfrm>
          <a:prstGeom prst="rect">
            <a:avLst/>
          </a:prstGeom>
          <a:solidFill>
            <a:srgbClr val="F8F9FA"/>
          </a:solidFill>
          <a:ln w="12700">
            <a:solidFill>
              <a:srgbClr val="E5E7EB"/>
            </a:solidFill>
            <a:prstDash val="solid"/>
          </a:ln>
        </p:spPr>
      </p:sp>
      <p:sp>
        <p:nvSpPr>
          <p:cNvPr id="21" name="Shape 19"/>
          <p:cNvSpPr/>
          <p:nvPr/>
        </p:nvSpPr>
        <p:spPr>
          <a:xfrm>
            <a:off x="457200" y="3685032"/>
            <a:ext cx="54864" cy="621792"/>
          </a:xfrm>
          <a:prstGeom prst="rect">
            <a:avLst/>
          </a:prstGeom>
          <a:solidFill>
            <a:srgbClr val="D97706"/>
          </a:solidFill>
          <a:ln w="12700">
            <a:solidFill>
              <a:srgbClr val="D97706"/>
            </a:solidFill>
            <a:prstDash val="solid"/>
          </a:ln>
        </p:spPr>
      </p:sp>
      <p:sp>
        <p:nvSpPr>
          <p:cNvPr id="22" name="Text 20"/>
          <p:cNvSpPr/>
          <p:nvPr/>
        </p:nvSpPr>
        <p:spPr>
          <a:xfrm>
            <a:off x="594360" y="3749040"/>
            <a:ext cx="347472" cy="493776"/>
          </a:xfrm>
          <a:prstGeom prst="rect">
            <a:avLst/>
          </a:prstGeom>
          <a:noFill/>
          <a:ln/>
        </p:spPr>
        <p:txBody>
          <a:bodyPr wrap="square" rtlCol="0" anchor="ctr"/>
          <a:lstStyle/>
          <a:p>
            <a:pPr algn="ctr" indent="0" marL="0">
              <a:buNone/>
            </a:pPr>
            <a:r>
              <a:rPr lang="en-US" sz="1400" b="1" dirty="0">
                <a:solidFill>
                  <a:srgbClr val="D97706"/>
                </a:solidFill>
                <a:latin typeface="Trebuchet MS" pitchFamily="34" charset="0"/>
                <a:ea typeface="Trebuchet MS" pitchFamily="34" charset="-122"/>
                <a:cs typeface="Trebuchet MS" pitchFamily="34" charset="-120"/>
              </a:rPr>
              <a:t>⚠</a:t>
            </a:r>
            <a:endParaRPr lang="en-US" sz="1400" dirty="0"/>
          </a:p>
        </p:txBody>
      </p:sp>
      <p:sp>
        <p:nvSpPr>
          <p:cNvPr id="23" name="Text 21"/>
          <p:cNvSpPr/>
          <p:nvPr/>
        </p:nvSpPr>
        <p:spPr>
          <a:xfrm>
            <a:off x="1051560" y="3749040"/>
            <a:ext cx="3017520" cy="457200"/>
          </a:xfrm>
          <a:prstGeom prst="rect">
            <a:avLst/>
          </a:prstGeom>
          <a:noFill/>
          <a:ln/>
        </p:spPr>
        <p:txBody>
          <a:bodyPr wrap="square" rtlCol="0" anchor="ctr"/>
          <a:lstStyle/>
          <a:p>
            <a:pPr indent="0" marL="0">
              <a:buNone/>
            </a:pPr>
            <a:r>
              <a:rPr lang="en-US" sz="1200" b="1" dirty="0">
                <a:solidFill>
                  <a:srgbClr val="4C1D95"/>
                </a:solidFill>
                <a:latin typeface="Trebuchet MS" pitchFamily="34" charset="0"/>
                <a:ea typeface="Trebuchet MS" pitchFamily="34" charset="-122"/>
                <a:cs typeface="Trebuchet MS" pitchFamily="34" charset="-120"/>
              </a:rPr>
              <a:t>Los mensajes directos no son mensajería cifrada</a:t>
            </a:r>
            <a:endParaRPr lang="en-US" sz="1200" dirty="0"/>
          </a:p>
        </p:txBody>
      </p:sp>
      <p:sp>
        <p:nvSpPr>
          <p:cNvPr id="24" name="Text 22"/>
          <p:cNvSpPr/>
          <p:nvPr/>
        </p:nvSpPr>
        <p:spPr>
          <a:xfrm>
            <a:off x="4206240" y="3749040"/>
            <a:ext cx="4297680" cy="457200"/>
          </a:xfrm>
          <a:prstGeom prst="rect">
            <a:avLst/>
          </a:prstGeom>
          <a:noFill/>
          <a:ln/>
        </p:spPr>
        <p:txBody>
          <a:bodyPr wrap="square" rtlCol="0" anchor="ctr"/>
          <a:lstStyle/>
          <a:p>
            <a:pPr indent="0" marL="0">
              <a:buNone/>
            </a:pPr>
            <a:r>
              <a:rPr lang="en-US" sz="1100" dirty="0">
                <a:solidFill>
                  <a:srgbClr val="4B5563"/>
                </a:solidFill>
                <a:latin typeface="Trebuchet MS" pitchFamily="34" charset="0"/>
                <a:ea typeface="Trebuchet MS" pitchFamily="34" charset="-122"/>
                <a:cs typeface="Trebuchet MS" pitchFamily="34" charset="-120"/>
              </a:rPr>
              <a:t>Son visibles solo para quienes participan en la conversación, pero el administrador de tu instancia puede acceder técnicamente. Para comunicación sensible, usa Signal u otra app con cifrado de extremo a extremo.</a:t>
            </a:r>
            <a:endParaRPr lang="en-US" sz="1100" dirty="0"/>
          </a:p>
        </p:txBody>
      </p:sp>
      <p:sp>
        <p:nvSpPr>
          <p:cNvPr id="25" name="Shape 23"/>
          <p:cNvSpPr/>
          <p:nvPr/>
        </p:nvSpPr>
        <p:spPr>
          <a:xfrm>
            <a:off x="457200" y="4379976"/>
            <a:ext cx="8229600" cy="621792"/>
          </a:xfrm>
          <a:prstGeom prst="rect">
            <a:avLst/>
          </a:prstGeom>
          <a:solidFill>
            <a:srgbClr val="FFFFFF"/>
          </a:solidFill>
          <a:ln w="12700">
            <a:solidFill>
              <a:srgbClr val="E5E7EB"/>
            </a:solidFill>
            <a:prstDash val="solid"/>
          </a:ln>
        </p:spPr>
      </p:sp>
      <p:sp>
        <p:nvSpPr>
          <p:cNvPr id="26" name="Shape 24"/>
          <p:cNvSpPr/>
          <p:nvPr/>
        </p:nvSpPr>
        <p:spPr>
          <a:xfrm>
            <a:off x="457200" y="4379976"/>
            <a:ext cx="54864" cy="621792"/>
          </a:xfrm>
          <a:prstGeom prst="rect">
            <a:avLst/>
          </a:prstGeom>
          <a:solidFill>
            <a:srgbClr val="475569"/>
          </a:solidFill>
          <a:ln w="12700">
            <a:solidFill>
              <a:srgbClr val="475569"/>
            </a:solidFill>
            <a:prstDash val="solid"/>
          </a:ln>
        </p:spPr>
      </p:sp>
      <p:sp>
        <p:nvSpPr>
          <p:cNvPr id="27" name="Text 25"/>
          <p:cNvSpPr/>
          <p:nvPr/>
        </p:nvSpPr>
        <p:spPr>
          <a:xfrm>
            <a:off x="594360" y="4443984"/>
            <a:ext cx="347472" cy="493776"/>
          </a:xfrm>
          <a:prstGeom prst="rect">
            <a:avLst/>
          </a:prstGeom>
          <a:noFill/>
          <a:ln/>
        </p:spPr>
        <p:txBody>
          <a:bodyPr wrap="square" rtlCol="0" anchor="ctr"/>
          <a:lstStyle/>
          <a:p>
            <a:pPr algn="ctr" indent="0" marL="0">
              <a:buNone/>
            </a:pPr>
            <a:r>
              <a:rPr lang="en-US" sz="1400" b="1" dirty="0">
                <a:solidFill>
                  <a:srgbClr val="475569"/>
                </a:solidFill>
                <a:latin typeface="Trebuchet MS" pitchFamily="34" charset="0"/>
                <a:ea typeface="Trebuchet MS" pitchFamily="34" charset="-122"/>
                <a:cs typeface="Trebuchet MS" pitchFamily="34" charset="-120"/>
              </a:rPr>
              <a:t>→</a:t>
            </a:r>
            <a:endParaRPr lang="en-US" sz="1400" dirty="0"/>
          </a:p>
        </p:txBody>
      </p:sp>
      <p:sp>
        <p:nvSpPr>
          <p:cNvPr id="28" name="Text 26"/>
          <p:cNvSpPr/>
          <p:nvPr/>
        </p:nvSpPr>
        <p:spPr>
          <a:xfrm>
            <a:off x="1051560" y="4443984"/>
            <a:ext cx="3017520" cy="457200"/>
          </a:xfrm>
          <a:prstGeom prst="rect">
            <a:avLst/>
          </a:prstGeom>
          <a:noFill/>
          <a:ln/>
        </p:spPr>
        <p:txBody>
          <a:bodyPr wrap="square" rtlCol="0" anchor="ctr"/>
          <a:lstStyle/>
          <a:p>
            <a:pPr indent="0" marL="0">
              <a:buNone/>
            </a:pPr>
            <a:r>
              <a:rPr lang="en-US" sz="1200" b="1" dirty="0">
                <a:solidFill>
                  <a:srgbClr val="4C1D95"/>
                </a:solidFill>
                <a:latin typeface="Trebuchet MS" pitchFamily="34" charset="0"/>
                <a:ea typeface="Trebuchet MS" pitchFamily="34" charset="-122"/>
                <a:cs typeface="Trebuchet MS" pitchFamily="34" charset="-120"/>
              </a:rPr>
              <a:t>Lo que publicas como público es público en todo el Fediverse</a:t>
            </a:r>
            <a:endParaRPr lang="en-US" sz="1200" dirty="0"/>
          </a:p>
        </p:txBody>
      </p:sp>
      <p:sp>
        <p:nvSpPr>
          <p:cNvPr id="29" name="Text 27"/>
          <p:cNvSpPr/>
          <p:nvPr/>
        </p:nvSpPr>
        <p:spPr>
          <a:xfrm>
            <a:off x="4206240" y="4443984"/>
            <a:ext cx="4297680" cy="457200"/>
          </a:xfrm>
          <a:prstGeom prst="rect">
            <a:avLst/>
          </a:prstGeom>
          <a:noFill/>
          <a:ln/>
        </p:spPr>
        <p:txBody>
          <a:bodyPr wrap="square" rtlCol="0" anchor="ctr"/>
          <a:lstStyle/>
          <a:p>
            <a:pPr indent="0" marL="0">
              <a:buNone/>
            </a:pPr>
            <a:r>
              <a:rPr lang="en-US" sz="1100" dirty="0">
                <a:solidFill>
                  <a:srgbClr val="4B5563"/>
                </a:solidFill>
                <a:latin typeface="Trebuchet MS" pitchFamily="34" charset="0"/>
                <a:ea typeface="Trebuchet MS" pitchFamily="34" charset="-122"/>
                <a:cs typeface="Trebuchet MS" pitchFamily="34" charset="-120"/>
              </a:rPr>
              <a:t>Las publicaciones marcadas como públicas pueden aparecer en cualquier instancia federada. No hay un 'solo mis seguidores' en el sentido de Twitter sin ajustar la visibilidad.</a:t>
            </a:r>
            <a:endParaRPr lang="en-US" sz="11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8F7FF"/>
        </a:solidFill>
      </p:bgPr>
    </p:bg>
    <p:spTree>
      <p:nvGrpSpPr>
        <p:cNvPr id="1" name=""/>
        <p:cNvGrpSpPr/>
        <p:nvPr/>
      </p:nvGrpSpPr>
      <p:grpSpPr>
        <a:xfrm>
          <a:off x="0" y="0"/>
          <a:ext cx="0" cy="0"/>
          <a:chOff x="0" y="0"/>
          <a:chExt cx="0" cy="0"/>
        </a:xfrm>
      </p:grpSpPr>
      <p:sp>
        <p:nvSpPr>
          <p:cNvPr id="2" name="Text 0"/>
          <p:cNvSpPr/>
          <p:nvPr/>
        </p:nvSpPr>
        <p:spPr>
          <a:xfrm>
            <a:off x="457200" y="365760"/>
            <a:ext cx="8229600" cy="594360"/>
          </a:xfrm>
          <a:prstGeom prst="rect">
            <a:avLst/>
          </a:prstGeom>
          <a:noFill/>
          <a:ln/>
        </p:spPr>
        <p:txBody>
          <a:bodyPr wrap="square" lIns="0" tIns="0" rIns="0" bIns="0" rtlCol="0" anchor="ctr"/>
          <a:lstStyle/>
          <a:p>
            <a:pPr algn="l" indent="0" marL="0">
              <a:buNone/>
            </a:pPr>
            <a:r>
              <a:rPr lang="en-US" sz="2600" b="1" dirty="0">
                <a:solidFill>
                  <a:srgbClr val="4C1D95"/>
                </a:solidFill>
                <a:latin typeface="Trebuchet MS" pitchFamily="34" charset="0"/>
                <a:ea typeface="Trebuchet MS" pitchFamily="34" charset="-122"/>
                <a:cs typeface="Trebuchet MS" pitchFamily="34" charset="-120"/>
              </a:rPr>
              <a:t>Límites y riesgos que siguen existiendo</a:t>
            </a:r>
            <a:endParaRPr lang="en-US" sz="2600" dirty="0"/>
          </a:p>
        </p:txBody>
      </p:sp>
      <p:sp>
        <p:nvSpPr>
          <p:cNvPr id="3" name="Shape 1"/>
          <p:cNvSpPr/>
          <p:nvPr/>
        </p:nvSpPr>
        <p:spPr>
          <a:xfrm>
            <a:off x="457200" y="987552"/>
            <a:ext cx="1097280" cy="45720"/>
          </a:xfrm>
          <a:prstGeom prst="rect">
            <a:avLst/>
          </a:prstGeom>
          <a:solidFill>
            <a:srgbClr val="7C3AED"/>
          </a:solidFill>
          <a:ln w="12700">
            <a:solidFill>
              <a:srgbClr val="7C3AED"/>
            </a:solidFill>
            <a:prstDash val="solid"/>
          </a:ln>
        </p:spPr>
      </p:sp>
      <p:sp>
        <p:nvSpPr>
          <p:cNvPr id="4" name="Text 2"/>
          <p:cNvSpPr/>
          <p:nvPr/>
        </p:nvSpPr>
        <p:spPr>
          <a:xfrm>
            <a:off x="457200" y="1143000"/>
            <a:ext cx="8229600" cy="347472"/>
          </a:xfrm>
          <a:prstGeom prst="rect">
            <a:avLst/>
          </a:prstGeom>
          <a:noFill/>
          <a:ln/>
        </p:spPr>
        <p:txBody>
          <a:bodyPr wrap="square" rtlCol="0" anchor="ctr"/>
          <a:lstStyle/>
          <a:p>
            <a:pPr indent="0" marL="0">
              <a:buNone/>
            </a:pPr>
            <a:r>
              <a:rPr lang="en-US" sz="1300" dirty="0">
                <a:solidFill>
                  <a:srgbClr val="4B5563"/>
                </a:solidFill>
                <a:latin typeface="Trebuchet MS" pitchFamily="34" charset="0"/>
                <a:ea typeface="Trebuchet MS" pitchFamily="34" charset="-122"/>
                <a:cs typeface="Trebuchet MS" pitchFamily="34" charset="-120"/>
              </a:rPr>
              <a:t>El Fediverse no es un entorno de anonimato ni de seguridad garantizada. Estos riesgos son reales:</a:t>
            </a:r>
            <a:endParaRPr lang="en-US" sz="1300" dirty="0"/>
          </a:p>
        </p:txBody>
      </p:sp>
      <p:sp>
        <p:nvSpPr>
          <p:cNvPr id="5" name="Shape 3"/>
          <p:cNvSpPr/>
          <p:nvPr/>
        </p:nvSpPr>
        <p:spPr>
          <a:xfrm>
            <a:off x="457200" y="1572768"/>
            <a:ext cx="8229600" cy="804672"/>
          </a:xfrm>
          <a:prstGeom prst="rect">
            <a:avLst/>
          </a:prstGeom>
          <a:solidFill>
            <a:srgbClr val="FFFFFF"/>
          </a:solidFill>
          <a:ln w="12700">
            <a:solidFill>
              <a:srgbClr val="E5E7EB"/>
            </a:solidFill>
            <a:prstDash val="solid"/>
          </a:ln>
        </p:spPr>
      </p:sp>
      <p:sp>
        <p:nvSpPr>
          <p:cNvPr id="6" name="Shape 4"/>
          <p:cNvSpPr/>
          <p:nvPr/>
        </p:nvSpPr>
        <p:spPr>
          <a:xfrm>
            <a:off x="457200" y="1572768"/>
            <a:ext cx="54864" cy="804672"/>
          </a:xfrm>
          <a:prstGeom prst="rect">
            <a:avLst/>
          </a:prstGeom>
          <a:solidFill>
            <a:srgbClr val="D97706"/>
          </a:solidFill>
          <a:ln w="12700">
            <a:solidFill>
              <a:srgbClr val="D97706"/>
            </a:solidFill>
            <a:prstDash val="solid"/>
          </a:ln>
        </p:spPr>
      </p:sp>
      <p:sp>
        <p:nvSpPr>
          <p:cNvPr id="7" name="Text 5"/>
          <p:cNvSpPr/>
          <p:nvPr/>
        </p:nvSpPr>
        <p:spPr>
          <a:xfrm>
            <a:off x="640080" y="1627632"/>
            <a:ext cx="7772400" cy="320040"/>
          </a:xfrm>
          <a:prstGeom prst="rect">
            <a:avLst/>
          </a:prstGeom>
          <a:noFill/>
          <a:ln/>
        </p:spPr>
        <p:txBody>
          <a:bodyPr wrap="square" rtlCol="0" anchor="ctr"/>
          <a:lstStyle/>
          <a:p>
            <a:pPr indent="0" marL="0">
              <a:buNone/>
            </a:pPr>
            <a:r>
              <a:rPr lang="en-US" sz="1250" b="1" dirty="0">
                <a:solidFill>
                  <a:srgbClr val="4C1D95"/>
                </a:solidFill>
                <a:latin typeface="Trebuchet MS" pitchFamily="34" charset="0"/>
                <a:ea typeface="Trebuchet MS" pitchFamily="34" charset="-122"/>
                <a:cs typeface="Trebuchet MS" pitchFamily="34" charset="-120"/>
              </a:rPr>
              <a:t>⚠  La instancia que eliges importa mucho</a:t>
            </a:r>
            <a:endParaRPr lang="en-US" sz="1250" dirty="0"/>
          </a:p>
        </p:txBody>
      </p:sp>
      <p:sp>
        <p:nvSpPr>
          <p:cNvPr id="8" name="Text 6"/>
          <p:cNvSpPr/>
          <p:nvPr/>
        </p:nvSpPr>
        <p:spPr>
          <a:xfrm>
            <a:off x="640080" y="1947672"/>
            <a:ext cx="7772400" cy="365760"/>
          </a:xfrm>
          <a:prstGeom prst="rect">
            <a:avLst/>
          </a:prstGeom>
          <a:noFill/>
          <a:ln/>
        </p:spPr>
        <p:txBody>
          <a:bodyPr wrap="square" rtlCol="0" anchor="ctr"/>
          <a:lstStyle/>
          <a:p>
            <a:pPr indent="0" marL="0">
              <a:buNone/>
            </a:pPr>
            <a:r>
              <a:rPr lang="en-US" sz="1150" dirty="0">
                <a:solidFill>
                  <a:srgbClr val="4B5563"/>
                </a:solidFill>
                <a:latin typeface="Trebuchet MS" pitchFamily="34" charset="0"/>
                <a:ea typeface="Trebuchet MS" pitchFamily="34" charset="-122"/>
                <a:cs typeface="Trebuchet MS" pitchFamily="34" charset="-120"/>
              </a:rPr>
              <a:t>Una instancia mal administrada, sin política de privacidad clara o con un administrador poco fiable puede representar un riesgo real. No todas las instancias son iguales.</a:t>
            </a:r>
            <a:endParaRPr lang="en-US" sz="1150" dirty="0"/>
          </a:p>
        </p:txBody>
      </p:sp>
      <p:sp>
        <p:nvSpPr>
          <p:cNvPr id="9" name="Shape 7"/>
          <p:cNvSpPr/>
          <p:nvPr/>
        </p:nvSpPr>
        <p:spPr>
          <a:xfrm>
            <a:off x="457200" y="2487168"/>
            <a:ext cx="8229600" cy="804672"/>
          </a:xfrm>
          <a:prstGeom prst="rect">
            <a:avLst/>
          </a:prstGeom>
          <a:solidFill>
            <a:srgbClr val="FEF3C7"/>
          </a:solidFill>
          <a:ln w="12700">
            <a:solidFill>
              <a:srgbClr val="E5E7EB"/>
            </a:solidFill>
            <a:prstDash val="solid"/>
          </a:ln>
        </p:spPr>
      </p:sp>
      <p:sp>
        <p:nvSpPr>
          <p:cNvPr id="10" name="Shape 8"/>
          <p:cNvSpPr/>
          <p:nvPr/>
        </p:nvSpPr>
        <p:spPr>
          <a:xfrm>
            <a:off x="457200" y="2487168"/>
            <a:ext cx="54864" cy="804672"/>
          </a:xfrm>
          <a:prstGeom prst="rect">
            <a:avLst/>
          </a:prstGeom>
          <a:solidFill>
            <a:srgbClr val="D97706"/>
          </a:solidFill>
          <a:ln w="12700">
            <a:solidFill>
              <a:srgbClr val="D97706"/>
            </a:solidFill>
            <a:prstDash val="solid"/>
          </a:ln>
        </p:spPr>
      </p:sp>
      <p:sp>
        <p:nvSpPr>
          <p:cNvPr id="11" name="Text 9"/>
          <p:cNvSpPr/>
          <p:nvPr/>
        </p:nvSpPr>
        <p:spPr>
          <a:xfrm>
            <a:off x="640080" y="2542032"/>
            <a:ext cx="7772400" cy="320040"/>
          </a:xfrm>
          <a:prstGeom prst="rect">
            <a:avLst/>
          </a:prstGeom>
          <a:noFill/>
          <a:ln/>
        </p:spPr>
        <p:txBody>
          <a:bodyPr wrap="square" rtlCol="0" anchor="ctr"/>
          <a:lstStyle/>
          <a:p>
            <a:pPr indent="0" marL="0">
              <a:buNone/>
            </a:pPr>
            <a:r>
              <a:rPr lang="en-US" sz="1250" b="1" dirty="0">
                <a:solidFill>
                  <a:srgbClr val="4C1D95"/>
                </a:solidFill>
                <a:latin typeface="Trebuchet MS" pitchFamily="34" charset="0"/>
                <a:ea typeface="Trebuchet MS" pitchFamily="34" charset="-122"/>
                <a:cs typeface="Trebuchet MS" pitchFamily="34" charset="-120"/>
              </a:rPr>
              <a:t>⚠  Las publicaciones públicas son indexables</a:t>
            </a:r>
            <a:endParaRPr lang="en-US" sz="1250" dirty="0"/>
          </a:p>
        </p:txBody>
      </p:sp>
      <p:sp>
        <p:nvSpPr>
          <p:cNvPr id="12" name="Text 10"/>
          <p:cNvSpPr/>
          <p:nvPr/>
        </p:nvSpPr>
        <p:spPr>
          <a:xfrm>
            <a:off x="640080" y="2862072"/>
            <a:ext cx="7772400" cy="365760"/>
          </a:xfrm>
          <a:prstGeom prst="rect">
            <a:avLst/>
          </a:prstGeom>
          <a:noFill/>
          <a:ln/>
        </p:spPr>
        <p:txBody>
          <a:bodyPr wrap="square" rtlCol="0" anchor="ctr"/>
          <a:lstStyle/>
          <a:p>
            <a:pPr indent="0" marL="0">
              <a:buNone/>
            </a:pPr>
            <a:r>
              <a:rPr lang="en-US" sz="1150" dirty="0">
                <a:solidFill>
                  <a:srgbClr val="4B5563"/>
                </a:solidFill>
                <a:latin typeface="Trebuchet MS" pitchFamily="34" charset="0"/>
                <a:ea typeface="Trebuchet MS" pitchFamily="34" charset="-122"/>
                <a:cs typeface="Trebuchet MS" pitchFamily="34" charset="-120"/>
              </a:rPr>
              <a:t>Las publicaciones públicas pueden aparecer en motores de búsqueda, en otras instancias y en archivos de terceros. Si publicas algo como público, puede permanecer aunque lo borres.</a:t>
            </a:r>
            <a:endParaRPr lang="en-US" sz="1150" dirty="0"/>
          </a:p>
        </p:txBody>
      </p:sp>
      <p:sp>
        <p:nvSpPr>
          <p:cNvPr id="13" name="Shape 11"/>
          <p:cNvSpPr/>
          <p:nvPr/>
        </p:nvSpPr>
        <p:spPr>
          <a:xfrm>
            <a:off x="457200" y="3401568"/>
            <a:ext cx="8229600" cy="804672"/>
          </a:xfrm>
          <a:prstGeom prst="rect">
            <a:avLst/>
          </a:prstGeom>
          <a:solidFill>
            <a:srgbClr val="FFFFFF"/>
          </a:solidFill>
          <a:ln w="12700">
            <a:solidFill>
              <a:srgbClr val="E5E7EB"/>
            </a:solidFill>
            <a:prstDash val="solid"/>
          </a:ln>
        </p:spPr>
      </p:sp>
      <p:sp>
        <p:nvSpPr>
          <p:cNvPr id="14" name="Shape 12"/>
          <p:cNvSpPr/>
          <p:nvPr/>
        </p:nvSpPr>
        <p:spPr>
          <a:xfrm>
            <a:off x="457200" y="3401568"/>
            <a:ext cx="54864" cy="804672"/>
          </a:xfrm>
          <a:prstGeom prst="rect">
            <a:avLst/>
          </a:prstGeom>
          <a:solidFill>
            <a:srgbClr val="D97706"/>
          </a:solidFill>
          <a:ln w="12700">
            <a:solidFill>
              <a:srgbClr val="D97706"/>
            </a:solidFill>
            <a:prstDash val="solid"/>
          </a:ln>
        </p:spPr>
      </p:sp>
      <p:sp>
        <p:nvSpPr>
          <p:cNvPr id="15" name="Text 13"/>
          <p:cNvSpPr/>
          <p:nvPr/>
        </p:nvSpPr>
        <p:spPr>
          <a:xfrm>
            <a:off x="640080" y="3456432"/>
            <a:ext cx="7772400" cy="320040"/>
          </a:xfrm>
          <a:prstGeom prst="rect">
            <a:avLst/>
          </a:prstGeom>
          <a:noFill/>
          <a:ln/>
        </p:spPr>
        <p:txBody>
          <a:bodyPr wrap="square" rtlCol="0" anchor="ctr"/>
          <a:lstStyle/>
          <a:p>
            <a:pPr indent="0" marL="0">
              <a:buNone/>
            </a:pPr>
            <a:r>
              <a:rPr lang="en-US" sz="1250" b="1" dirty="0">
                <a:solidFill>
                  <a:srgbClr val="4C1D95"/>
                </a:solidFill>
                <a:latin typeface="Trebuchet MS" pitchFamily="34" charset="0"/>
                <a:ea typeface="Trebuchet MS" pitchFamily="34" charset="-122"/>
                <a:cs typeface="Trebuchet MS" pitchFamily="34" charset="-120"/>
              </a:rPr>
              <a:t>⚠  Los metadatos siguen existiendo</a:t>
            </a:r>
            <a:endParaRPr lang="en-US" sz="1250" dirty="0"/>
          </a:p>
        </p:txBody>
      </p:sp>
      <p:sp>
        <p:nvSpPr>
          <p:cNvPr id="16" name="Text 14"/>
          <p:cNvSpPr/>
          <p:nvPr/>
        </p:nvSpPr>
        <p:spPr>
          <a:xfrm>
            <a:off x="640080" y="3776472"/>
            <a:ext cx="7772400" cy="365760"/>
          </a:xfrm>
          <a:prstGeom prst="rect">
            <a:avLst/>
          </a:prstGeom>
          <a:noFill/>
          <a:ln/>
        </p:spPr>
        <p:txBody>
          <a:bodyPr wrap="square" rtlCol="0" anchor="ctr"/>
          <a:lstStyle/>
          <a:p>
            <a:pPr indent="0" marL="0">
              <a:buNone/>
            </a:pPr>
            <a:r>
              <a:rPr lang="en-US" sz="1150" dirty="0">
                <a:solidFill>
                  <a:srgbClr val="4B5563"/>
                </a:solidFill>
                <a:latin typeface="Trebuchet MS" pitchFamily="34" charset="0"/>
                <a:ea typeface="Trebuchet MS" pitchFamily="34" charset="-122"/>
                <a:cs typeface="Trebuchet MS" pitchFamily="34" charset="-120"/>
              </a:rPr>
              <a:t>Hora de publicación, frecuencia de uso, red de contactos. Aunque el software no los use para publicidad, existen y pueden ser accesibles.</a:t>
            </a:r>
            <a:endParaRPr lang="en-US" sz="1150" dirty="0"/>
          </a:p>
        </p:txBody>
      </p:sp>
      <p:sp>
        <p:nvSpPr>
          <p:cNvPr id="17" name="Shape 15"/>
          <p:cNvSpPr/>
          <p:nvPr/>
        </p:nvSpPr>
        <p:spPr>
          <a:xfrm>
            <a:off x="457200" y="4315968"/>
            <a:ext cx="8229600" cy="804672"/>
          </a:xfrm>
          <a:prstGeom prst="rect">
            <a:avLst/>
          </a:prstGeom>
          <a:solidFill>
            <a:srgbClr val="FEF3C7"/>
          </a:solidFill>
          <a:ln w="12700">
            <a:solidFill>
              <a:srgbClr val="E5E7EB"/>
            </a:solidFill>
            <a:prstDash val="solid"/>
          </a:ln>
        </p:spPr>
      </p:sp>
      <p:sp>
        <p:nvSpPr>
          <p:cNvPr id="18" name="Shape 16"/>
          <p:cNvSpPr/>
          <p:nvPr/>
        </p:nvSpPr>
        <p:spPr>
          <a:xfrm>
            <a:off x="457200" y="4315968"/>
            <a:ext cx="54864" cy="804672"/>
          </a:xfrm>
          <a:prstGeom prst="rect">
            <a:avLst/>
          </a:prstGeom>
          <a:solidFill>
            <a:srgbClr val="D97706"/>
          </a:solidFill>
          <a:ln w="12700">
            <a:solidFill>
              <a:srgbClr val="D97706"/>
            </a:solidFill>
            <a:prstDash val="solid"/>
          </a:ln>
        </p:spPr>
      </p:sp>
      <p:sp>
        <p:nvSpPr>
          <p:cNvPr id="19" name="Text 17"/>
          <p:cNvSpPr/>
          <p:nvPr/>
        </p:nvSpPr>
        <p:spPr>
          <a:xfrm>
            <a:off x="640080" y="4370832"/>
            <a:ext cx="7772400" cy="320040"/>
          </a:xfrm>
          <a:prstGeom prst="rect">
            <a:avLst/>
          </a:prstGeom>
          <a:noFill/>
          <a:ln/>
        </p:spPr>
        <p:txBody>
          <a:bodyPr wrap="square" rtlCol="0" anchor="ctr"/>
          <a:lstStyle/>
          <a:p>
            <a:pPr indent="0" marL="0">
              <a:buNone/>
            </a:pPr>
            <a:r>
              <a:rPr lang="en-US" sz="1250" b="1" dirty="0">
                <a:solidFill>
                  <a:srgbClr val="4C1D95"/>
                </a:solidFill>
                <a:latin typeface="Trebuchet MS" pitchFamily="34" charset="0"/>
                <a:ea typeface="Trebuchet MS" pitchFamily="34" charset="-122"/>
                <a:cs typeface="Trebuchet MS" pitchFamily="34" charset="-120"/>
              </a:rPr>
              <a:t>⚠  La federación tiene límites de visibilidad</a:t>
            </a:r>
            <a:endParaRPr lang="en-US" sz="1250" dirty="0"/>
          </a:p>
        </p:txBody>
      </p:sp>
      <p:sp>
        <p:nvSpPr>
          <p:cNvPr id="20" name="Text 18"/>
          <p:cNvSpPr/>
          <p:nvPr/>
        </p:nvSpPr>
        <p:spPr>
          <a:xfrm>
            <a:off x="640080" y="4690872"/>
            <a:ext cx="7772400" cy="365760"/>
          </a:xfrm>
          <a:prstGeom prst="rect">
            <a:avLst/>
          </a:prstGeom>
          <a:noFill/>
          <a:ln/>
        </p:spPr>
        <p:txBody>
          <a:bodyPr wrap="square" rtlCol="0" anchor="ctr"/>
          <a:lstStyle/>
          <a:p>
            <a:pPr indent="0" marL="0">
              <a:buNone/>
            </a:pPr>
            <a:r>
              <a:rPr lang="en-US" sz="1150" dirty="0">
                <a:solidFill>
                  <a:srgbClr val="4B5563"/>
                </a:solidFill>
                <a:latin typeface="Trebuchet MS" pitchFamily="34" charset="0"/>
                <a:ea typeface="Trebuchet MS" pitchFamily="34" charset="-122"/>
                <a:cs typeface="Trebuchet MS" pitchFamily="34" charset="-120"/>
              </a:rPr>
              <a:t>Algunas instancias bloquean a otras por razones de moderación. El contenido no fluye de forma completamente simétrica ni predecible.</a:t>
            </a:r>
            <a:endParaRPr lang="en-US" sz="11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4C1D95"/>
        </a:solidFill>
      </p:bgPr>
    </p:bg>
    <p:spTree>
      <p:nvGrpSpPr>
        <p:cNvPr id="1" name=""/>
        <p:cNvGrpSpPr/>
        <p:nvPr/>
      </p:nvGrpSpPr>
      <p:grpSpPr>
        <a:xfrm>
          <a:off x="0" y="0"/>
          <a:ext cx="0" cy="0"/>
          <a:chOff x="0" y="0"/>
          <a:chExt cx="0" cy="0"/>
        </a:xfrm>
      </p:grpSpPr>
      <p:sp>
        <p:nvSpPr>
          <p:cNvPr id="2" name="Text 0"/>
          <p:cNvSpPr/>
          <p:nvPr/>
        </p:nvSpPr>
        <p:spPr>
          <a:xfrm>
            <a:off x="457200" y="320040"/>
            <a:ext cx="8229600" cy="640080"/>
          </a:xfrm>
          <a:prstGeom prst="rect">
            <a:avLst/>
          </a:prstGeom>
          <a:noFill/>
          <a:ln/>
        </p:spPr>
        <p:txBody>
          <a:bodyPr wrap="square" rtlCol="0" anchor="ctr"/>
          <a:lstStyle/>
          <a:p>
            <a:pPr indent="0" marL="0">
              <a:buNone/>
            </a:pPr>
            <a:r>
              <a:rPr lang="en-US" sz="2900" b="1" dirty="0">
                <a:solidFill>
                  <a:srgbClr val="FFFFFF"/>
                </a:solidFill>
                <a:latin typeface="Trebuchet MS" pitchFamily="34" charset="0"/>
                <a:ea typeface="Trebuchet MS" pitchFamily="34" charset="-122"/>
                <a:cs typeface="Trebuchet MS" pitchFamily="34" charset="-120"/>
              </a:rPr>
              <a:t>Prácticas que ayudan dentro del Fediverse</a:t>
            </a:r>
            <a:endParaRPr lang="en-US" sz="2900" dirty="0"/>
          </a:p>
        </p:txBody>
      </p:sp>
      <p:sp>
        <p:nvSpPr>
          <p:cNvPr id="3" name="Shape 1"/>
          <p:cNvSpPr/>
          <p:nvPr/>
        </p:nvSpPr>
        <p:spPr>
          <a:xfrm>
            <a:off x="457200" y="1097280"/>
            <a:ext cx="384048" cy="384048"/>
          </a:xfrm>
          <a:prstGeom prst="ellipse">
            <a:avLst/>
          </a:prstGeom>
          <a:solidFill>
            <a:srgbClr val="7C3AED"/>
          </a:solidFill>
          <a:ln w="12700">
            <a:solidFill>
              <a:srgbClr val="7C3AED"/>
            </a:solidFill>
            <a:prstDash val="solid"/>
          </a:ln>
        </p:spPr>
      </p:sp>
      <p:sp>
        <p:nvSpPr>
          <p:cNvPr id="4" name="Text 2"/>
          <p:cNvSpPr/>
          <p:nvPr/>
        </p:nvSpPr>
        <p:spPr>
          <a:xfrm>
            <a:off x="457200" y="1097280"/>
            <a:ext cx="384048" cy="384048"/>
          </a:xfrm>
          <a:prstGeom prst="rect">
            <a:avLst/>
          </a:prstGeom>
          <a:noFill/>
          <a:ln/>
        </p:spPr>
        <p:txBody>
          <a:bodyPr wrap="square" rtlCol="0" anchor="ctr"/>
          <a:lstStyle/>
          <a:p>
            <a:pPr algn="ctr" indent="0" marL="0">
              <a:buNone/>
            </a:pPr>
            <a:r>
              <a:rPr lang="en-US" sz="1200" b="1" dirty="0">
                <a:solidFill>
                  <a:srgbClr val="FFFFFF"/>
                </a:solidFill>
                <a:latin typeface="Trebuchet MS" pitchFamily="34" charset="0"/>
                <a:ea typeface="Trebuchet MS" pitchFamily="34" charset="-122"/>
                <a:cs typeface="Trebuchet MS" pitchFamily="34" charset="-120"/>
              </a:rPr>
              <a:t>1</a:t>
            </a:r>
            <a:endParaRPr lang="en-US" sz="1200" dirty="0"/>
          </a:p>
        </p:txBody>
      </p:sp>
      <p:sp>
        <p:nvSpPr>
          <p:cNvPr id="5" name="Text 3"/>
          <p:cNvSpPr/>
          <p:nvPr/>
        </p:nvSpPr>
        <p:spPr>
          <a:xfrm>
            <a:off x="987552" y="1115568"/>
            <a:ext cx="3383280" cy="365760"/>
          </a:xfrm>
          <a:prstGeom prst="rect">
            <a:avLst/>
          </a:prstGeom>
          <a:noFill/>
          <a:ln/>
        </p:spPr>
        <p:txBody>
          <a:bodyPr wrap="square" rtlCol="0" anchor="ctr"/>
          <a:lstStyle/>
          <a:p>
            <a:pPr indent="0" marL="0">
              <a:buNone/>
            </a:pPr>
            <a:r>
              <a:rPr lang="en-US" sz="1200" b="1" dirty="0">
                <a:solidFill>
                  <a:srgbClr val="FFFFFF"/>
                </a:solidFill>
                <a:latin typeface="Trebuchet MS" pitchFamily="34" charset="0"/>
                <a:ea typeface="Trebuchet MS" pitchFamily="34" charset="-122"/>
                <a:cs typeface="Trebuchet MS" pitchFamily="34" charset="-120"/>
              </a:rPr>
              <a:t>Elige una instancia con política de privacidad clara</a:t>
            </a:r>
            <a:endParaRPr lang="en-US" sz="1200" dirty="0"/>
          </a:p>
        </p:txBody>
      </p:sp>
      <p:sp>
        <p:nvSpPr>
          <p:cNvPr id="6" name="Text 4"/>
          <p:cNvSpPr/>
          <p:nvPr/>
        </p:nvSpPr>
        <p:spPr>
          <a:xfrm>
            <a:off x="987552" y="1481328"/>
            <a:ext cx="3383280" cy="502920"/>
          </a:xfrm>
          <a:prstGeom prst="rect">
            <a:avLst/>
          </a:prstGeom>
          <a:noFill/>
          <a:ln/>
        </p:spPr>
        <p:txBody>
          <a:bodyPr wrap="square" rtlCol="0" anchor="ctr"/>
          <a:lstStyle/>
          <a:p>
            <a:pPr indent="0" marL="0">
              <a:buNone/>
            </a:pPr>
            <a:r>
              <a:rPr lang="en-US" sz="1100" dirty="0">
                <a:solidFill>
                  <a:srgbClr val="EDE9FE"/>
                </a:solidFill>
                <a:latin typeface="Trebuchet MS" pitchFamily="34" charset="0"/>
                <a:ea typeface="Trebuchet MS" pitchFamily="34" charset="-122"/>
                <a:cs typeface="Trebuchet MS" pitchFamily="34" charset="-120"/>
              </a:rPr>
              <a:t>Antes de registrarte, lee quién la administra y cómo gestiona los datos.</a:t>
            </a:r>
            <a:endParaRPr lang="en-US" sz="1100" dirty="0"/>
          </a:p>
        </p:txBody>
      </p:sp>
      <p:sp>
        <p:nvSpPr>
          <p:cNvPr id="7" name="Shape 5"/>
          <p:cNvSpPr/>
          <p:nvPr/>
        </p:nvSpPr>
        <p:spPr>
          <a:xfrm>
            <a:off x="457200" y="2286000"/>
            <a:ext cx="384048" cy="384048"/>
          </a:xfrm>
          <a:prstGeom prst="ellipse">
            <a:avLst/>
          </a:prstGeom>
          <a:solidFill>
            <a:srgbClr val="7C3AED"/>
          </a:solidFill>
          <a:ln w="12700">
            <a:solidFill>
              <a:srgbClr val="7C3AED"/>
            </a:solidFill>
            <a:prstDash val="solid"/>
          </a:ln>
        </p:spPr>
      </p:sp>
      <p:sp>
        <p:nvSpPr>
          <p:cNvPr id="8" name="Text 6"/>
          <p:cNvSpPr/>
          <p:nvPr/>
        </p:nvSpPr>
        <p:spPr>
          <a:xfrm>
            <a:off x="457200" y="2286000"/>
            <a:ext cx="384048" cy="384048"/>
          </a:xfrm>
          <a:prstGeom prst="rect">
            <a:avLst/>
          </a:prstGeom>
          <a:noFill/>
          <a:ln/>
        </p:spPr>
        <p:txBody>
          <a:bodyPr wrap="square" rtlCol="0" anchor="ctr"/>
          <a:lstStyle/>
          <a:p>
            <a:pPr algn="ctr" indent="0" marL="0">
              <a:buNone/>
            </a:pPr>
            <a:r>
              <a:rPr lang="en-US" sz="1200" b="1" dirty="0">
                <a:solidFill>
                  <a:srgbClr val="FFFFFF"/>
                </a:solidFill>
                <a:latin typeface="Trebuchet MS" pitchFamily="34" charset="0"/>
                <a:ea typeface="Trebuchet MS" pitchFamily="34" charset="-122"/>
                <a:cs typeface="Trebuchet MS" pitchFamily="34" charset="-120"/>
              </a:rPr>
              <a:t>2</a:t>
            </a:r>
            <a:endParaRPr lang="en-US" sz="1200" dirty="0"/>
          </a:p>
        </p:txBody>
      </p:sp>
      <p:sp>
        <p:nvSpPr>
          <p:cNvPr id="9" name="Text 7"/>
          <p:cNvSpPr/>
          <p:nvPr/>
        </p:nvSpPr>
        <p:spPr>
          <a:xfrm>
            <a:off x="987552" y="2304288"/>
            <a:ext cx="3383280" cy="365760"/>
          </a:xfrm>
          <a:prstGeom prst="rect">
            <a:avLst/>
          </a:prstGeom>
          <a:noFill/>
          <a:ln/>
        </p:spPr>
        <p:txBody>
          <a:bodyPr wrap="square" rtlCol="0" anchor="ctr"/>
          <a:lstStyle/>
          <a:p>
            <a:pPr indent="0" marL="0">
              <a:buNone/>
            </a:pPr>
            <a:r>
              <a:rPr lang="en-US" sz="1200" b="1" dirty="0">
                <a:solidFill>
                  <a:srgbClr val="FFFFFF"/>
                </a:solidFill>
                <a:latin typeface="Trebuchet MS" pitchFamily="34" charset="0"/>
                <a:ea typeface="Trebuchet MS" pitchFamily="34" charset="-122"/>
                <a:cs typeface="Trebuchet MS" pitchFamily="34" charset="-120"/>
              </a:rPr>
              <a:t>Configura la visibilidad de tus publicaciones</a:t>
            </a:r>
            <a:endParaRPr lang="en-US" sz="1200" dirty="0"/>
          </a:p>
        </p:txBody>
      </p:sp>
      <p:sp>
        <p:nvSpPr>
          <p:cNvPr id="10" name="Text 8"/>
          <p:cNvSpPr/>
          <p:nvPr/>
        </p:nvSpPr>
        <p:spPr>
          <a:xfrm>
            <a:off x="987552" y="2670048"/>
            <a:ext cx="3383280" cy="502920"/>
          </a:xfrm>
          <a:prstGeom prst="rect">
            <a:avLst/>
          </a:prstGeom>
          <a:noFill/>
          <a:ln/>
        </p:spPr>
        <p:txBody>
          <a:bodyPr wrap="square" rtlCol="0" anchor="ctr"/>
          <a:lstStyle/>
          <a:p>
            <a:pPr indent="0" marL="0">
              <a:buNone/>
            </a:pPr>
            <a:r>
              <a:rPr lang="en-US" sz="1100" dirty="0">
                <a:solidFill>
                  <a:srgbClr val="EDE9FE"/>
                </a:solidFill>
                <a:latin typeface="Trebuchet MS" pitchFamily="34" charset="0"/>
                <a:ea typeface="Trebuchet MS" pitchFamily="34" charset="-122"/>
                <a:cs typeface="Trebuchet MS" pitchFamily="34" charset="-120"/>
              </a:rPr>
              <a:t>Mastodon permite publicar solo para seguidores, solo para menciones o de forma pública. Úsalo de forma consciente.</a:t>
            </a:r>
            <a:endParaRPr lang="en-US" sz="1100" dirty="0"/>
          </a:p>
        </p:txBody>
      </p:sp>
      <p:sp>
        <p:nvSpPr>
          <p:cNvPr id="11" name="Shape 9"/>
          <p:cNvSpPr/>
          <p:nvPr/>
        </p:nvSpPr>
        <p:spPr>
          <a:xfrm>
            <a:off x="457200" y="3474720"/>
            <a:ext cx="384048" cy="384048"/>
          </a:xfrm>
          <a:prstGeom prst="ellipse">
            <a:avLst/>
          </a:prstGeom>
          <a:solidFill>
            <a:srgbClr val="7C3AED"/>
          </a:solidFill>
          <a:ln w="12700">
            <a:solidFill>
              <a:srgbClr val="7C3AED"/>
            </a:solidFill>
            <a:prstDash val="solid"/>
          </a:ln>
        </p:spPr>
      </p:sp>
      <p:sp>
        <p:nvSpPr>
          <p:cNvPr id="12" name="Text 10"/>
          <p:cNvSpPr/>
          <p:nvPr/>
        </p:nvSpPr>
        <p:spPr>
          <a:xfrm>
            <a:off x="457200" y="3474720"/>
            <a:ext cx="384048" cy="384048"/>
          </a:xfrm>
          <a:prstGeom prst="rect">
            <a:avLst/>
          </a:prstGeom>
          <a:noFill/>
          <a:ln/>
        </p:spPr>
        <p:txBody>
          <a:bodyPr wrap="square" rtlCol="0" anchor="ctr"/>
          <a:lstStyle/>
          <a:p>
            <a:pPr algn="ctr" indent="0" marL="0">
              <a:buNone/>
            </a:pPr>
            <a:r>
              <a:rPr lang="en-US" sz="1200" b="1" dirty="0">
                <a:solidFill>
                  <a:srgbClr val="FFFFFF"/>
                </a:solidFill>
                <a:latin typeface="Trebuchet MS" pitchFamily="34" charset="0"/>
                <a:ea typeface="Trebuchet MS" pitchFamily="34" charset="-122"/>
                <a:cs typeface="Trebuchet MS" pitchFamily="34" charset="-120"/>
              </a:rPr>
              <a:t>3</a:t>
            </a:r>
            <a:endParaRPr lang="en-US" sz="1200" dirty="0"/>
          </a:p>
        </p:txBody>
      </p:sp>
      <p:sp>
        <p:nvSpPr>
          <p:cNvPr id="13" name="Text 11"/>
          <p:cNvSpPr/>
          <p:nvPr/>
        </p:nvSpPr>
        <p:spPr>
          <a:xfrm>
            <a:off x="987552" y="3493008"/>
            <a:ext cx="3383280" cy="365760"/>
          </a:xfrm>
          <a:prstGeom prst="rect">
            <a:avLst/>
          </a:prstGeom>
          <a:noFill/>
          <a:ln/>
        </p:spPr>
        <p:txBody>
          <a:bodyPr wrap="square" rtlCol="0" anchor="ctr"/>
          <a:lstStyle/>
          <a:p>
            <a:pPr indent="0" marL="0">
              <a:buNone/>
            </a:pPr>
            <a:r>
              <a:rPr lang="en-US" sz="1200" b="1" dirty="0">
                <a:solidFill>
                  <a:srgbClr val="FFFFFF"/>
                </a:solidFill>
                <a:latin typeface="Trebuchet MS" pitchFamily="34" charset="0"/>
                <a:ea typeface="Trebuchet MS" pitchFamily="34" charset="-122"/>
                <a:cs typeface="Trebuchet MS" pitchFamily="34" charset="-120"/>
              </a:rPr>
              <a:t>No uses mensajes directos para comunicaciones sensibles</a:t>
            </a:r>
            <a:endParaRPr lang="en-US" sz="1200" dirty="0"/>
          </a:p>
        </p:txBody>
      </p:sp>
      <p:sp>
        <p:nvSpPr>
          <p:cNvPr id="14" name="Text 12"/>
          <p:cNvSpPr/>
          <p:nvPr/>
        </p:nvSpPr>
        <p:spPr>
          <a:xfrm>
            <a:off x="987552" y="3858768"/>
            <a:ext cx="3383280" cy="502920"/>
          </a:xfrm>
          <a:prstGeom prst="rect">
            <a:avLst/>
          </a:prstGeom>
          <a:noFill/>
          <a:ln/>
        </p:spPr>
        <p:txBody>
          <a:bodyPr wrap="square" rtlCol="0" anchor="ctr"/>
          <a:lstStyle/>
          <a:p>
            <a:pPr indent="0" marL="0">
              <a:buNone/>
            </a:pPr>
            <a:r>
              <a:rPr lang="en-US" sz="1100" dirty="0">
                <a:solidFill>
                  <a:srgbClr val="EDE9FE"/>
                </a:solidFill>
                <a:latin typeface="Trebuchet MS" pitchFamily="34" charset="0"/>
                <a:ea typeface="Trebuchet MS" pitchFamily="34" charset="-122"/>
                <a:cs typeface="Trebuchet MS" pitchFamily="34" charset="-120"/>
              </a:rPr>
              <a:t>Para conversaciones confidenciales, usa Signal u otra app con cifrado de extremo a extremo.</a:t>
            </a:r>
            <a:endParaRPr lang="en-US" sz="1100" dirty="0"/>
          </a:p>
        </p:txBody>
      </p:sp>
      <p:sp>
        <p:nvSpPr>
          <p:cNvPr id="15" name="Shape 13"/>
          <p:cNvSpPr/>
          <p:nvPr/>
        </p:nvSpPr>
        <p:spPr>
          <a:xfrm>
            <a:off x="5029200" y="1097280"/>
            <a:ext cx="384048" cy="384048"/>
          </a:xfrm>
          <a:prstGeom prst="ellipse">
            <a:avLst/>
          </a:prstGeom>
          <a:solidFill>
            <a:srgbClr val="7C3AED"/>
          </a:solidFill>
          <a:ln w="12700">
            <a:solidFill>
              <a:srgbClr val="7C3AED"/>
            </a:solidFill>
            <a:prstDash val="solid"/>
          </a:ln>
        </p:spPr>
      </p:sp>
      <p:sp>
        <p:nvSpPr>
          <p:cNvPr id="16" name="Text 14"/>
          <p:cNvSpPr/>
          <p:nvPr/>
        </p:nvSpPr>
        <p:spPr>
          <a:xfrm>
            <a:off x="5029200" y="1097280"/>
            <a:ext cx="384048" cy="384048"/>
          </a:xfrm>
          <a:prstGeom prst="rect">
            <a:avLst/>
          </a:prstGeom>
          <a:noFill/>
          <a:ln/>
        </p:spPr>
        <p:txBody>
          <a:bodyPr wrap="square" rtlCol="0" anchor="ctr"/>
          <a:lstStyle/>
          <a:p>
            <a:pPr algn="ctr" indent="0" marL="0">
              <a:buNone/>
            </a:pPr>
            <a:r>
              <a:rPr lang="en-US" sz="1200" b="1" dirty="0">
                <a:solidFill>
                  <a:srgbClr val="FFFFFF"/>
                </a:solidFill>
                <a:latin typeface="Trebuchet MS" pitchFamily="34" charset="0"/>
                <a:ea typeface="Trebuchet MS" pitchFamily="34" charset="-122"/>
                <a:cs typeface="Trebuchet MS" pitchFamily="34" charset="-120"/>
              </a:rPr>
              <a:t>4</a:t>
            </a:r>
            <a:endParaRPr lang="en-US" sz="1200" dirty="0"/>
          </a:p>
        </p:txBody>
      </p:sp>
      <p:sp>
        <p:nvSpPr>
          <p:cNvPr id="17" name="Text 15"/>
          <p:cNvSpPr/>
          <p:nvPr/>
        </p:nvSpPr>
        <p:spPr>
          <a:xfrm>
            <a:off x="5559552" y="1115568"/>
            <a:ext cx="3383280" cy="365760"/>
          </a:xfrm>
          <a:prstGeom prst="rect">
            <a:avLst/>
          </a:prstGeom>
          <a:noFill/>
          <a:ln/>
        </p:spPr>
        <p:txBody>
          <a:bodyPr wrap="square" rtlCol="0" anchor="ctr"/>
          <a:lstStyle/>
          <a:p>
            <a:pPr indent="0" marL="0">
              <a:buNone/>
            </a:pPr>
            <a:r>
              <a:rPr lang="en-US" sz="1200" b="1" dirty="0">
                <a:solidFill>
                  <a:srgbClr val="FFFFFF"/>
                </a:solidFill>
                <a:latin typeface="Trebuchet MS" pitchFamily="34" charset="0"/>
                <a:ea typeface="Trebuchet MS" pitchFamily="34" charset="-122"/>
                <a:cs typeface="Trebuchet MS" pitchFamily="34" charset="-120"/>
              </a:rPr>
              <a:t>Revisa qué aplicaciones tienen acceso a tu cuenta</a:t>
            </a:r>
            <a:endParaRPr lang="en-US" sz="1200" dirty="0"/>
          </a:p>
        </p:txBody>
      </p:sp>
      <p:sp>
        <p:nvSpPr>
          <p:cNvPr id="18" name="Text 16"/>
          <p:cNvSpPr/>
          <p:nvPr/>
        </p:nvSpPr>
        <p:spPr>
          <a:xfrm>
            <a:off x="5559552" y="1481328"/>
            <a:ext cx="3383280" cy="502920"/>
          </a:xfrm>
          <a:prstGeom prst="rect">
            <a:avLst/>
          </a:prstGeom>
          <a:noFill/>
          <a:ln/>
        </p:spPr>
        <p:txBody>
          <a:bodyPr wrap="square" rtlCol="0" anchor="ctr"/>
          <a:lstStyle/>
          <a:p>
            <a:pPr indent="0" marL="0">
              <a:buNone/>
            </a:pPr>
            <a:r>
              <a:rPr lang="en-US" sz="1100" dirty="0">
                <a:solidFill>
                  <a:srgbClr val="EDE9FE"/>
                </a:solidFill>
                <a:latin typeface="Trebuchet MS" pitchFamily="34" charset="0"/>
                <a:ea typeface="Trebuchet MS" pitchFamily="34" charset="-122"/>
                <a:cs typeface="Trebuchet MS" pitchFamily="34" charset="-120"/>
              </a:rPr>
              <a:t>Si has conectado apps de terceros, revísalas periódicamente y revoca acceso a las que ya no uses.</a:t>
            </a:r>
            <a:endParaRPr lang="en-US" sz="1100" dirty="0"/>
          </a:p>
        </p:txBody>
      </p:sp>
      <p:sp>
        <p:nvSpPr>
          <p:cNvPr id="19" name="Shape 17"/>
          <p:cNvSpPr/>
          <p:nvPr/>
        </p:nvSpPr>
        <p:spPr>
          <a:xfrm>
            <a:off x="5029200" y="2286000"/>
            <a:ext cx="384048" cy="384048"/>
          </a:xfrm>
          <a:prstGeom prst="ellipse">
            <a:avLst/>
          </a:prstGeom>
          <a:solidFill>
            <a:srgbClr val="7C3AED"/>
          </a:solidFill>
          <a:ln w="12700">
            <a:solidFill>
              <a:srgbClr val="7C3AED"/>
            </a:solidFill>
            <a:prstDash val="solid"/>
          </a:ln>
        </p:spPr>
      </p:sp>
      <p:sp>
        <p:nvSpPr>
          <p:cNvPr id="20" name="Text 18"/>
          <p:cNvSpPr/>
          <p:nvPr/>
        </p:nvSpPr>
        <p:spPr>
          <a:xfrm>
            <a:off x="5029200" y="2286000"/>
            <a:ext cx="384048" cy="384048"/>
          </a:xfrm>
          <a:prstGeom prst="rect">
            <a:avLst/>
          </a:prstGeom>
          <a:noFill/>
          <a:ln/>
        </p:spPr>
        <p:txBody>
          <a:bodyPr wrap="square" rtlCol="0" anchor="ctr"/>
          <a:lstStyle/>
          <a:p>
            <a:pPr algn="ctr" indent="0" marL="0">
              <a:buNone/>
            </a:pPr>
            <a:r>
              <a:rPr lang="en-US" sz="1200" b="1" dirty="0">
                <a:solidFill>
                  <a:srgbClr val="FFFFFF"/>
                </a:solidFill>
                <a:latin typeface="Trebuchet MS" pitchFamily="34" charset="0"/>
                <a:ea typeface="Trebuchet MS" pitchFamily="34" charset="-122"/>
                <a:cs typeface="Trebuchet MS" pitchFamily="34" charset="-120"/>
              </a:rPr>
              <a:t>5</a:t>
            </a:r>
            <a:endParaRPr lang="en-US" sz="1200" dirty="0"/>
          </a:p>
        </p:txBody>
      </p:sp>
      <p:sp>
        <p:nvSpPr>
          <p:cNvPr id="21" name="Text 19"/>
          <p:cNvSpPr/>
          <p:nvPr/>
        </p:nvSpPr>
        <p:spPr>
          <a:xfrm>
            <a:off x="5559552" y="2304288"/>
            <a:ext cx="3383280" cy="365760"/>
          </a:xfrm>
          <a:prstGeom prst="rect">
            <a:avLst/>
          </a:prstGeom>
          <a:noFill/>
          <a:ln/>
        </p:spPr>
        <p:txBody>
          <a:bodyPr wrap="square" rtlCol="0" anchor="ctr"/>
          <a:lstStyle/>
          <a:p>
            <a:pPr indent="0" marL="0">
              <a:buNone/>
            </a:pPr>
            <a:r>
              <a:rPr lang="en-US" sz="1200" b="1" dirty="0">
                <a:solidFill>
                  <a:srgbClr val="FFFFFF"/>
                </a:solidFill>
                <a:latin typeface="Trebuchet MS" pitchFamily="34" charset="0"/>
                <a:ea typeface="Trebuchet MS" pitchFamily="34" charset="-122"/>
                <a:cs typeface="Trebuchet MS" pitchFamily="34" charset="-120"/>
              </a:rPr>
              <a:t>Aplica el mismo criterio que en cualquier red</a:t>
            </a:r>
            <a:endParaRPr lang="en-US" sz="1200" dirty="0"/>
          </a:p>
        </p:txBody>
      </p:sp>
      <p:sp>
        <p:nvSpPr>
          <p:cNvPr id="22" name="Text 20"/>
          <p:cNvSpPr/>
          <p:nvPr/>
        </p:nvSpPr>
        <p:spPr>
          <a:xfrm>
            <a:off x="5559552" y="2670048"/>
            <a:ext cx="3383280" cy="502920"/>
          </a:xfrm>
          <a:prstGeom prst="rect">
            <a:avLst/>
          </a:prstGeom>
          <a:noFill/>
          <a:ln/>
        </p:spPr>
        <p:txBody>
          <a:bodyPr wrap="square" rtlCol="0" anchor="ctr"/>
          <a:lstStyle/>
          <a:p>
            <a:pPr indent="0" marL="0">
              <a:buNone/>
            </a:pPr>
            <a:r>
              <a:rPr lang="en-US" sz="1100" dirty="0">
                <a:solidFill>
                  <a:srgbClr val="EDE9FE"/>
                </a:solidFill>
                <a:latin typeface="Trebuchet MS" pitchFamily="34" charset="0"/>
                <a:ea typeface="Trebuchet MS" pitchFamily="34" charset="-122"/>
                <a:cs typeface="Trebuchet MS" pitchFamily="34" charset="-120"/>
              </a:rPr>
              <a:t>No publiques información que no quieras que sea permanente o accesible. El contexto importa.</a:t>
            </a:r>
            <a:endParaRPr lang="en-US" sz="1100" dirty="0"/>
          </a:p>
        </p:txBody>
      </p:sp>
      <p:sp>
        <p:nvSpPr>
          <p:cNvPr id="23" name="Shape 21"/>
          <p:cNvSpPr/>
          <p:nvPr/>
        </p:nvSpPr>
        <p:spPr>
          <a:xfrm>
            <a:off x="5029200" y="3474720"/>
            <a:ext cx="384048" cy="384048"/>
          </a:xfrm>
          <a:prstGeom prst="ellipse">
            <a:avLst/>
          </a:prstGeom>
          <a:solidFill>
            <a:srgbClr val="7C3AED"/>
          </a:solidFill>
          <a:ln w="12700">
            <a:solidFill>
              <a:srgbClr val="7C3AED"/>
            </a:solidFill>
            <a:prstDash val="solid"/>
          </a:ln>
        </p:spPr>
      </p:sp>
      <p:sp>
        <p:nvSpPr>
          <p:cNvPr id="24" name="Text 22"/>
          <p:cNvSpPr/>
          <p:nvPr/>
        </p:nvSpPr>
        <p:spPr>
          <a:xfrm>
            <a:off x="5029200" y="3474720"/>
            <a:ext cx="384048" cy="384048"/>
          </a:xfrm>
          <a:prstGeom prst="rect">
            <a:avLst/>
          </a:prstGeom>
          <a:noFill/>
          <a:ln/>
        </p:spPr>
        <p:txBody>
          <a:bodyPr wrap="square" rtlCol="0" anchor="ctr"/>
          <a:lstStyle/>
          <a:p>
            <a:pPr algn="ctr" indent="0" marL="0">
              <a:buNone/>
            </a:pPr>
            <a:r>
              <a:rPr lang="en-US" sz="1200" b="1" dirty="0">
                <a:solidFill>
                  <a:srgbClr val="FFFFFF"/>
                </a:solidFill>
                <a:latin typeface="Trebuchet MS" pitchFamily="34" charset="0"/>
                <a:ea typeface="Trebuchet MS" pitchFamily="34" charset="-122"/>
                <a:cs typeface="Trebuchet MS" pitchFamily="34" charset="-120"/>
              </a:rPr>
              <a:t>6</a:t>
            </a:r>
            <a:endParaRPr lang="en-US" sz="1200" dirty="0"/>
          </a:p>
        </p:txBody>
      </p:sp>
      <p:sp>
        <p:nvSpPr>
          <p:cNvPr id="25" name="Text 23"/>
          <p:cNvSpPr/>
          <p:nvPr/>
        </p:nvSpPr>
        <p:spPr>
          <a:xfrm>
            <a:off x="5559552" y="3493008"/>
            <a:ext cx="3383280" cy="365760"/>
          </a:xfrm>
          <a:prstGeom prst="rect">
            <a:avLst/>
          </a:prstGeom>
          <a:noFill/>
          <a:ln/>
        </p:spPr>
        <p:txBody>
          <a:bodyPr wrap="square" rtlCol="0" anchor="ctr"/>
          <a:lstStyle/>
          <a:p>
            <a:pPr indent="0" marL="0">
              <a:buNone/>
            </a:pPr>
            <a:r>
              <a:rPr lang="en-US" sz="1200" b="1" dirty="0">
                <a:solidFill>
                  <a:srgbClr val="FFFFFF"/>
                </a:solidFill>
                <a:latin typeface="Trebuchet MS" pitchFamily="34" charset="0"/>
                <a:ea typeface="Trebuchet MS" pitchFamily="34" charset="-122"/>
                <a:cs typeface="Trebuchet MS" pitchFamily="34" charset="-120"/>
              </a:rPr>
              <a:t>Usa una contraseña única y activa la autenticación en dos pasos</a:t>
            </a:r>
            <a:endParaRPr lang="en-US" sz="1200" dirty="0"/>
          </a:p>
        </p:txBody>
      </p:sp>
      <p:sp>
        <p:nvSpPr>
          <p:cNvPr id="26" name="Text 24"/>
          <p:cNvSpPr/>
          <p:nvPr/>
        </p:nvSpPr>
        <p:spPr>
          <a:xfrm>
            <a:off x="5559552" y="3858768"/>
            <a:ext cx="3383280" cy="502920"/>
          </a:xfrm>
          <a:prstGeom prst="rect">
            <a:avLst/>
          </a:prstGeom>
          <a:noFill/>
          <a:ln/>
        </p:spPr>
        <p:txBody>
          <a:bodyPr wrap="square" rtlCol="0" anchor="ctr"/>
          <a:lstStyle/>
          <a:p>
            <a:pPr indent="0" marL="0">
              <a:buNone/>
            </a:pPr>
            <a:r>
              <a:rPr lang="en-US" sz="1100" dirty="0">
                <a:solidFill>
                  <a:srgbClr val="EDE9FE"/>
                </a:solidFill>
                <a:latin typeface="Trebuchet MS" pitchFamily="34" charset="0"/>
                <a:ea typeface="Trebuchet MS" pitchFamily="34" charset="-122"/>
                <a:cs typeface="Trebuchet MS" pitchFamily="34" charset="-120"/>
              </a:rPr>
              <a:t>La seguridad de tu cuenta no es específica del Fediverse, pero es el primer paso.</a:t>
            </a:r>
            <a:endParaRPr lang="en-US" sz="11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8F7FF"/>
        </a:solidFill>
      </p:bgPr>
    </p:bg>
    <p:spTree>
      <p:nvGrpSpPr>
        <p:cNvPr id="1" name=""/>
        <p:cNvGrpSpPr/>
        <p:nvPr/>
      </p:nvGrpSpPr>
      <p:grpSpPr>
        <a:xfrm>
          <a:off x="0" y="0"/>
          <a:ext cx="0" cy="0"/>
          <a:chOff x="0" y="0"/>
          <a:chExt cx="0" cy="0"/>
        </a:xfrm>
      </p:grpSpPr>
      <p:sp>
        <p:nvSpPr>
          <p:cNvPr id="2" name="Text 0"/>
          <p:cNvSpPr/>
          <p:nvPr/>
        </p:nvSpPr>
        <p:spPr>
          <a:xfrm>
            <a:off x="457200" y="365760"/>
            <a:ext cx="8229600" cy="594360"/>
          </a:xfrm>
          <a:prstGeom prst="rect">
            <a:avLst/>
          </a:prstGeom>
          <a:noFill/>
          <a:ln/>
        </p:spPr>
        <p:txBody>
          <a:bodyPr wrap="square" lIns="0" tIns="0" rIns="0" bIns="0" rtlCol="0" anchor="ctr"/>
          <a:lstStyle/>
          <a:p>
            <a:pPr algn="l" indent="0" marL="0">
              <a:buNone/>
            </a:pPr>
            <a:r>
              <a:rPr lang="en-US" sz="2600" b="1" dirty="0">
                <a:solidFill>
                  <a:srgbClr val="4C1D95"/>
                </a:solidFill>
                <a:latin typeface="Trebuchet MS" pitchFamily="34" charset="0"/>
                <a:ea typeface="Trebuchet MS" pitchFamily="34" charset="-122"/>
                <a:cs typeface="Trebuchet MS" pitchFamily="34" charset="-120"/>
              </a:rPr>
              <a:t>Por dónde empezar sin agobiarse</a:t>
            </a:r>
            <a:endParaRPr lang="en-US" sz="2600" dirty="0"/>
          </a:p>
        </p:txBody>
      </p:sp>
      <p:sp>
        <p:nvSpPr>
          <p:cNvPr id="3" name="Shape 1"/>
          <p:cNvSpPr/>
          <p:nvPr/>
        </p:nvSpPr>
        <p:spPr>
          <a:xfrm>
            <a:off x="457200" y="987552"/>
            <a:ext cx="1097280" cy="45720"/>
          </a:xfrm>
          <a:prstGeom prst="rect">
            <a:avLst/>
          </a:prstGeom>
          <a:solidFill>
            <a:srgbClr val="7C3AED"/>
          </a:solidFill>
          <a:ln w="12700">
            <a:solidFill>
              <a:srgbClr val="7C3AED"/>
            </a:solidFill>
            <a:prstDash val="solid"/>
          </a:ln>
        </p:spPr>
      </p:sp>
      <p:sp>
        <p:nvSpPr>
          <p:cNvPr id="4" name="Text 2"/>
          <p:cNvSpPr/>
          <p:nvPr/>
        </p:nvSpPr>
        <p:spPr>
          <a:xfrm>
            <a:off x="457200" y="1143000"/>
            <a:ext cx="8229600" cy="347472"/>
          </a:xfrm>
          <a:prstGeom prst="rect">
            <a:avLst/>
          </a:prstGeom>
          <a:noFill/>
          <a:ln/>
        </p:spPr>
        <p:txBody>
          <a:bodyPr wrap="square" rtlCol="0" anchor="ctr"/>
          <a:lstStyle/>
          <a:p>
            <a:pPr indent="0" marL="0">
              <a:buNone/>
            </a:pPr>
            <a:r>
              <a:rPr lang="en-US" sz="1300" dirty="0">
                <a:solidFill>
                  <a:srgbClr val="4B5563"/>
                </a:solidFill>
                <a:latin typeface="Trebuchet MS" pitchFamily="34" charset="0"/>
                <a:ea typeface="Trebuchet MS" pitchFamily="34" charset="-122"/>
                <a:cs typeface="Trebuchet MS" pitchFamily="34" charset="-120"/>
              </a:rPr>
              <a:t>No hace falta hacer todo a la vez. Estos pasos son suficientes para empezar:</a:t>
            </a:r>
            <a:endParaRPr lang="en-US" sz="1300" dirty="0"/>
          </a:p>
        </p:txBody>
      </p:sp>
      <p:sp>
        <p:nvSpPr>
          <p:cNvPr id="5" name="Shape 3"/>
          <p:cNvSpPr/>
          <p:nvPr/>
        </p:nvSpPr>
        <p:spPr>
          <a:xfrm>
            <a:off x="457200" y="1572768"/>
            <a:ext cx="8229600" cy="630936"/>
          </a:xfrm>
          <a:prstGeom prst="rect">
            <a:avLst/>
          </a:prstGeom>
          <a:solidFill>
            <a:srgbClr val="FFFFFF"/>
          </a:solidFill>
          <a:ln w="12700">
            <a:solidFill>
              <a:srgbClr val="E5E7EB"/>
            </a:solidFill>
            <a:prstDash val="solid"/>
          </a:ln>
        </p:spPr>
      </p:sp>
      <p:sp>
        <p:nvSpPr>
          <p:cNvPr id="6" name="Shape 4"/>
          <p:cNvSpPr/>
          <p:nvPr/>
        </p:nvSpPr>
        <p:spPr>
          <a:xfrm>
            <a:off x="530352" y="1645920"/>
            <a:ext cx="329184" cy="329184"/>
          </a:xfrm>
          <a:prstGeom prst="ellipse">
            <a:avLst/>
          </a:prstGeom>
          <a:solidFill>
            <a:srgbClr val="7C3AED"/>
          </a:solidFill>
          <a:ln w="12700">
            <a:solidFill>
              <a:srgbClr val="7C3AED"/>
            </a:solidFill>
            <a:prstDash val="solid"/>
          </a:ln>
        </p:spPr>
      </p:sp>
      <p:sp>
        <p:nvSpPr>
          <p:cNvPr id="7" name="Text 5"/>
          <p:cNvSpPr/>
          <p:nvPr/>
        </p:nvSpPr>
        <p:spPr>
          <a:xfrm>
            <a:off x="530352" y="1645920"/>
            <a:ext cx="329184" cy="329184"/>
          </a:xfrm>
          <a:prstGeom prst="rect">
            <a:avLst/>
          </a:prstGeom>
          <a:noFill/>
          <a:ln/>
        </p:spPr>
        <p:txBody>
          <a:bodyPr wrap="square" rtlCol="0" anchor="ctr"/>
          <a:lstStyle/>
          <a:p>
            <a:pPr algn="ctr" indent="0" marL="0">
              <a:buNone/>
            </a:pPr>
            <a:r>
              <a:rPr lang="en-US" sz="1100" b="1" dirty="0">
                <a:solidFill>
                  <a:srgbClr val="FFFFFF"/>
                </a:solidFill>
                <a:latin typeface="Trebuchet MS" pitchFamily="34" charset="0"/>
                <a:ea typeface="Trebuchet MS" pitchFamily="34" charset="-122"/>
                <a:cs typeface="Trebuchet MS" pitchFamily="34" charset="-120"/>
              </a:rPr>
              <a:t>1</a:t>
            </a:r>
            <a:endParaRPr lang="en-US" sz="1100" dirty="0"/>
          </a:p>
        </p:txBody>
      </p:sp>
      <p:sp>
        <p:nvSpPr>
          <p:cNvPr id="8" name="Text 6"/>
          <p:cNvSpPr/>
          <p:nvPr/>
        </p:nvSpPr>
        <p:spPr>
          <a:xfrm>
            <a:off x="1005840" y="1664208"/>
            <a:ext cx="4114800" cy="502920"/>
          </a:xfrm>
          <a:prstGeom prst="rect">
            <a:avLst/>
          </a:prstGeom>
          <a:noFill/>
          <a:ln/>
        </p:spPr>
        <p:txBody>
          <a:bodyPr wrap="square" rtlCol="0" anchor="ctr"/>
          <a:lstStyle/>
          <a:p>
            <a:pPr indent="0" marL="0">
              <a:buNone/>
            </a:pPr>
            <a:r>
              <a:rPr lang="en-US" sz="1200" b="1" dirty="0">
                <a:solidFill>
                  <a:srgbClr val="4C1D95"/>
                </a:solidFill>
                <a:latin typeface="Trebuchet MS" pitchFamily="34" charset="0"/>
                <a:ea typeface="Trebuchet MS" pitchFamily="34" charset="-122"/>
                <a:cs typeface="Trebuchet MS" pitchFamily="34" charset="-120"/>
              </a:rPr>
              <a:t>Elige una instancia con registro abierto y política de privacidad clara</a:t>
            </a:r>
            <a:endParaRPr lang="en-US" sz="1200" dirty="0"/>
          </a:p>
        </p:txBody>
      </p:sp>
      <p:sp>
        <p:nvSpPr>
          <p:cNvPr id="9" name="Text 7"/>
          <p:cNvSpPr/>
          <p:nvPr/>
        </p:nvSpPr>
        <p:spPr>
          <a:xfrm>
            <a:off x="5303520" y="1664208"/>
            <a:ext cx="3200400" cy="502920"/>
          </a:xfrm>
          <a:prstGeom prst="rect">
            <a:avLst/>
          </a:prstGeom>
          <a:noFill/>
          <a:ln/>
        </p:spPr>
        <p:txBody>
          <a:bodyPr wrap="square" rtlCol="0" anchor="ctr"/>
          <a:lstStyle/>
          <a:p>
            <a:pPr indent="0" marL="0">
              <a:buNone/>
            </a:pPr>
            <a:r>
              <a:rPr lang="en-US" sz="1100" dirty="0">
                <a:solidFill>
                  <a:srgbClr val="4B5563"/>
                </a:solidFill>
                <a:latin typeface="Trebuchet MS" pitchFamily="34" charset="0"/>
                <a:ea typeface="Trebuchet MS" pitchFamily="34" charset="-122"/>
                <a:cs typeface="Trebuchet MS" pitchFamily="34" charset="-120"/>
              </a:rPr>
              <a:t>fedipunk.com/instancias-mastodon-espanol</a:t>
            </a:r>
            <a:endParaRPr lang="en-US" sz="1100" dirty="0"/>
          </a:p>
        </p:txBody>
      </p:sp>
      <p:sp>
        <p:nvSpPr>
          <p:cNvPr id="10" name="Shape 8"/>
          <p:cNvSpPr/>
          <p:nvPr/>
        </p:nvSpPr>
        <p:spPr>
          <a:xfrm>
            <a:off x="457200" y="2276856"/>
            <a:ext cx="8229600" cy="630936"/>
          </a:xfrm>
          <a:prstGeom prst="rect">
            <a:avLst/>
          </a:prstGeom>
          <a:solidFill>
            <a:srgbClr val="EDE9FE"/>
          </a:solidFill>
          <a:ln w="12700">
            <a:solidFill>
              <a:srgbClr val="E5E7EB"/>
            </a:solidFill>
            <a:prstDash val="solid"/>
          </a:ln>
        </p:spPr>
      </p:sp>
      <p:sp>
        <p:nvSpPr>
          <p:cNvPr id="11" name="Shape 9"/>
          <p:cNvSpPr/>
          <p:nvPr/>
        </p:nvSpPr>
        <p:spPr>
          <a:xfrm>
            <a:off x="530352" y="2350008"/>
            <a:ext cx="329184" cy="329184"/>
          </a:xfrm>
          <a:prstGeom prst="ellipse">
            <a:avLst/>
          </a:prstGeom>
          <a:solidFill>
            <a:srgbClr val="7C3AED"/>
          </a:solidFill>
          <a:ln w="12700">
            <a:solidFill>
              <a:srgbClr val="7C3AED"/>
            </a:solidFill>
            <a:prstDash val="solid"/>
          </a:ln>
        </p:spPr>
      </p:sp>
      <p:sp>
        <p:nvSpPr>
          <p:cNvPr id="12" name="Text 10"/>
          <p:cNvSpPr/>
          <p:nvPr/>
        </p:nvSpPr>
        <p:spPr>
          <a:xfrm>
            <a:off x="530352" y="2350008"/>
            <a:ext cx="329184" cy="329184"/>
          </a:xfrm>
          <a:prstGeom prst="rect">
            <a:avLst/>
          </a:prstGeom>
          <a:noFill/>
          <a:ln/>
        </p:spPr>
        <p:txBody>
          <a:bodyPr wrap="square" rtlCol="0" anchor="ctr"/>
          <a:lstStyle/>
          <a:p>
            <a:pPr algn="ctr" indent="0" marL="0">
              <a:buNone/>
            </a:pPr>
            <a:r>
              <a:rPr lang="en-US" sz="1100" b="1" dirty="0">
                <a:solidFill>
                  <a:srgbClr val="FFFFFF"/>
                </a:solidFill>
                <a:latin typeface="Trebuchet MS" pitchFamily="34" charset="0"/>
                <a:ea typeface="Trebuchet MS" pitchFamily="34" charset="-122"/>
                <a:cs typeface="Trebuchet MS" pitchFamily="34" charset="-120"/>
              </a:rPr>
              <a:t>2</a:t>
            </a:r>
            <a:endParaRPr lang="en-US" sz="1100" dirty="0"/>
          </a:p>
        </p:txBody>
      </p:sp>
      <p:sp>
        <p:nvSpPr>
          <p:cNvPr id="13" name="Text 11"/>
          <p:cNvSpPr/>
          <p:nvPr/>
        </p:nvSpPr>
        <p:spPr>
          <a:xfrm>
            <a:off x="1005840" y="2368296"/>
            <a:ext cx="4114800" cy="502920"/>
          </a:xfrm>
          <a:prstGeom prst="rect">
            <a:avLst/>
          </a:prstGeom>
          <a:noFill/>
          <a:ln/>
        </p:spPr>
        <p:txBody>
          <a:bodyPr wrap="square" rtlCol="0" anchor="ctr"/>
          <a:lstStyle/>
          <a:p>
            <a:pPr indent="0" marL="0">
              <a:buNone/>
            </a:pPr>
            <a:r>
              <a:rPr lang="en-US" sz="1200" b="1" dirty="0">
                <a:solidFill>
                  <a:srgbClr val="4C1D95"/>
                </a:solidFill>
                <a:latin typeface="Trebuchet MS" pitchFamily="34" charset="0"/>
                <a:ea typeface="Trebuchet MS" pitchFamily="34" charset="-122"/>
                <a:cs typeface="Trebuchet MS" pitchFamily="34" charset="-120"/>
              </a:rPr>
              <a:t>Usa una contraseña única y activa la verificación en dos pasos si la instancia lo permite</a:t>
            </a:r>
            <a:endParaRPr lang="en-US" sz="1200" dirty="0"/>
          </a:p>
        </p:txBody>
      </p:sp>
      <p:sp>
        <p:nvSpPr>
          <p:cNvPr id="14" name="Text 12"/>
          <p:cNvSpPr/>
          <p:nvPr/>
        </p:nvSpPr>
        <p:spPr>
          <a:xfrm>
            <a:off x="5303520" y="2368296"/>
            <a:ext cx="3200400" cy="502920"/>
          </a:xfrm>
          <a:prstGeom prst="rect">
            <a:avLst/>
          </a:prstGeom>
          <a:noFill/>
          <a:ln/>
        </p:spPr>
        <p:txBody>
          <a:bodyPr wrap="square" rtlCol="0" anchor="ctr"/>
          <a:lstStyle/>
          <a:p>
            <a:pPr indent="0" marL="0">
              <a:buNone/>
            </a:pPr>
            <a:r>
              <a:rPr lang="en-US" sz="1100" dirty="0">
                <a:solidFill>
                  <a:srgbClr val="4B5563"/>
                </a:solidFill>
                <a:latin typeface="Trebuchet MS" pitchFamily="34" charset="0"/>
                <a:ea typeface="Trebuchet MS" pitchFamily="34" charset="-122"/>
                <a:cs typeface="Trebuchet MS" pitchFamily="34" charset="-120"/>
              </a:rPr>
              <a:t>Es el primer paso de seguridad básica en cualquier servicio</a:t>
            </a:r>
            <a:endParaRPr lang="en-US" sz="1100" dirty="0"/>
          </a:p>
        </p:txBody>
      </p:sp>
      <p:sp>
        <p:nvSpPr>
          <p:cNvPr id="15" name="Shape 13"/>
          <p:cNvSpPr/>
          <p:nvPr/>
        </p:nvSpPr>
        <p:spPr>
          <a:xfrm>
            <a:off x="457200" y="2980944"/>
            <a:ext cx="8229600" cy="630936"/>
          </a:xfrm>
          <a:prstGeom prst="rect">
            <a:avLst/>
          </a:prstGeom>
          <a:solidFill>
            <a:srgbClr val="FFFFFF"/>
          </a:solidFill>
          <a:ln w="12700">
            <a:solidFill>
              <a:srgbClr val="E5E7EB"/>
            </a:solidFill>
            <a:prstDash val="solid"/>
          </a:ln>
        </p:spPr>
      </p:sp>
      <p:sp>
        <p:nvSpPr>
          <p:cNvPr id="16" name="Shape 14"/>
          <p:cNvSpPr/>
          <p:nvPr/>
        </p:nvSpPr>
        <p:spPr>
          <a:xfrm>
            <a:off x="530352" y="3054096"/>
            <a:ext cx="329184" cy="329184"/>
          </a:xfrm>
          <a:prstGeom prst="ellipse">
            <a:avLst/>
          </a:prstGeom>
          <a:solidFill>
            <a:srgbClr val="7C3AED"/>
          </a:solidFill>
          <a:ln w="12700">
            <a:solidFill>
              <a:srgbClr val="7C3AED"/>
            </a:solidFill>
            <a:prstDash val="solid"/>
          </a:ln>
        </p:spPr>
      </p:sp>
      <p:sp>
        <p:nvSpPr>
          <p:cNvPr id="17" name="Text 15"/>
          <p:cNvSpPr/>
          <p:nvPr/>
        </p:nvSpPr>
        <p:spPr>
          <a:xfrm>
            <a:off x="530352" y="3054096"/>
            <a:ext cx="329184" cy="329184"/>
          </a:xfrm>
          <a:prstGeom prst="rect">
            <a:avLst/>
          </a:prstGeom>
          <a:noFill/>
          <a:ln/>
        </p:spPr>
        <p:txBody>
          <a:bodyPr wrap="square" rtlCol="0" anchor="ctr"/>
          <a:lstStyle/>
          <a:p>
            <a:pPr algn="ctr" indent="0" marL="0">
              <a:buNone/>
            </a:pPr>
            <a:r>
              <a:rPr lang="en-US" sz="1100" b="1" dirty="0">
                <a:solidFill>
                  <a:srgbClr val="FFFFFF"/>
                </a:solidFill>
                <a:latin typeface="Trebuchet MS" pitchFamily="34" charset="0"/>
                <a:ea typeface="Trebuchet MS" pitchFamily="34" charset="-122"/>
                <a:cs typeface="Trebuchet MS" pitchFamily="34" charset="-120"/>
              </a:rPr>
              <a:t>3</a:t>
            </a:r>
            <a:endParaRPr lang="en-US" sz="1100" dirty="0"/>
          </a:p>
        </p:txBody>
      </p:sp>
      <p:sp>
        <p:nvSpPr>
          <p:cNvPr id="18" name="Text 16"/>
          <p:cNvSpPr/>
          <p:nvPr/>
        </p:nvSpPr>
        <p:spPr>
          <a:xfrm>
            <a:off x="1005840" y="3072384"/>
            <a:ext cx="4114800" cy="502920"/>
          </a:xfrm>
          <a:prstGeom prst="rect">
            <a:avLst/>
          </a:prstGeom>
          <a:noFill/>
          <a:ln/>
        </p:spPr>
        <p:txBody>
          <a:bodyPr wrap="square" rtlCol="0" anchor="ctr"/>
          <a:lstStyle/>
          <a:p>
            <a:pPr indent="0" marL="0">
              <a:buNone/>
            </a:pPr>
            <a:r>
              <a:rPr lang="en-US" sz="1200" b="1" dirty="0">
                <a:solidFill>
                  <a:srgbClr val="4C1D95"/>
                </a:solidFill>
                <a:latin typeface="Trebuchet MS" pitchFamily="34" charset="0"/>
                <a:ea typeface="Trebuchet MS" pitchFamily="34" charset="-122"/>
                <a:cs typeface="Trebuchet MS" pitchFamily="34" charset="-120"/>
              </a:rPr>
              <a:t>Configura la visibilidad por defecto de tus publicaciones</a:t>
            </a:r>
            <a:endParaRPr lang="en-US" sz="1200" dirty="0"/>
          </a:p>
        </p:txBody>
      </p:sp>
      <p:sp>
        <p:nvSpPr>
          <p:cNvPr id="19" name="Text 17"/>
          <p:cNvSpPr/>
          <p:nvPr/>
        </p:nvSpPr>
        <p:spPr>
          <a:xfrm>
            <a:off x="5303520" y="3072384"/>
            <a:ext cx="3200400" cy="502920"/>
          </a:xfrm>
          <a:prstGeom prst="rect">
            <a:avLst/>
          </a:prstGeom>
          <a:noFill/>
          <a:ln/>
        </p:spPr>
        <p:txBody>
          <a:bodyPr wrap="square" rtlCol="0" anchor="ctr"/>
          <a:lstStyle/>
          <a:p>
            <a:pPr indent="0" marL="0">
              <a:buNone/>
            </a:pPr>
            <a:r>
              <a:rPr lang="en-US" sz="1100" dirty="0">
                <a:solidFill>
                  <a:srgbClr val="4B5563"/>
                </a:solidFill>
                <a:latin typeface="Trebuchet MS" pitchFamily="34" charset="0"/>
                <a:ea typeface="Trebuchet MS" pitchFamily="34" charset="-122"/>
                <a:cs typeface="Trebuchet MS" pitchFamily="34" charset="-120"/>
              </a:rPr>
              <a:t>Decide si quieres que tus publicaciones sean públicas por defecto o solo para seguidores</a:t>
            </a:r>
            <a:endParaRPr lang="en-US" sz="1100" dirty="0"/>
          </a:p>
        </p:txBody>
      </p:sp>
      <p:sp>
        <p:nvSpPr>
          <p:cNvPr id="20" name="Shape 18"/>
          <p:cNvSpPr/>
          <p:nvPr/>
        </p:nvSpPr>
        <p:spPr>
          <a:xfrm>
            <a:off x="457200" y="3685032"/>
            <a:ext cx="8229600" cy="630936"/>
          </a:xfrm>
          <a:prstGeom prst="rect">
            <a:avLst/>
          </a:prstGeom>
          <a:solidFill>
            <a:srgbClr val="EDE9FE"/>
          </a:solidFill>
          <a:ln w="12700">
            <a:solidFill>
              <a:srgbClr val="E5E7EB"/>
            </a:solidFill>
            <a:prstDash val="solid"/>
          </a:ln>
        </p:spPr>
      </p:sp>
      <p:sp>
        <p:nvSpPr>
          <p:cNvPr id="21" name="Shape 19"/>
          <p:cNvSpPr/>
          <p:nvPr/>
        </p:nvSpPr>
        <p:spPr>
          <a:xfrm>
            <a:off x="530352" y="3758184"/>
            <a:ext cx="329184" cy="329184"/>
          </a:xfrm>
          <a:prstGeom prst="ellipse">
            <a:avLst/>
          </a:prstGeom>
          <a:solidFill>
            <a:srgbClr val="7C3AED"/>
          </a:solidFill>
          <a:ln w="12700">
            <a:solidFill>
              <a:srgbClr val="7C3AED"/>
            </a:solidFill>
            <a:prstDash val="solid"/>
          </a:ln>
        </p:spPr>
      </p:sp>
      <p:sp>
        <p:nvSpPr>
          <p:cNvPr id="22" name="Text 20"/>
          <p:cNvSpPr/>
          <p:nvPr/>
        </p:nvSpPr>
        <p:spPr>
          <a:xfrm>
            <a:off x="530352" y="3758184"/>
            <a:ext cx="329184" cy="329184"/>
          </a:xfrm>
          <a:prstGeom prst="rect">
            <a:avLst/>
          </a:prstGeom>
          <a:noFill/>
          <a:ln/>
        </p:spPr>
        <p:txBody>
          <a:bodyPr wrap="square" rtlCol="0" anchor="ctr"/>
          <a:lstStyle/>
          <a:p>
            <a:pPr algn="ctr" indent="0" marL="0">
              <a:buNone/>
            </a:pPr>
            <a:r>
              <a:rPr lang="en-US" sz="1100" b="1" dirty="0">
                <a:solidFill>
                  <a:srgbClr val="FFFFFF"/>
                </a:solidFill>
                <a:latin typeface="Trebuchet MS" pitchFamily="34" charset="0"/>
                <a:ea typeface="Trebuchet MS" pitchFamily="34" charset="-122"/>
                <a:cs typeface="Trebuchet MS" pitchFamily="34" charset="-120"/>
              </a:rPr>
              <a:t>4</a:t>
            </a:r>
            <a:endParaRPr lang="en-US" sz="1100" dirty="0"/>
          </a:p>
        </p:txBody>
      </p:sp>
      <p:sp>
        <p:nvSpPr>
          <p:cNvPr id="23" name="Text 21"/>
          <p:cNvSpPr/>
          <p:nvPr/>
        </p:nvSpPr>
        <p:spPr>
          <a:xfrm>
            <a:off x="1005840" y="3776472"/>
            <a:ext cx="4114800" cy="502920"/>
          </a:xfrm>
          <a:prstGeom prst="rect">
            <a:avLst/>
          </a:prstGeom>
          <a:noFill/>
          <a:ln/>
        </p:spPr>
        <p:txBody>
          <a:bodyPr wrap="square" rtlCol="0" anchor="ctr"/>
          <a:lstStyle/>
          <a:p>
            <a:pPr indent="0" marL="0">
              <a:buNone/>
            </a:pPr>
            <a:r>
              <a:rPr lang="en-US" sz="1200" b="1" dirty="0">
                <a:solidFill>
                  <a:srgbClr val="4C1D95"/>
                </a:solidFill>
                <a:latin typeface="Trebuchet MS" pitchFamily="34" charset="0"/>
                <a:ea typeface="Trebuchet MS" pitchFamily="34" charset="-122"/>
                <a:cs typeface="Trebuchet MS" pitchFamily="34" charset="-120"/>
              </a:rPr>
              <a:t>No uses mensajes directos para comunicación sensible</a:t>
            </a:r>
            <a:endParaRPr lang="en-US" sz="1200" dirty="0"/>
          </a:p>
        </p:txBody>
      </p:sp>
      <p:sp>
        <p:nvSpPr>
          <p:cNvPr id="24" name="Text 22"/>
          <p:cNvSpPr/>
          <p:nvPr/>
        </p:nvSpPr>
        <p:spPr>
          <a:xfrm>
            <a:off x="5303520" y="3776472"/>
            <a:ext cx="3200400" cy="502920"/>
          </a:xfrm>
          <a:prstGeom prst="rect">
            <a:avLst/>
          </a:prstGeom>
          <a:noFill/>
          <a:ln/>
        </p:spPr>
        <p:txBody>
          <a:bodyPr wrap="square" rtlCol="0" anchor="ctr"/>
          <a:lstStyle/>
          <a:p>
            <a:pPr indent="0" marL="0">
              <a:buNone/>
            </a:pPr>
            <a:r>
              <a:rPr lang="en-US" sz="1100" dirty="0">
                <a:solidFill>
                  <a:srgbClr val="4B5563"/>
                </a:solidFill>
                <a:latin typeface="Trebuchet MS" pitchFamily="34" charset="0"/>
                <a:ea typeface="Trebuchet MS" pitchFamily="34" charset="-122"/>
                <a:cs typeface="Trebuchet MS" pitchFamily="34" charset="-120"/>
              </a:rPr>
              <a:t>Para eso: Signal u otra aplicación con cifrado de extremo a extremo</a:t>
            </a:r>
            <a:endParaRPr lang="en-US" sz="1100" dirty="0"/>
          </a:p>
        </p:txBody>
      </p:sp>
      <p:sp>
        <p:nvSpPr>
          <p:cNvPr id="25" name="Shape 23"/>
          <p:cNvSpPr/>
          <p:nvPr/>
        </p:nvSpPr>
        <p:spPr>
          <a:xfrm>
            <a:off x="457200" y="4389120"/>
            <a:ext cx="8229600" cy="630936"/>
          </a:xfrm>
          <a:prstGeom prst="rect">
            <a:avLst/>
          </a:prstGeom>
          <a:solidFill>
            <a:srgbClr val="FFFFFF"/>
          </a:solidFill>
          <a:ln w="12700">
            <a:solidFill>
              <a:srgbClr val="E5E7EB"/>
            </a:solidFill>
            <a:prstDash val="solid"/>
          </a:ln>
        </p:spPr>
      </p:sp>
      <p:sp>
        <p:nvSpPr>
          <p:cNvPr id="26" name="Shape 24"/>
          <p:cNvSpPr/>
          <p:nvPr/>
        </p:nvSpPr>
        <p:spPr>
          <a:xfrm>
            <a:off x="530352" y="4462272"/>
            <a:ext cx="329184" cy="329184"/>
          </a:xfrm>
          <a:prstGeom prst="ellipse">
            <a:avLst/>
          </a:prstGeom>
          <a:solidFill>
            <a:srgbClr val="7C3AED"/>
          </a:solidFill>
          <a:ln w="12700">
            <a:solidFill>
              <a:srgbClr val="7C3AED"/>
            </a:solidFill>
            <a:prstDash val="solid"/>
          </a:ln>
        </p:spPr>
      </p:sp>
      <p:sp>
        <p:nvSpPr>
          <p:cNvPr id="27" name="Text 25"/>
          <p:cNvSpPr/>
          <p:nvPr/>
        </p:nvSpPr>
        <p:spPr>
          <a:xfrm>
            <a:off x="530352" y="4462272"/>
            <a:ext cx="329184" cy="329184"/>
          </a:xfrm>
          <a:prstGeom prst="rect">
            <a:avLst/>
          </a:prstGeom>
          <a:noFill/>
          <a:ln/>
        </p:spPr>
        <p:txBody>
          <a:bodyPr wrap="square" rtlCol="0" anchor="ctr"/>
          <a:lstStyle/>
          <a:p>
            <a:pPr algn="ctr" indent="0" marL="0">
              <a:buNone/>
            </a:pPr>
            <a:r>
              <a:rPr lang="en-US" sz="1100" b="1" dirty="0">
                <a:solidFill>
                  <a:srgbClr val="FFFFFF"/>
                </a:solidFill>
                <a:latin typeface="Trebuchet MS" pitchFamily="34" charset="0"/>
                <a:ea typeface="Trebuchet MS" pitchFamily="34" charset="-122"/>
                <a:cs typeface="Trebuchet MS" pitchFamily="34" charset="-120"/>
              </a:rPr>
              <a:t>5</a:t>
            </a:r>
            <a:endParaRPr lang="en-US" sz="1100" dirty="0"/>
          </a:p>
        </p:txBody>
      </p:sp>
      <p:sp>
        <p:nvSpPr>
          <p:cNvPr id="28" name="Text 26"/>
          <p:cNvSpPr/>
          <p:nvPr/>
        </p:nvSpPr>
        <p:spPr>
          <a:xfrm>
            <a:off x="1005840" y="4480560"/>
            <a:ext cx="4114800" cy="502920"/>
          </a:xfrm>
          <a:prstGeom prst="rect">
            <a:avLst/>
          </a:prstGeom>
          <a:noFill/>
          <a:ln/>
        </p:spPr>
        <p:txBody>
          <a:bodyPr wrap="square" rtlCol="0" anchor="ctr"/>
          <a:lstStyle/>
          <a:p>
            <a:pPr indent="0" marL="0">
              <a:buNone/>
            </a:pPr>
            <a:r>
              <a:rPr lang="en-US" sz="1200" b="1" dirty="0">
                <a:solidFill>
                  <a:srgbClr val="4C1D95"/>
                </a:solidFill>
                <a:latin typeface="Trebuchet MS" pitchFamily="34" charset="0"/>
                <a:ea typeface="Trebuchet MS" pitchFamily="34" charset="-122"/>
                <a:cs typeface="Trebuchet MS" pitchFamily="34" charset="-120"/>
              </a:rPr>
              <a:t>Sigue a personas activas y preséntate con #NuevoEnMastodon</a:t>
            </a:r>
            <a:endParaRPr lang="en-US" sz="1200" dirty="0"/>
          </a:p>
        </p:txBody>
      </p:sp>
      <p:sp>
        <p:nvSpPr>
          <p:cNvPr id="29" name="Text 27"/>
          <p:cNvSpPr/>
          <p:nvPr/>
        </p:nvSpPr>
        <p:spPr>
          <a:xfrm>
            <a:off x="5303520" y="4480560"/>
            <a:ext cx="3200400" cy="502920"/>
          </a:xfrm>
          <a:prstGeom prst="rect">
            <a:avLst/>
          </a:prstGeom>
          <a:noFill/>
          <a:ln/>
        </p:spPr>
        <p:txBody>
          <a:bodyPr wrap="square" rtlCol="0" anchor="ctr"/>
          <a:lstStyle/>
          <a:p>
            <a:pPr indent="0" marL="0">
              <a:buNone/>
            </a:pPr>
            <a:r>
              <a:rPr lang="en-US" sz="1100" dirty="0">
                <a:solidFill>
                  <a:srgbClr val="4B5563"/>
                </a:solidFill>
                <a:latin typeface="Trebuchet MS" pitchFamily="34" charset="0"/>
                <a:ea typeface="Trebuchet MS" pitchFamily="34" charset="-122"/>
                <a:cs typeface="Trebuchet MS" pitchFamily="34" charset="-120"/>
              </a:rPr>
              <a:t>La privacidad no significa aislamiento. La comunidad es parte del valor de la red</a:t>
            </a:r>
            <a:endParaRPr lang="en-US" sz="11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8F7FF"/>
        </a:solidFill>
      </p:bgPr>
    </p:bg>
    <p:spTree>
      <p:nvGrpSpPr>
        <p:cNvPr id="1" name=""/>
        <p:cNvGrpSpPr/>
        <p:nvPr/>
      </p:nvGrpSpPr>
      <p:grpSpPr>
        <a:xfrm>
          <a:off x="0" y="0"/>
          <a:ext cx="0" cy="0"/>
          <a:chOff x="0" y="0"/>
          <a:chExt cx="0" cy="0"/>
        </a:xfrm>
      </p:grpSpPr>
      <p:sp>
        <p:nvSpPr>
          <p:cNvPr id="2" name="Text 0"/>
          <p:cNvSpPr/>
          <p:nvPr/>
        </p:nvSpPr>
        <p:spPr>
          <a:xfrm>
            <a:off x="457200" y="365760"/>
            <a:ext cx="8229600" cy="594360"/>
          </a:xfrm>
          <a:prstGeom prst="rect">
            <a:avLst/>
          </a:prstGeom>
          <a:noFill/>
          <a:ln/>
        </p:spPr>
        <p:txBody>
          <a:bodyPr wrap="square" lIns="0" tIns="0" rIns="0" bIns="0" rtlCol="0" anchor="ctr"/>
          <a:lstStyle/>
          <a:p>
            <a:pPr algn="l" indent="0" marL="0">
              <a:buNone/>
            </a:pPr>
            <a:r>
              <a:rPr lang="en-US" sz="2600" b="1" dirty="0">
                <a:solidFill>
                  <a:srgbClr val="4C1D95"/>
                </a:solidFill>
                <a:latin typeface="Trebuchet MS" pitchFamily="34" charset="0"/>
                <a:ea typeface="Trebuchet MS" pitchFamily="34" charset="-122"/>
                <a:cs typeface="Trebuchet MS" pitchFamily="34" charset="-120"/>
              </a:rPr>
              <a:t>Recursos para empezar en español</a:t>
            </a:r>
            <a:endParaRPr lang="en-US" sz="2600" dirty="0"/>
          </a:p>
        </p:txBody>
      </p:sp>
      <p:sp>
        <p:nvSpPr>
          <p:cNvPr id="3" name="Shape 1"/>
          <p:cNvSpPr/>
          <p:nvPr/>
        </p:nvSpPr>
        <p:spPr>
          <a:xfrm>
            <a:off x="457200" y="987552"/>
            <a:ext cx="1097280" cy="45720"/>
          </a:xfrm>
          <a:prstGeom prst="rect">
            <a:avLst/>
          </a:prstGeom>
          <a:solidFill>
            <a:srgbClr val="7C3AED"/>
          </a:solidFill>
          <a:ln w="12700">
            <a:solidFill>
              <a:srgbClr val="7C3AED"/>
            </a:solidFill>
            <a:prstDash val="solid"/>
          </a:ln>
        </p:spPr>
      </p:sp>
      <p:sp>
        <p:nvSpPr>
          <p:cNvPr id="4" name="Shape 2"/>
          <p:cNvSpPr/>
          <p:nvPr/>
        </p:nvSpPr>
        <p:spPr>
          <a:xfrm>
            <a:off x="457200" y="1234440"/>
            <a:ext cx="8229600" cy="877824"/>
          </a:xfrm>
          <a:prstGeom prst="rect">
            <a:avLst/>
          </a:prstGeom>
          <a:solidFill>
            <a:srgbClr val="FFFFFF"/>
          </a:solidFill>
          <a:ln w="12700">
            <a:solidFill>
              <a:srgbClr val="E5E7EB"/>
            </a:solidFill>
            <a:prstDash val="solid"/>
          </a:ln>
          <a:effectLst>
            <a:outerShdw sx="100000" sy="100000" kx="0" ky="0" algn="bl" rotWithShape="0" blurRad="101600" dist="38100" dir="8100000">
              <a:srgbClr val="000000">
                <a:alpha val="10000"/>
              </a:srgbClr>
            </a:outerShdw>
          </a:effectLst>
        </p:spPr>
      </p:sp>
      <p:sp>
        <p:nvSpPr>
          <p:cNvPr id="5" name="Shape 3"/>
          <p:cNvSpPr/>
          <p:nvPr/>
        </p:nvSpPr>
        <p:spPr>
          <a:xfrm>
            <a:off x="457200" y="1234440"/>
            <a:ext cx="54864" cy="877824"/>
          </a:xfrm>
          <a:prstGeom prst="rect">
            <a:avLst/>
          </a:prstGeom>
          <a:solidFill>
            <a:srgbClr val="7C3AED"/>
          </a:solidFill>
          <a:ln w="12700">
            <a:solidFill>
              <a:srgbClr val="7C3AED"/>
            </a:solidFill>
            <a:prstDash val="solid"/>
          </a:ln>
        </p:spPr>
      </p:sp>
      <p:sp>
        <p:nvSpPr>
          <p:cNvPr id="6" name="Text 4"/>
          <p:cNvSpPr/>
          <p:nvPr/>
        </p:nvSpPr>
        <p:spPr>
          <a:xfrm>
            <a:off x="640080" y="1280160"/>
            <a:ext cx="4572000" cy="347472"/>
          </a:xfrm>
          <a:prstGeom prst="rect">
            <a:avLst/>
          </a:prstGeom>
          <a:noFill/>
          <a:ln/>
        </p:spPr>
        <p:txBody>
          <a:bodyPr wrap="square" rtlCol="0" anchor="ctr"/>
          <a:lstStyle/>
          <a:p>
            <a:pPr indent="0" marL="0">
              <a:buNone/>
            </a:pPr>
            <a:r>
              <a:rPr lang="en-US" sz="1300" b="1" dirty="0">
                <a:solidFill>
                  <a:srgbClr val="4C1D95"/>
                </a:solidFill>
                <a:latin typeface="Trebuchet MS" pitchFamily="34" charset="0"/>
                <a:ea typeface="Trebuchet MS" pitchFamily="34" charset="-122"/>
                <a:cs typeface="Trebuchet MS" pitchFamily="34" charset="-120"/>
              </a:rPr>
              <a:t>Guía central de Mastodon y el Fediverse</a:t>
            </a:r>
            <a:endParaRPr lang="en-US" sz="1300" dirty="0"/>
          </a:p>
        </p:txBody>
      </p:sp>
      <p:sp>
        <p:nvSpPr>
          <p:cNvPr id="7" name="Text 5"/>
          <p:cNvSpPr/>
          <p:nvPr/>
        </p:nvSpPr>
        <p:spPr>
          <a:xfrm>
            <a:off x="5303520" y="1280160"/>
            <a:ext cx="3200400" cy="347472"/>
          </a:xfrm>
          <a:prstGeom prst="rect">
            <a:avLst/>
          </a:prstGeom>
          <a:noFill/>
          <a:ln/>
        </p:spPr>
        <p:txBody>
          <a:bodyPr wrap="square" rtlCol="0" anchor="ctr"/>
          <a:lstStyle/>
          <a:p>
            <a:pPr algn="r" indent="0" marL="0">
              <a:buNone/>
            </a:pPr>
            <a:r>
              <a:rPr lang="en-US" sz="1100" dirty="0">
                <a:solidFill>
                  <a:srgbClr val="7C3AED"/>
                </a:solidFill>
                <a:latin typeface="Trebuchet MS" pitchFamily="34" charset="0"/>
                <a:ea typeface="Trebuchet MS" pitchFamily="34" charset="-122"/>
                <a:cs typeface="Trebuchet MS" pitchFamily="34" charset="-120"/>
              </a:rPr>
              <a:t>tuiter.ovh/guia-mastodon-fediverso</a:t>
            </a:r>
            <a:endParaRPr lang="en-US" sz="1100" dirty="0"/>
          </a:p>
        </p:txBody>
      </p:sp>
      <p:sp>
        <p:nvSpPr>
          <p:cNvPr id="8" name="Text 6"/>
          <p:cNvSpPr/>
          <p:nvPr/>
        </p:nvSpPr>
        <p:spPr>
          <a:xfrm>
            <a:off x="640080" y="1627632"/>
            <a:ext cx="7863840" cy="420624"/>
          </a:xfrm>
          <a:prstGeom prst="rect">
            <a:avLst/>
          </a:prstGeom>
          <a:noFill/>
          <a:ln/>
        </p:spPr>
        <p:txBody>
          <a:bodyPr wrap="square" rtlCol="0" anchor="ctr"/>
          <a:lstStyle/>
          <a:p>
            <a:pPr indent="0" marL="0">
              <a:buNone/>
            </a:pPr>
            <a:r>
              <a:rPr lang="en-US" sz="1150" dirty="0">
                <a:solidFill>
                  <a:srgbClr val="4B5563"/>
                </a:solidFill>
                <a:latin typeface="Trebuchet MS" pitchFamily="34" charset="0"/>
                <a:ea typeface="Trebuchet MS" pitchFamily="34" charset="-122"/>
                <a:cs typeface="Trebuchet MS" pitchFamily="34" charset="-120"/>
              </a:rPr>
              <a:t>Guía completa en español: qué es Mastodon, cómo funciona, cómo elegir instancia y los primeros pasos.</a:t>
            </a:r>
            <a:endParaRPr lang="en-US" sz="1150" dirty="0"/>
          </a:p>
        </p:txBody>
      </p:sp>
      <p:sp>
        <p:nvSpPr>
          <p:cNvPr id="9" name="Shape 7"/>
          <p:cNvSpPr/>
          <p:nvPr/>
        </p:nvSpPr>
        <p:spPr>
          <a:xfrm>
            <a:off x="457200" y="2203704"/>
            <a:ext cx="8229600" cy="877824"/>
          </a:xfrm>
          <a:prstGeom prst="rect">
            <a:avLst/>
          </a:prstGeom>
          <a:solidFill>
            <a:srgbClr val="FFFFFF"/>
          </a:solidFill>
          <a:ln w="12700">
            <a:solidFill>
              <a:srgbClr val="E5E7EB"/>
            </a:solidFill>
            <a:prstDash val="solid"/>
          </a:ln>
          <a:effectLst>
            <a:outerShdw sx="100000" sy="100000" kx="0" ky="0" algn="bl" rotWithShape="0" blurRad="101600" dist="38100" dir="8100000">
              <a:srgbClr val="000000">
                <a:alpha val="10000"/>
              </a:srgbClr>
            </a:outerShdw>
          </a:effectLst>
        </p:spPr>
      </p:sp>
      <p:sp>
        <p:nvSpPr>
          <p:cNvPr id="10" name="Shape 8"/>
          <p:cNvSpPr/>
          <p:nvPr/>
        </p:nvSpPr>
        <p:spPr>
          <a:xfrm>
            <a:off x="457200" y="2203704"/>
            <a:ext cx="54864" cy="877824"/>
          </a:xfrm>
          <a:prstGeom prst="rect">
            <a:avLst/>
          </a:prstGeom>
          <a:solidFill>
            <a:srgbClr val="7C3AED"/>
          </a:solidFill>
          <a:ln w="12700">
            <a:solidFill>
              <a:srgbClr val="7C3AED"/>
            </a:solidFill>
            <a:prstDash val="solid"/>
          </a:ln>
        </p:spPr>
      </p:sp>
      <p:sp>
        <p:nvSpPr>
          <p:cNvPr id="11" name="Text 9"/>
          <p:cNvSpPr/>
          <p:nvPr/>
        </p:nvSpPr>
        <p:spPr>
          <a:xfrm>
            <a:off x="640080" y="2249424"/>
            <a:ext cx="4572000" cy="347472"/>
          </a:xfrm>
          <a:prstGeom prst="rect">
            <a:avLst/>
          </a:prstGeom>
          <a:noFill/>
          <a:ln/>
        </p:spPr>
        <p:txBody>
          <a:bodyPr wrap="square" rtlCol="0" anchor="ctr"/>
          <a:lstStyle/>
          <a:p>
            <a:pPr indent="0" marL="0">
              <a:buNone/>
            </a:pPr>
            <a:r>
              <a:rPr lang="en-US" sz="1300" b="1" dirty="0">
                <a:solidFill>
                  <a:srgbClr val="4C1D95"/>
                </a:solidFill>
                <a:latin typeface="Trebuchet MS" pitchFamily="34" charset="0"/>
                <a:ea typeface="Trebuchet MS" pitchFamily="34" charset="-122"/>
                <a:cs typeface="Trebuchet MS" pitchFamily="34" charset="-120"/>
              </a:rPr>
              <a:t>Directorio de instancias en español</a:t>
            </a:r>
            <a:endParaRPr lang="en-US" sz="1300" dirty="0"/>
          </a:p>
        </p:txBody>
      </p:sp>
      <p:sp>
        <p:nvSpPr>
          <p:cNvPr id="12" name="Text 10"/>
          <p:cNvSpPr/>
          <p:nvPr/>
        </p:nvSpPr>
        <p:spPr>
          <a:xfrm>
            <a:off x="5303520" y="2249424"/>
            <a:ext cx="3200400" cy="347472"/>
          </a:xfrm>
          <a:prstGeom prst="rect">
            <a:avLst/>
          </a:prstGeom>
          <a:noFill/>
          <a:ln/>
        </p:spPr>
        <p:txBody>
          <a:bodyPr wrap="square" rtlCol="0" anchor="ctr"/>
          <a:lstStyle/>
          <a:p>
            <a:pPr algn="r" indent="0" marL="0">
              <a:buNone/>
            </a:pPr>
            <a:r>
              <a:rPr lang="en-US" sz="1100" dirty="0">
                <a:solidFill>
                  <a:srgbClr val="7C3AED"/>
                </a:solidFill>
                <a:latin typeface="Trebuchet MS" pitchFamily="34" charset="0"/>
                <a:ea typeface="Trebuchet MS" pitchFamily="34" charset="-122"/>
                <a:cs typeface="Trebuchet MS" pitchFamily="34" charset="-120"/>
              </a:rPr>
              <a:t>fedipunk.com/instancias-mastodon-espanol</a:t>
            </a:r>
            <a:endParaRPr lang="en-US" sz="1100" dirty="0"/>
          </a:p>
        </p:txBody>
      </p:sp>
      <p:sp>
        <p:nvSpPr>
          <p:cNvPr id="13" name="Text 11"/>
          <p:cNvSpPr/>
          <p:nvPr/>
        </p:nvSpPr>
        <p:spPr>
          <a:xfrm>
            <a:off x="640080" y="2596896"/>
            <a:ext cx="7863840" cy="420624"/>
          </a:xfrm>
          <a:prstGeom prst="rect">
            <a:avLst/>
          </a:prstGeom>
          <a:noFill/>
          <a:ln/>
        </p:spPr>
        <p:txBody>
          <a:bodyPr wrap="square" rtlCol="0" anchor="ctr"/>
          <a:lstStyle/>
          <a:p>
            <a:pPr indent="0" marL="0">
              <a:buNone/>
            </a:pPr>
            <a:r>
              <a:rPr lang="en-US" sz="1150" dirty="0">
                <a:solidFill>
                  <a:srgbClr val="4B5563"/>
                </a:solidFill>
                <a:latin typeface="Trebuchet MS" pitchFamily="34" charset="0"/>
                <a:ea typeface="Trebuchet MS" pitchFamily="34" charset="-122"/>
                <a:cs typeface="Trebuchet MS" pitchFamily="34" charset="-120"/>
              </a:rPr>
              <a:t>Un buen punto de partida para explorar instancias activas en español y elegir dónde empezar.</a:t>
            </a:r>
            <a:endParaRPr lang="en-US" sz="1150" dirty="0"/>
          </a:p>
        </p:txBody>
      </p:sp>
      <p:sp>
        <p:nvSpPr>
          <p:cNvPr id="14" name="Shape 12"/>
          <p:cNvSpPr/>
          <p:nvPr/>
        </p:nvSpPr>
        <p:spPr>
          <a:xfrm>
            <a:off x="457200" y="3172968"/>
            <a:ext cx="8229600" cy="877824"/>
          </a:xfrm>
          <a:prstGeom prst="rect">
            <a:avLst/>
          </a:prstGeom>
          <a:solidFill>
            <a:srgbClr val="FFFFFF"/>
          </a:solidFill>
          <a:ln w="12700">
            <a:solidFill>
              <a:srgbClr val="E5E7EB"/>
            </a:solidFill>
            <a:prstDash val="solid"/>
          </a:ln>
          <a:effectLst>
            <a:outerShdw sx="100000" sy="100000" kx="0" ky="0" algn="bl" rotWithShape="0" blurRad="101600" dist="38100" dir="8100000">
              <a:srgbClr val="000000">
                <a:alpha val="10000"/>
              </a:srgbClr>
            </a:outerShdw>
          </a:effectLst>
        </p:spPr>
      </p:sp>
      <p:sp>
        <p:nvSpPr>
          <p:cNvPr id="15" name="Shape 13"/>
          <p:cNvSpPr/>
          <p:nvPr/>
        </p:nvSpPr>
        <p:spPr>
          <a:xfrm>
            <a:off x="457200" y="3172968"/>
            <a:ext cx="54864" cy="877824"/>
          </a:xfrm>
          <a:prstGeom prst="rect">
            <a:avLst/>
          </a:prstGeom>
          <a:solidFill>
            <a:srgbClr val="7C3AED"/>
          </a:solidFill>
          <a:ln w="12700">
            <a:solidFill>
              <a:srgbClr val="7C3AED"/>
            </a:solidFill>
            <a:prstDash val="solid"/>
          </a:ln>
        </p:spPr>
      </p:sp>
      <p:sp>
        <p:nvSpPr>
          <p:cNvPr id="16" name="Text 14"/>
          <p:cNvSpPr/>
          <p:nvPr/>
        </p:nvSpPr>
        <p:spPr>
          <a:xfrm>
            <a:off x="640080" y="3218688"/>
            <a:ext cx="4572000" cy="347472"/>
          </a:xfrm>
          <a:prstGeom prst="rect">
            <a:avLst/>
          </a:prstGeom>
          <a:noFill/>
          <a:ln/>
        </p:spPr>
        <p:txBody>
          <a:bodyPr wrap="square" rtlCol="0" anchor="ctr"/>
          <a:lstStyle/>
          <a:p>
            <a:pPr indent="0" marL="0">
              <a:buNone/>
            </a:pPr>
            <a:r>
              <a:rPr lang="en-US" sz="1300" b="1" dirty="0">
                <a:solidFill>
                  <a:srgbClr val="4C1D95"/>
                </a:solidFill>
                <a:latin typeface="Trebuchet MS" pitchFamily="34" charset="0"/>
                <a:ea typeface="Trebuchet MS" pitchFamily="34" charset="-122"/>
                <a:cs typeface="Trebuchet MS" pitchFamily="34" charset="-120"/>
              </a:rPr>
              <a:t>Tuiter.rocks</a:t>
            </a:r>
            <a:endParaRPr lang="en-US" sz="1300" dirty="0"/>
          </a:p>
        </p:txBody>
      </p:sp>
      <p:sp>
        <p:nvSpPr>
          <p:cNvPr id="17" name="Text 15"/>
          <p:cNvSpPr/>
          <p:nvPr/>
        </p:nvSpPr>
        <p:spPr>
          <a:xfrm>
            <a:off x="5303520" y="3218688"/>
            <a:ext cx="3200400" cy="347472"/>
          </a:xfrm>
          <a:prstGeom prst="rect">
            <a:avLst/>
          </a:prstGeom>
          <a:noFill/>
          <a:ln/>
        </p:spPr>
        <p:txBody>
          <a:bodyPr wrap="square" rtlCol="0" anchor="ctr"/>
          <a:lstStyle/>
          <a:p>
            <a:pPr algn="r" indent="0" marL="0">
              <a:buNone/>
            </a:pPr>
            <a:r>
              <a:rPr lang="en-US" sz="1100" dirty="0">
                <a:solidFill>
                  <a:srgbClr val="7C3AED"/>
                </a:solidFill>
                <a:latin typeface="Trebuchet MS" pitchFamily="34" charset="0"/>
                <a:ea typeface="Trebuchet MS" pitchFamily="34" charset="-122"/>
                <a:cs typeface="Trebuchet MS" pitchFamily="34" charset="-120"/>
              </a:rPr>
              <a:t>tuiter.rocks</a:t>
            </a:r>
            <a:endParaRPr lang="en-US" sz="1100" dirty="0"/>
          </a:p>
        </p:txBody>
      </p:sp>
      <p:sp>
        <p:nvSpPr>
          <p:cNvPr id="18" name="Text 16"/>
          <p:cNvSpPr/>
          <p:nvPr/>
        </p:nvSpPr>
        <p:spPr>
          <a:xfrm>
            <a:off x="640080" y="3566160"/>
            <a:ext cx="7863840" cy="420624"/>
          </a:xfrm>
          <a:prstGeom prst="rect">
            <a:avLst/>
          </a:prstGeom>
          <a:noFill/>
          <a:ln/>
        </p:spPr>
        <p:txBody>
          <a:bodyPr wrap="square" rtlCol="0" anchor="ctr"/>
          <a:lstStyle/>
          <a:p>
            <a:pPr indent="0" marL="0">
              <a:buNone/>
            </a:pPr>
            <a:r>
              <a:rPr lang="en-US" sz="1150" dirty="0">
                <a:solidFill>
                  <a:srgbClr val="4B5563"/>
                </a:solidFill>
                <a:latin typeface="Trebuchet MS" pitchFamily="34" charset="0"/>
                <a:ea typeface="Trebuchet MS" pitchFamily="34" charset="-122"/>
                <a:cs typeface="Trebuchet MS" pitchFamily="34" charset="-120"/>
              </a:rPr>
              <a:t>Instancia de Mastodon en español con comunidad activa y registro abierto.</a:t>
            </a:r>
            <a:endParaRPr lang="en-US" sz="1150" dirty="0"/>
          </a:p>
        </p:txBody>
      </p:sp>
      <p:sp>
        <p:nvSpPr>
          <p:cNvPr id="19" name="Shape 17"/>
          <p:cNvSpPr/>
          <p:nvPr/>
        </p:nvSpPr>
        <p:spPr>
          <a:xfrm>
            <a:off x="457200" y="4142232"/>
            <a:ext cx="8229600" cy="877824"/>
          </a:xfrm>
          <a:prstGeom prst="rect">
            <a:avLst/>
          </a:prstGeom>
          <a:solidFill>
            <a:srgbClr val="FFFFFF"/>
          </a:solidFill>
          <a:ln w="12700">
            <a:solidFill>
              <a:srgbClr val="E5E7EB"/>
            </a:solidFill>
            <a:prstDash val="solid"/>
          </a:ln>
          <a:effectLst>
            <a:outerShdw sx="100000" sy="100000" kx="0" ky="0" algn="bl" rotWithShape="0" blurRad="101600" dist="38100" dir="8100000">
              <a:srgbClr val="000000">
                <a:alpha val="10000"/>
              </a:srgbClr>
            </a:outerShdw>
          </a:effectLst>
        </p:spPr>
      </p:sp>
      <p:sp>
        <p:nvSpPr>
          <p:cNvPr id="20" name="Shape 18"/>
          <p:cNvSpPr/>
          <p:nvPr/>
        </p:nvSpPr>
        <p:spPr>
          <a:xfrm>
            <a:off x="457200" y="4142232"/>
            <a:ext cx="54864" cy="877824"/>
          </a:xfrm>
          <a:prstGeom prst="rect">
            <a:avLst/>
          </a:prstGeom>
          <a:solidFill>
            <a:srgbClr val="7C3AED"/>
          </a:solidFill>
          <a:ln w="12700">
            <a:solidFill>
              <a:srgbClr val="7C3AED"/>
            </a:solidFill>
            <a:prstDash val="solid"/>
          </a:ln>
        </p:spPr>
      </p:sp>
      <p:sp>
        <p:nvSpPr>
          <p:cNvPr id="21" name="Text 19"/>
          <p:cNvSpPr/>
          <p:nvPr/>
        </p:nvSpPr>
        <p:spPr>
          <a:xfrm>
            <a:off x="640080" y="4187952"/>
            <a:ext cx="4572000" cy="347472"/>
          </a:xfrm>
          <a:prstGeom prst="rect">
            <a:avLst/>
          </a:prstGeom>
          <a:noFill/>
          <a:ln/>
        </p:spPr>
        <p:txBody>
          <a:bodyPr wrap="square" rtlCol="0" anchor="ctr"/>
          <a:lstStyle/>
          <a:p>
            <a:pPr indent="0" marL="0">
              <a:buNone/>
            </a:pPr>
            <a:r>
              <a:rPr lang="en-US" sz="1300" b="1" dirty="0">
                <a:solidFill>
                  <a:srgbClr val="4C1D95"/>
                </a:solidFill>
                <a:latin typeface="Trebuchet MS" pitchFamily="34" charset="0"/>
                <a:ea typeface="Trebuchet MS" pitchFamily="34" charset="-122"/>
                <a:cs typeface="Trebuchet MS" pitchFamily="34" charset="-120"/>
              </a:rPr>
              <a:t>FediPunk</a:t>
            </a:r>
            <a:endParaRPr lang="en-US" sz="1300" dirty="0"/>
          </a:p>
        </p:txBody>
      </p:sp>
      <p:sp>
        <p:nvSpPr>
          <p:cNvPr id="22" name="Text 20"/>
          <p:cNvSpPr/>
          <p:nvPr/>
        </p:nvSpPr>
        <p:spPr>
          <a:xfrm>
            <a:off x="5303520" y="4187952"/>
            <a:ext cx="3200400" cy="347472"/>
          </a:xfrm>
          <a:prstGeom prst="rect">
            <a:avLst/>
          </a:prstGeom>
          <a:noFill/>
          <a:ln/>
        </p:spPr>
        <p:txBody>
          <a:bodyPr wrap="square" rtlCol="0" anchor="ctr"/>
          <a:lstStyle/>
          <a:p>
            <a:pPr algn="r" indent="0" marL="0">
              <a:buNone/>
            </a:pPr>
            <a:r>
              <a:rPr lang="en-US" sz="1100" dirty="0">
                <a:solidFill>
                  <a:srgbClr val="7C3AED"/>
                </a:solidFill>
                <a:latin typeface="Trebuchet MS" pitchFamily="34" charset="0"/>
                <a:ea typeface="Trebuchet MS" pitchFamily="34" charset="-122"/>
                <a:cs typeface="Trebuchet MS" pitchFamily="34" charset="-120"/>
              </a:rPr>
              <a:t>fedipunk.com</a:t>
            </a:r>
            <a:endParaRPr lang="en-US" sz="1100" dirty="0"/>
          </a:p>
        </p:txBody>
      </p:sp>
      <p:sp>
        <p:nvSpPr>
          <p:cNvPr id="23" name="Text 21"/>
          <p:cNvSpPr/>
          <p:nvPr/>
        </p:nvSpPr>
        <p:spPr>
          <a:xfrm>
            <a:off x="640080" y="4535424"/>
            <a:ext cx="7863840" cy="420624"/>
          </a:xfrm>
          <a:prstGeom prst="rect">
            <a:avLst/>
          </a:prstGeom>
          <a:noFill/>
          <a:ln/>
        </p:spPr>
        <p:txBody>
          <a:bodyPr wrap="square" rtlCol="0" anchor="ctr"/>
          <a:lstStyle/>
          <a:p>
            <a:pPr indent="0" marL="0">
              <a:buNone/>
            </a:pPr>
            <a:r>
              <a:rPr lang="en-US" sz="1150" dirty="0">
                <a:solidFill>
                  <a:srgbClr val="4B5563"/>
                </a:solidFill>
                <a:latin typeface="Trebuchet MS" pitchFamily="34" charset="0"/>
                <a:ea typeface="Trebuchet MS" pitchFamily="34" charset="-122"/>
                <a:cs typeface="Trebuchet MS" pitchFamily="34" charset="-120"/>
              </a:rPr>
              <a:t>Recursos, directorio y artículos sobre Mastodon y el Fediverse en español.</a:t>
            </a:r>
            <a:endParaRPr lang="en-US" sz="115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4C1D95"/>
        </a:solidFill>
      </p:bgPr>
    </p:bg>
    <p:spTree>
      <p:nvGrpSpPr>
        <p:cNvPr id="1" name=""/>
        <p:cNvGrpSpPr/>
        <p:nvPr/>
      </p:nvGrpSpPr>
      <p:grpSpPr>
        <a:xfrm>
          <a:off x="0" y="0"/>
          <a:ext cx="0" cy="0"/>
          <a:chOff x="0" y="0"/>
          <a:chExt cx="0" cy="0"/>
        </a:xfrm>
      </p:grpSpPr>
      <p:sp>
        <p:nvSpPr>
          <p:cNvPr id="2" name="Shape 0"/>
          <p:cNvSpPr/>
          <p:nvPr/>
        </p:nvSpPr>
        <p:spPr>
          <a:xfrm>
            <a:off x="0" y="0"/>
            <a:ext cx="228600" cy="5143500"/>
          </a:xfrm>
          <a:prstGeom prst="rect">
            <a:avLst/>
          </a:prstGeom>
          <a:solidFill>
            <a:srgbClr val="7C3AED"/>
          </a:solidFill>
          <a:ln w="12700">
            <a:solidFill>
              <a:srgbClr val="7C3AED"/>
            </a:solidFill>
            <a:prstDash val="solid"/>
          </a:ln>
        </p:spPr>
      </p:sp>
      <p:sp>
        <p:nvSpPr>
          <p:cNvPr id="3" name="Shape 1"/>
          <p:cNvSpPr/>
          <p:nvPr/>
        </p:nvSpPr>
        <p:spPr>
          <a:xfrm>
            <a:off x="6583680" y="2926080"/>
            <a:ext cx="3200400" cy="3200400"/>
          </a:xfrm>
          <a:prstGeom prst="ellipse">
            <a:avLst/>
          </a:prstGeom>
          <a:solidFill>
            <a:srgbClr val="7C3AED">
              <a:alpha val="20000"/>
            </a:srgbClr>
          </a:solidFill>
          <a:ln w="12700">
            <a:solidFill>
              <a:srgbClr val="7C3AED">
                <a:alpha val="20000"/>
              </a:srgbClr>
            </a:solidFill>
            <a:prstDash val="solid"/>
          </a:ln>
        </p:spPr>
      </p:sp>
      <p:sp>
        <p:nvSpPr>
          <p:cNvPr id="4" name="Text 2"/>
          <p:cNvSpPr/>
          <p:nvPr/>
        </p:nvSpPr>
        <p:spPr>
          <a:xfrm>
            <a:off x="548640" y="457200"/>
            <a:ext cx="7772400" cy="1005840"/>
          </a:xfrm>
          <a:prstGeom prst="rect">
            <a:avLst/>
          </a:prstGeom>
          <a:noFill/>
          <a:ln/>
        </p:spPr>
        <p:txBody>
          <a:bodyPr wrap="square" rtlCol="0" anchor="ctr"/>
          <a:lstStyle/>
          <a:p>
            <a:pPr indent="0" marL="0">
              <a:buNone/>
            </a:pPr>
            <a:r>
              <a:rPr lang="en-US" sz="3000" b="1" dirty="0">
                <a:solidFill>
                  <a:srgbClr val="FFFFFF"/>
                </a:solidFill>
                <a:latin typeface="Trebuchet MS" pitchFamily="34" charset="0"/>
                <a:ea typeface="Trebuchet MS" pitchFamily="34" charset="-122"/>
                <a:cs typeface="Trebuchet MS" pitchFamily="34" charset="-120"/>
              </a:rPr>
              <a:t>La privacidad no es</a:t>
            </a:r>
            <a:endParaRPr lang="en-US" sz="3000" dirty="0"/>
          </a:p>
          <a:p>
            <a:pPr indent="0" marL="0">
              <a:buNone/>
            </a:pPr>
            <a:r>
              <a:rPr lang="en-US" sz="3000" b="1" dirty="0">
                <a:solidFill>
                  <a:srgbClr val="FFFFFF"/>
                </a:solidFill>
                <a:latin typeface="Trebuchet MS" pitchFamily="34" charset="0"/>
                <a:ea typeface="Trebuchet MS" pitchFamily="34" charset="-122"/>
                <a:cs typeface="Trebuchet MS" pitchFamily="34" charset="-120"/>
              </a:rPr>
              <a:t>un problema técnico.</a:t>
            </a:r>
            <a:endParaRPr lang="en-US" sz="3000" dirty="0"/>
          </a:p>
        </p:txBody>
      </p:sp>
      <p:sp>
        <p:nvSpPr>
          <p:cNvPr id="5" name="Text 3"/>
          <p:cNvSpPr/>
          <p:nvPr/>
        </p:nvSpPr>
        <p:spPr>
          <a:xfrm>
            <a:off x="548640" y="1417320"/>
            <a:ext cx="7772400" cy="914400"/>
          </a:xfrm>
          <a:prstGeom prst="rect">
            <a:avLst/>
          </a:prstGeom>
          <a:noFill/>
          <a:ln/>
        </p:spPr>
        <p:txBody>
          <a:bodyPr wrap="square" rtlCol="0" anchor="ctr"/>
          <a:lstStyle/>
          <a:p>
            <a:pPr indent="0" marL="0">
              <a:buNone/>
            </a:pPr>
            <a:r>
              <a:rPr lang="en-US" sz="2600" b="1" dirty="0">
                <a:solidFill>
                  <a:srgbClr val="A78BFA"/>
                </a:solidFill>
                <a:latin typeface="Trebuchet MS" pitchFamily="34" charset="0"/>
                <a:ea typeface="Trebuchet MS" pitchFamily="34" charset="-122"/>
                <a:cs typeface="Trebuchet MS" pitchFamily="34" charset="-120"/>
              </a:rPr>
              <a:t>Es una pregunta sobre</a:t>
            </a:r>
            <a:endParaRPr lang="en-US" sz="2600" dirty="0"/>
          </a:p>
          <a:p>
            <a:pPr indent="0" marL="0">
              <a:buNone/>
            </a:pPr>
            <a:r>
              <a:rPr lang="en-US" sz="2600" b="1" dirty="0">
                <a:solidFill>
                  <a:srgbClr val="A78BFA"/>
                </a:solidFill>
                <a:latin typeface="Trebuchet MS" pitchFamily="34" charset="0"/>
                <a:ea typeface="Trebuchet MS" pitchFamily="34" charset="-122"/>
                <a:cs typeface="Trebuchet MS" pitchFamily="34" charset="-120"/>
              </a:rPr>
              <a:t>quién toma las decisiones.</a:t>
            </a:r>
            <a:endParaRPr lang="en-US" sz="2600" dirty="0"/>
          </a:p>
        </p:txBody>
      </p:sp>
      <p:sp>
        <p:nvSpPr>
          <p:cNvPr id="6" name="Text 4"/>
          <p:cNvSpPr/>
          <p:nvPr/>
        </p:nvSpPr>
        <p:spPr>
          <a:xfrm>
            <a:off x="548640" y="2423160"/>
            <a:ext cx="6858000" cy="777240"/>
          </a:xfrm>
          <a:prstGeom prst="rect">
            <a:avLst/>
          </a:prstGeom>
          <a:noFill/>
          <a:ln/>
        </p:spPr>
        <p:txBody>
          <a:bodyPr wrap="square" rtlCol="0" anchor="ctr"/>
          <a:lstStyle/>
          <a:p>
            <a:pPr indent="0" marL="0">
              <a:buNone/>
            </a:pPr>
            <a:r>
              <a:rPr lang="en-US" sz="1600" dirty="0">
                <a:solidFill>
                  <a:srgbClr val="EDE9FE"/>
                </a:solidFill>
                <a:latin typeface="Trebuchet MS" pitchFamily="34" charset="0"/>
                <a:ea typeface="Trebuchet MS" pitchFamily="34" charset="-122"/>
                <a:cs typeface="Trebuchet MS" pitchFamily="34" charset="-120"/>
              </a:rPr>
              <a:t>El modelo que usas para comunicarte</a:t>
            </a:r>
            <a:endParaRPr lang="en-US" sz="1600" dirty="0"/>
          </a:p>
          <a:p>
            <a:pPr indent="0" marL="0">
              <a:buNone/>
            </a:pPr>
            <a:r>
              <a:rPr lang="en-US" sz="1600" dirty="0">
                <a:solidFill>
                  <a:srgbClr val="EDE9FE"/>
                </a:solidFill>
                <a:latin typeface="Trebuchet MS" pitchFamily="34" charset="0"/>
                <a:ea typeface="Trebuchet MS" pitchFamily="34" charset="-122"/>
                <a:cs typeface="Trebuchet MS" pitchFamily="34" charset="-120"/>
              </a:rPr>
              <a:t>forma parte de esa respuesta.</a:t>
            </a:r>
            <a:endParaRPr lang="en-US" sz="1600" dirty="0"/>
          </a:p>
        </p:txBody>
      </p:sp>
      <p:sp>
        <p:nvSpPr>
          <p:cNvPr id="7" name="Shape 5"/>
          <p:cNvSpPr/>
          <p:nvPr/>
        </p:nvSpPr>
        <p:spPr>
          <a:xfrm>
            <a:off x="548640" y="3310128"/>
            <a:ext cx="5029200" cy="45720"/>
          </a:xfrm>
          <a:prstGeom prst="rect">
            <a:avLst/>
          </a:prstGeom>
          <a:solidFill>
            <a:srgbClr val="7C3AED"/>
          </a:solidFill>
          <a:ln w="12700">
            <a:solidFill>
              <a:srgbClr val="7C3AED"/>
            </a:solidFill>
            <a:prstDash val="solid"/>
          </a:ln>
        </p:spPr>
      </p:sp>
      <p:sp>
        <p:nvSpPr>
          <p:cNvPr id="8" name="Text 6"/>
          <p:cNvSpPr/>
          <p:nvPr/>
        </p:nvSpPr>
        <p:spPr>
          <a:xfrm>
            <a:off x="548640" y="3493008"/>
            <a:ext cx="4114800" cy="457200"/>
          </a:xfrm>
          <a:prstGeom prst="rect">
            <a:avLst/>
          </a:prstGeom>
          <a:noFill/>
          <a:ln/>
        </p:spPr>
        <p:txBody>
          <a:bodyPr wrap="square" rtlCol="0" anchor="ctr"/>
          <a:lstStyle/>
          <a:p>
            <a:pPr indent="0" marL="0">
              <a:buNone/>
            </a:pPr>
            <a:r>
              <a:rPr lang="en-US" sz="2000" b="1" dirty="0">
                <a:solidFill>
                  <a:srgbClr val="FFFFFF"/>
                </a:solidFill>
                <a:latin typeface="Trebuchet MS" pitchFamily="34" charset="0"/>
                <a:ea typeface="Trebuchet MS" pitchFamily="34" charset="-122"/>
                <a:cs typeface="Trebuchet MS" pitchFamily="34" charset="-120"/>
              </a:rPr>
              <a:t>Preguntas</a:t>
            </a:r>
            <a:endParaRPr lang="en-US" sz="2000" dirty="0"/>
          </a:p>
        </p:txBody>
      </p:sp>
      <p:sp>
        <p:nvSpPr>
          <p:cNvPr id="9" name="Text 7"/>
          <p:cNvSpPr/>
          <p:nvPr/>
        </p:nvSpPr>
        <p:spPr>
          <a:xfrm>
            <a:off x="548640" y="4133088"/>
            <a:ext cx="4572000" cy="685800"/>
          </a:xfrm>
          <a:prstGeom prst="rect">
            <a:avLst/>
          </a:prstGeom>
          <a:noFill/>
          <a:ln/>
        </p:spPr>
        <p:txBody>
          <a:bodyPr wrap="square" rtlCol="0" anchor="ctr"/>
          <a:lstStyle/>
          <a:p>
            <a:pPr indent="0" marL="0">
              <a:buNone/>
            </a:pPr>
            <a:r>
              <a:rPr lang="en-US" sz="1400" dirty="0">
                <a:solidFill>
                  <a:srgbClr val="A78BFA"/>
                </a:solidFill>
                <a:latin typeface="Trebuchet MS" pitchFamily="34" charset="0"/>
                <a:ea typeface="Trebuchet MS" pitchFamily="34" charset="-122"/>
                <a:cs typeface="Trebuchet MS" pitchFamily="34" charset="-120"/>
              </a:rPr>
              <a:t>fedipunk.com</a:t>
            </a:r>
            <a:endParaRPr lang="en-US" sz="1400" dirty="0"/>
          </a:p>
          <a:p>
            <a:pPr indent="0" marL="0">
              <a:buNone/>
            </a:pPr>
            <a:r>
              <a:rPr lang="en-US" sz="1400" dirty="0">
                <a:solidFill>
                  <a:srgbClr val="A78BFA"/>
                </a:solidFill>
                <a:latin typeface="Trebuchet MS" pitchFamily="34" charset="0"/>
                <a:ea typeface="Trebuchet MS" pitchFamily="34" charset="-122"/>
                <a:cs typeface="Trebuchet MS" pitchFamily="34" charset="-120"/>
              </a:rPr>
              <a:t>tuiter.rocks</a:t>
            </a:r>
            <a:endParaRPr lang="en-US" sz="1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8F7FF"/>
        </a:solidFill>
      </p:bgPr>
    </p:bg>
    <p:spTree>
      <p:nvGrpSpPr>
        <p:cNvPr id="1" name=""/>
        <p:cNvGrpSpPr/>
        <p:nvPr/>
      </p:nvGrpSpPr>
      <p:grpSpPr>
        <a:xfrm>
          <a:off x="0" y="0"/>
          <a:ext cx="0" cy="0"/>
          <a:chOff x="0" y="0"/>
          <a:chExt cx="0" cy="0"/>
        </a:xfrm>
      </p:grpSpPr>
      <p:sp>
        <p:nvSpPr>
          <p:cNvPr id="2" name="Text 0"/>
          <p:cNvSpPr/>
          <p:nvPr/>
        </p:nvSpPr>
        <p:spPr>
          <a:xfrm>
            <a:off x="457200" y="365760"/>
            <a:ext cx="8229600" cy="594360"/>
          </a:xfrm>
          <a:prstGeom prst="rect">
            <a:avLst/>
          </a:prstGeom>
          <a:noFill/>
          <a:ln/>
        </p:spPr>
        <p:txBody>
          <a:bodyPr wrap="square" lIns="0" tIns="0" rIns="0" bIns="0" rtlCol="0" anchor="ctr"/>
          <a:lstStyle/>
          <a:p>
            <a:pPr algn="l" indent="0" marL="0">
              <a:buNone/>
            </a:pPr>
            <a:r>
              <a:rPr lang="en-US" sz="2600" b="1" dirty="0">
                <a:solidFill>
                  <a:srgbClr val="4C1D95"/>
                </a:solidFill>
                <a:latin typeface="Trebuchet MS" pitchFamily="34" charset="0"/>
                <a:ea typeface="Trebuchet MS" pitchFamily="34" charset="-122"/>
                <a:cs typeface="Trebuchet MS" pitchFamily="34" charset="-120"/>
              </a:rPr>
              <a:t>Qué entendemos por privacidad en redes sociales</a:t>
            </a:r>
            <a:endParaRPr lang="en-US" sz="2600" dirty="0"/>
          </a:p>
        </p:txBody>
      </p:sp>
      <p:sp>
        <p:nvSpPr>
          <p:cNvPr id="3" name="Shape 1"/>
          <p:cNvSpPr/>
          <p:nvPr/>
        </p:nvSpPr>
        <p:spPr>
          <a:xfrm>
            <a:off x="457200" y="987552"/>
            <a:ext cx="1097280" cy="45720"/>
          </a:xfrm>
          <a:prstGeom prst="rect">
            <a:avLst/>
          </a:prstGeom>
          <a:solidFill>
            <a:srgbClr val="7C3AED"/>
          </a:solidFill>
          <a:ln w="12700">
            <a:solidFill>
              <a:srgbClr val="7C3AED"/>
            </a:solidFill>
            <a:prstDash val="solid"/>
          </a:ln>
        </p:spPr>
      </p:sp>
      <p:sp>
        <p:nvSpPr>
          <p:cNvPr id="4" name="Text 2"/>
          <p:cNvSpPr/>
          <p:nvPr/>
        </p:nvSpPr>
        <p:spPr>
          <a:xfrm>
            <a:off x="457200" y="1143000"/>
            <a:ext cx="8229600" cy="365760"/>
          </a:xfrm>
          <a:prstGeom prst="rect">
            <a:avLst/>
          </a:prstGeom>
          <a:noFill/>
          <a:ln/>
        </p:spPr>
        <p:txBody>
          <a:bodyPr wrap="square" rtlCol="0" anchor="ctr"/>
          <a:lstStyle/>
          <a:p>
            <a:pPr indent="0" marL="0">
              <a:buNone/>
            </a:pPr>
            <a:r>
              <a:rPr lang="en-US" sz="1300" dirty="0">
                <a:solidFill>
                  <a:srgbClr val="4B5563"/>
                </a:solidFill>
                <a:latin typeface="Trebuchet MS" pitchFamily="34" charset="0"/>
                <a:ea typeface="Trebuchet MS" pitchFamily="34" charset="-122"/>
                <a:cs typeface="Trebuchet MS" pitchFamily="34" charset="-120"/>
              </a:rPr>
              <a:t>Cuando hablamos de privacidad en redes sociales no hablamos solo de si alguien puede leer tus mensajes:</a:t>
            </a:r>
            <a:endParaRPr lang="en-US" sz="1300" dirty="0"/>
          </a:p>
        </p:txBody>
      </p:sp>
      <p:sp>
        <p:nvSpPr>
          <p:cNvPr id="5" name="Shape 3"/>
          <p:cNvSpPr/>
          <p:nvPr/>
        </p:nvSpPr>
        <p:spPr>
          <a:xfrm>
            <a:off x="457200" y="1645920"/>
            <a:ext cx="8229600" cy="603504"/>
          </a:xfrm>
          <a:prstGeom prst="rect">
            <a:avLst/>
          </a:prstGeom>
          <a:solidFill>
            <a:srgbClr val="FFFFFF"/>
          </a:solidFill>
          <a:ln w="12700">
            <a:solidFill>
              <a:srgbClr val="E5E7EB"/>
            </a:solidFill>
            <a:prstDash val="solid"/>
          </a:ln>
        </p:spPr>
      </p:sp>
      <p:sp>
        <p:nvSpPr>
          <p:cNvPr id="6" name="Shape 4"/>
          <p:cNvSpPr/>
          <p:nvPr/>
        </p:nvSpPr>
        <p:spPr>
          <a:xfrm>
            <a:off x="457200" y="1645920"/>
            <a:ext cx="54864" cy="603504"/>
          </a:xfrm>
          <a:prstGeom prst="rect">
            <a:avLst/>
          </a:prstGeom>
          <a:solidFill>
            <a:srgbClr val="7C3AED"/>
          </a:solidFill>
          <a:ln w="12700">
            <a:solidFill>
              <a:srgbClr val="7C3AED"/>
            </a:solidFill>
            <a:prstDash val="solid"/>
          </a:ln>
        </p:spPr>
      </p:sp>
      <p:sp>
        <p:nvSpPr>
          <p:cNvPr id="7" name="Text 5"/>
          <p:cNvSpPr/>
          <p:nvPr/>
        </p:nvSpPr>
        <p:spPr>
          <a:xfrm>
            <a:off x="640080" y="1709928"/>
            <a:ext cx="2011680" cy="475488"/>
          </a:xfrm>
          <a:prstGeom prst="rect">
            <a:avLst/>
          </a:prstGeom>
          <a:noFill/>
          <a:ln/>
        </p:spPr>
        <p:txBody>
          <a:bodyPr wrap="square" rtlCol="0" anchor="ctr"/>
          <a:lstStyle/>
          <a:p>
            <a:pPr indent="0" marL="0">
              <a:buNone/>
            </a:pPr>
            <a:r>
              <a:rPr lang="en-US" sz="1300" b="1" dirty="0">
                <a:solidFill>
                  <a:srgbClr val="4C1D95"/>
                </a:solidFill>
                <a:latin typeface="Trebuchet MS" pitchFamily="34" charset="0"/>
                <a:ea typeface="Trebuchet MS" pitchFamily="34" charset="-122"/>
                <a:cs typeface="Trebuchet MS" pitchFamily="34" charset="-120"/>
              </a:rPr>
              <a:t>Qué se recoge</a:t>
            </a:r>
            <a:endParaRPr lang="en-US" sz="1300" dirty="0"/>
          </a:p>
        </p:txBody>
      </p:sp>
      <p:sp>
        <p:nvSpPr>
          <p:cNvPr id="8" name="Text 6"/>
          <p:cNvSpPr/>
          <p:nvPr/>
        </p:nvSpPr>
        <p:spPr>
          <a:xfrm>
            <a:off x="2834640" y="1709928"/>
            <a:ext cx="5669280" cy="475488"/>
          </a:xfrm>
          <a:prstGeom prst="rect">
            <a:avLst/>
          </a:prstGeom>
          <a:noFill/>
          <a:ln/>
        </p:spPr>
        <p:txBody>
          <a:bodyPr wrap="square" rtlCol="0" anchor="ctr"/>
          <a:lstStyle/>
          <a:p>
            <a:pPr indent="0" marL="0">
              <a:buNone/>
            </a:pPr>
            <a:r>
              <a:rPr lang="en-US" sz="1200" dirty="0">
                <a:solidFill>
                  <a:srgbClr val="1A1A2E"/>
                </a:solidFill>
                <a:latin typeface="Trebuchet MS" pitchFamily="34" charset="0"/>
                <a:ea typeface="Trebuchet MS" pitchFamily="34" charset="-122"/>
                <a:cs typeface="Trebuchet MS" pitchFamily="34" charset="-120"/>
              </a:rPr>
              <a:t>Qué datos genera tu uso de la plataforma, más allá de lo que publicas voluntariamente.</a:t>
            </a:r>
            <a:endParaRPr lang="en-US" sz="1200" dirty="0"/>
          </a:p>
        </p:txBody>
      </p:sp>
      <p:sp>
        <p:nvSpPr>
          <p:cNvPr id="9" name="Shape 7"/>
          <p:cNvSpPr/>
          <p:nvPr/>
        </p:nvSpPr>
        <p:spPr>
          <a:xfrm>
            <a:off x="457200" y="2322576"/>
            <a:ext cx="8229600" cy="603504"/>
          </a:xfrm>
          <a:prstGeom prst="rect">
            <a:avLst/>
          </a:prstGeom>
          <a:solidFill>
            <a:srgbClr val="EDE9FE"/>
          </a:solidFill>
          <a:ln w="12700">
            <a:solidFill>
              <a:srgbClr val="E5E7EB"/>
            </a:solidFill>
            <a:prstDash val="solid"/>
          </a:ln>
        </p:spPr>
      </p:sp>
      <p:sp>
        <p:nvSpPr>
          <p:cNvPr id="10" name="Shape 8"/>
          <p:cNvSpPr/>
          <p:nvPr/>
        </p:nvSpPr>
        <p:spPr>
          <a:xfrm>
            <a:off x="457200" y="2322576"/>
            <a:ext cx="54864" cy="603504"/>
          </a:xfrm>
          <a:prstGeom prst="rect">
            <a:avLst/>
          </a:prstGeom>
          <a:solidFill>
            <a:srgbClr val="7C3AED"/>
          </a:solidFill>
          <a:ln w="12700">
            <a:solidFill>
              <a:srgbClr val="7C3AED"/>
            </a:solidFill>
            <a:prstDash val="solid"/>
          </a:ln>
        </p:spPr>
      </p:sp>
      <p:sp>
        <p:nvSpPr>
          <p:cNvPr id="11" name="Text 9"/>
          <p:cNvSpPr/>
          <p:nvPr/>
        </p:nvSpPr>
        <p:spPr>
          <a:xfrm>
            <a:off x="640080" y="2386584"/>
            <a:ext cx="2011680" cy="475488"/>
          </a:xfrm>
          <a:prstGeom prst="rect">
            <a:avLst/>
          </a:prstGeom>
          <a:noFill/>
          <a:ln/>
        </p:spPr>
        <p:txBody>
          <a:bodyPr wrap="square" rtlCol="0" anchor="ctr"/>
          <a:lstStyle/>
          <a:p>
            <a:pPr indent="0" marL="0">
              <a:buNone/>
            </a:pPr>
            <a:r>
              <a:rPr lang="en-US" sz="1300" b="1" dirty="0">
                <a:solidFill>
                  <a:srgbClr val="4C1D95"/>
                </a:solidFill>
                <a:latin typeface="Trebuchet MS" pitchFamily="34" charset="0"/>
                <a:ea typeface="Trebuchet MS" pitchFamily="34" charset="-122"/>
                <a:cs typeface="Trebuchet MS" pitchFamily="34" charset="-120"/>
              </a:rPr>
              <a:t>Quién tiene acceso</a:t>
            </a:r>
            <a:endParaRPr lang="en-US" sz="1300" dirty="0"/>
          </a:p>
        </p:txBody>
      </p:sp>
      <p:sp>
        <p:nvSpPr>
          <p:cNvPr id="12" name="Text 10"/>
          <p:cNvSpPr/>
          <p:nvPr/>
        </p:nvSpPr>
        <p:spPr>
          <a:xfrm>
            <a:off x="2834640" y="2386584"/>
            <a:ext cx="5669280" cy="475488"/>
          </a:xfrm>
          <a:prstGeom prst="rect">
            <a:avLst/>
          </a:prstGeom>
          <a:noFill/>
          <a:ln/>
        </p:spPr>
        <p:txBody>
          <a:bodyPr wrap="square" rtlCol="0" anchor="ctr"/>
          <a:lstStyle/>
          <a:p>
            <a:pPr indent="0" marL="0">
              <a:buNone/>
            </a:pPr>
            <a:r>
              <a:rPr lang="en-US" sz="1200" dirty="0">
                <a:solidFill>
                  <a:srgbClr val="1A1A2E"/>
                </a:solidFill>
                <a:latin typeface="Trebuchet MS" pitchFamily="34" charset="0"/>
                <a:ea typeface="Trebuchet MS" pitchFamily="34" charset="-122"/>
                <a:cs typeface="Trebuchet MS" pitchFamily="34" charset="-120"/>
              </a:rPr>
              <a:t>La empresa, los anunciantes, los algoritmos, los administradores de cada servidor.</a:t>
            </a:r>
            <a:endParaRPr lang="en-US" sz="1200" dirty="0"/>
          </a:p>
        </p:txBody>
      </p:sp>
      <p:sp>
        <p:nvSpPr>
          <p:cNvPr id="13" name="Shape 11"/>
          <p:cNvSpPr/>
          <p:nvPr/>
        </p:nvSpPr>
        <p:spPr>
          <a:xfrm>
            <a:off x="457200" y="2999232"/>
            <a:ext cx="8229600" cy="603504"/>
          </a:xfrm>
          <a:prstGeom prst="rect">
            <a:avLst/>
          </a:prstGeom>
          <a:solidFill>
            <a:srgbClr val="FFFFFF"/>
          </a:solidFill>
          <a:ln w="12700">
            <a:solidFill>
              <a:srgbClr val="E5E7EB"/>
            </a:solidFill>
            <a:prstDash val="solid"/>
          </a:ln>
        </p:spPr>
      </p:sp>
      <p:sp>
        <p:nvSpPr>
          <p:cNvPr id="14" name="Shape 12"/>
          <p:cNvSpPr/>
          <p:nvPr/>
        </p:nvSpPr>
        <p:spPr>
          <a:xfrm>
            <a:off x="457200" y="2999232"/>
            <a:ext cx="54864" cy="603504"/>
          </a:xfrm>
          <a:prstGeom prst="rect">
            <a:avLst/>
          </a:prstGeom>
          <a:solidFill>
            <a:srgbClr val="7C3AED"/>
          </a:solidFill>
          <a:ln w="12700">
            <a:solidFill>
              <a:srgbClr val="7C3AED"/>
            </a:solidFill>
            <a:prstDash val="solid"/>
          </a:ln>
        </p:spPr>
      </p:sp>
      <p:sp>
        <p:nvSpPr>
          <p:cNvPr id="15" name="Text 13"/>
          <p:cNvSpPr/>
          <p:nvPr/>
        </p:nvSpPr>
        <p:spPr>
          <a:xfrm>
            <a:off x="640080" y="3063240"/>
            <a:ext cx="2011680" cy="475488"/>
          </a:xfrm>
          <a:prstGeom prst="rect">
            <a:avLst/>
          </a:prstGeom>
          <a:noFill/>
          <a:ln/>
        </p:spPr>
        <p:txBody>
          <a:bodyPr wrap="square" rtlCol="0" anchor="ctr"/>
          <a:lstStyle/>
          <a:p>
            <a:pPr indent="0" marL="0">
              <a:buNone/>
            </a:pPr>
            <a:r>
              <a:rPr lang="en-US" sz="1300" b="1" dirty="0">
                <a:solidFill>
                  <a:srgbClr val="4C1D95"/>
                </a:solidFill>
                <a:latin typeface="Trebuchet MS" pitchFamily="34" charset="0"/>
                <a:ea typeface="Trebuchet MS" pitchFamily="34" charset="-122"/>
                <a:cs typeface="Trebuchet MS" pitchFamily="34" charset="-120"/>
              </a:rPr>
              <a:t>Cómo se usa</a:t>
            </a:r>
            <a:endParaRPr lang="en-US" sz="1300" dirty="0"/>
          </a:p>
        </p:txBody>
      </p:sp>
      <p:sp>
        <p:nvSpPr>
          <p:cNvPr id="16" name="Text 14"/>
          <p:cNvSpPr/>
          <p:nvPr/>
        </p:nvSpPr>
        <p:spPr>
          <a:xfrm>
            <a:off x="2834640" y="3063240"/>
            <a:ext cx="5669280" cy="475488"/>
          </a:xfrm>
          <a:prstGeom prst="rect">
            <a:avLst/>
          </a:prstGeom>
          <a:noFill/>
          <a:ln/>
        </p:spPr>
        <p:txBody>
          <a:bodyPr wrap="square" rtlCol="0" anchor="ctr"/>
          <a:lstStyle/>
          <a:p>
            <a:pPr indent="0" marL="0">
              <a:buNone/>
            </a:pPr>
            <a:r>
              <a:rPr lang="en-US" sz="1200" dirty="0">
                <a:solidFill>
                  <a:srgbClr val="1A1A2E"/>
                </a:solidFill>
                <a:latin typeface="Trebuchet MS" pitchFamily="34" charset="0"/>
                <a:ea typeface="Trebuchet MS" pitchFamily="34" charset="-122"/>
                <a:cs typeface="Trebuchet MS" pitchFamily="34" charset="-120"/>
              </a:rPr>
              <a:t>Para mostrarte publicidad, para perfilarte, para predecir tu comportamiento o para vendérselo a terceros.</a:t>
            </a:r>
            <a:endParaRPr lang="en-US" sz="1200" dirty="0"/>
          </a:p>
        </p:txBody>
      </p:sp>
      <p:sp>
        <p:nvSpPr>
          <p:cNvPr id="17" name="Shape 15"/>
          <p:cNvSpPr/>
          <p:nvPr/>
        </p:nvSpPr>
        <p:spPr>
          <a:xfrm>
            <a:off x="457200" y="3675888"/>
            <a:ext cx="8229600" cy="603504"/>
          </a:xfrm>
          <a:prstGeom prst="rect">
            <a:avLst/>
          </a:prstGeom>
          <a:solidFill>
            <a:srgbClr val="EDE9FE"/>
          </a:solidFill>
          <a:ln w="12700">
            <a:solidFill>
              <a:srgbClr val="E5E7EB"/>
            </a:solidFill>
            <a:prstDash val="solid"/>
          </a:ln>
        </p:spPr>
      </p:sp>
      <p:sp>
        <p:nvSpPr>
          <p:cNvPr id="18" name="Shape 16"/>
          <p:cNvSpPr/>
          <p:nvPr/>
        </p:nvSpPr>
        <p:spPr>
          <a:xfrm>
            <a:off x="457200" y="3675888"/>
            <a:ext cx="54864" cy="603504"/>
          </a:xfrm>
          <a:prstGeom prst="rect">
            <a:avLst/>
          </a:prstGeom>
          <a:solidFill>
            <a:srgbClr val="7C3AED"/>
          </a:solidFill>
          <a:ln w="12700">
            <a:solidFill>
              <a:srgbClr val="7C3AED"/>
            </a:solidFill>
            <a:prstDash val="solid"/>
          </a:ln>
        </p:spPr>
      </p:sp>
      <p:sp>
        <p:nvSpPr>
          <p:cNvPr id="19" name="Text 17"/>
          <p:cNvSpPr/>
          <p:nvPr/>
        </p:nvSpPr>
        <p:spPr>
          <a:xfrm>
            <a:off x="640080" y="3739896"/>
            <a:ext cx="2011680" cy="475488"/>
          </a:xfrm>
          <a:prstGeom prst="rect">
            <a:avLst/>
          </a:prstGeom>
          <a:noFill/>
          <a:ln/>
        </p:spPr>
        <p:txBody>
          <a:bodyPr wrap="square" rtlCol="0" anchor="ctr"/>
          <a:lstStyle/>
          <a:p>
            <a:pPr indent="0" marL="0">
              <a:buNone/>
            </a:pPr>
            <a:r>
              <a:rPr lang="en-US" sz="1300" b="1" dirty="0">
                <a:solidFill>
                  <a:srgbClr val="4C1D95"/>
                </a:solidFill>
                <a:latin typeface="Trebuchet MS" pitchFamily="34" charset="0"/>
                <a:ea typeface="Trebuchet MS" pitchFamily="34" charset="-122"/>
                <a:cs typeface="Trebuchet MS" pitchFamily="34" charset="-120"/>
              </a:rPr>
              <a:t>Cuánto control tienes</a:t>
            </a:r>
            <a:endParaRPr lang="en-US" sz="1300" dirty="0"/>
          </a:p>
        </p:txBody>
      </p:sp>
      <p:sp>
        <p:nvSpPr>
          <p:cNvPr id="20" name="Text 18"/>
          <p:cNvSpPr/>
          <p:nvPr/>
        </p:nvSpPr>
        <p:spPr>
          <a:xfrm>
            <a:off x="2834640" y="3739896"/>
            <a:ext cx="5669280" cy="475488"/>
          </a:xfrm>
          <a:prstGeom prst="rect">
            <a:avLst/>
          </a:prstGeom>
          <a:noFill/>
          <a:ln/>
        </p:spPr>
        <p:txBody>
          <a:bodyPr wrap="square" rtlCol="0" anchor="ctr"/>
          <a:lstStyle/>
          <a:p>
            <a:pPr indent="0" marL="0">
              <a:buNone/>
            </a:pPr>
            <a:r>
              <a:rPr lang="en-US" sz="1200" dirty="0">
                <a:solidFill>
                  <a:srgbClr val="1A1A2E"/>
                </a:solidFill>
                <a:latin typeface="Trebuchet MS" pitchFamily="34" charset="0"/>
                <a:ea typeface="Trebuchet MS" pitchFamily="34" charset="-122"/>
                <a:cs typeface="Trebuchet MS" pitchFamily="34" charset="-120"/>
              </a:rPr>
              <a:t>Si puedes borrar tu cuenta de verdad, llevarte tus datos o elegir con quién los compartes.</a:t>
            </a:r>
            <a:endParaRPr lang="en-US" sz="1200" dirty="0"/>
          </a:p>
        </p:txBody>
      </p:sp>
      <p:sp>
        <p:nvSpPr>
          <p:cNvPr id="21" name="Shape 19"/>
          <p:cNvSpPr/>
          <p:nvPr/>
        </p:nvSpPr>
        <p:spPr>
          <a:xfrm>
            <a:off x="457200" y="4352544"/>
            <a:ext cx="8229600" cy="603504"/>
          </a:xfrm>
          <a:prstGeom prst="rect">
            <a:avLst/>
          </a:prstGeom>
          <a:solidFill>
            <a:srgbClr val="FFFFFF"/>
          </a:solidFill>
          <a:ln w="12700">
            <a:solidFill>
              <a:srgbClr val="E5E7EB"/>
            </a:solidFill>
            <a:prstDash val="solid"/>
          </a:ln>
        </p:spPr>
      </p:sp>
      <p:sp>
        <p:nvSpPr>
          <p:cNvPr id="22" name="Shape 20"/>
          <p:cNvSpPr/>
          <p:nvPr/>
        </p:nvSpPr>
        <p:spPr>
          <a:xfrm>
            <a:off x="457200" y="4352544"/>
            <a:ext cx="54864" cy="603504"/>
          </a:xfrm>
          <a:prstGeom prst="rect">
            <a:avLst/>
          </a:prstGeom>
          <a:solidFill>
            <a:srgbClr val="7C3AED"/>
          </a:solidFill>
          <a:ln w="12700">
            <a:solidFill>
              <a:srgbClr val="7C3AED"/>
            </a:solidFill>
            <a:prstDash val="solid"/>
          </a:ln>
        </p:spPr>
      </p:sp>
      <p:sp>
        <p:nvSpPr>
          <p:cNvPr id="23" name="Text 21"/>
          <p:cNvSpPr/>
          <p:nvPr/>
        </p:nvSpPr>
        <p:spPr>
          <a:xfrm>
            <a:off x="640080" y="4416552"/>
            <a:ext cx="2011680" cy="475488"/>
          </a:xfrm>
          <a:prstGeom prst="rect">
            <a:avLst/>
          </a:prstGeom>
          <a:noFill/>
          <a:ln/>
        </p:spPr>
        <p:txBody>
          <a:bodyPr wrap="square" rtlCol="0" anchor="ctr"/>
          <a:lstStyle/>
          <a:p>
            <a:pPr indent="0" marL="0">
              <a:buNone/>
            </a:pPr>
            <a:r>
              <a:rPr lang="en-US" sz="1300" b="1" dirty="0">
                <a:solidFill>
                  <a:srgbClr val="4C1D95"/>
                </a:solidFill>
                <a:latin typeface="Trebuchet MS" pitchFamily="34" charset="0"/>
                <a:ea typeface="Trebuchet MS" pitchFamily="34" charset="-122"/>
                <a:cs typeface="Trebuchet MS" pitchFamily="34" charset="-120"/>
              </a:rPr>
              <a:t>Quién decide las normas</a:t>
            </a:r>
            <a:endParaRPr lang="en-US" sz="1300" dirty="0"/>
          </a:p>
        </p:txBody>
      </p:sp>
      <p:sp>
        <p:nvSpPr>
          <p:cNvPr id="24" name="Text 22"/>
          <p:cNvSpPr/>
          <p:nvPr/>
        </p:nvSpPr>
        <p:spPr>
          <a:xfrm>
            <a:off x="2834640" y="4416552"/>
            <a:ext cx="5669280" cy="475488"/>
          </a:xfrm>
          <a:prstGeom prst="rect">
            <a:avLst/>
          </a:prstGeom>
          <a:noFill/>
          <a:ln/>
        </p:spPr>
        <p:txBody>
          <a:bodyPr wrap="square" rtlCol="0" anchor="ctr"/>
          <a:lstStyle/>
          <a:p>
            <a:pPr indent="0" marL="0">
              <a:buNone/>
            </a:pPr>
            <a:r>
              <a:rPr lang="en-US" sz="1200" dirty="0">
                <a:solidFill>
                  <a:srgbClr val="1A1A2E"/>
                </a:solidFill>
                <a:latin typeface="Trebuchet MS" pitchFamily="34" charset="0"/>
                <a:ea typeface="Trebuchet MS" pitchFamily="34" charset="-122"/>
                <a:cs typeface="Trebuchet MS" pitchFamily="34" charset="-120"/>
              </a:rPr>
              <a:t>Si las normas las establece una empresa unilateralmente o hay más actores con más poder distribuido.</a:t>
            </a:r>
            <a:endParaRPr lang="en-US" sz="1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4C1D95"/>
        </a:solidFill>
      </p:bgPr>
    </p:bg>
    <p:spTree>
      <p:nvGrpSpPr>
        <p:cNvPr id="1" name=""/>
        <p:cNvGrpSpPr/>
        <p:nvPr/>
      </p:nvGrpSpPr>
      <p:grpSpPr>
        <a:xfrm>
          <a:off x="0" y="0"/>
          <a:ext cx="0" cy="0"/>
          <a:chOff x="0" y="0"/>
          <a:chExt cx="0" cy="0"/>
        </a:xfrm>
      </p:grpSpPr>
      <p:sp>
        <p:nvSpPr>
          <p:cNvPr id="2" name="Text 0"/>
          <p:cNvSpPr/>
          <p:nvPr/>
        </p:nvSpPr>
        <p:spPr>
          <a:xfrm>
            <a:off x="457200" y="320040"/>
            <a:ext cx="8229600" cy="685800"/>
          </a:xfrm>
          <a:prstGeom prst="rect">
            <a:avLst/>
          </a:prstGeom>
          <a:noFill/>
          <a:ln/>
        </p:spPr>
        <p:txBody>
          <a:bodyPr wrap="square" rtlCol="0" anchor="ctr"/>
          <a:lstStyle/>
          <a:p>
            <a:pPr indent="0" marL="0">
              <a:buNone/>
            </a:pPr>
            <a:r>
              <a:rPr lang="en-US" sz="3200" b="1" dirty="0">
                <a:solidFill>
                  <a:srgbClr val="FFFFFF"/>
                </a:solidFill>
                <a:latin typeface="Trebuchet MS" pitchFamily="34" charset="0"/>
                <a:ea typeface="Trebuchet MS" pitchFamily="34" charset="-122"/>
                <a:cs typeface="Trebuchet MS" pitchFamily="34" charset="-120"/>
              </a:rPr>
              <a:t>Privacidad no es secretismo</a:t>
            </a:r>
            <a:endParaRPr lang="en-US" sz="3200" dirty="0"/>
          </a:p>
        </p:txBody>
      </p:sp>
      <p:sp>
        <p:nvSpPr>
          <p:cNvPr id="3" name="Shape 1"/>
          <p:cNvSpPr/>
          <p:nvPr/>
        </p:nvSpPr>
        <p:spPr>
          <a:xfrm>
            <a:off x="457200" y="1097280"/>
            <a:ext cx="8229600" cy="594360"/>
          </a:xfrm>
          <a:prstGeom prst="rect">
            <a:avLst/>
          </a:prstGeom>
          <a:solidFill>
            <a:srgbClr val="7C3AED">
              <a:alpha val="60000"/>
            </a:srgbClr>
          </a:solidFill>
          <a:ln w="12700">
            <a:solidFill>
              <a:srgbClr val="A78BFA"/>
            </a:solidFill>
            <a:prstDash val="solid"/>
          </a:ln>
        </p:spPr>
      </p:sp>
      <p:sp>
        <p:nvSpPr>
          <p:cNvPr id="4" name="Text 2"/>
          <p:cNvSpPr/>
          <p:nvPr/>
        </p:nvSpPr>
        <p:spPr>
          <a:xfrm>
            <a:off x="594360" y="1170432"/>
            <a:ext cx="7955280" cy="457200"/>
          </a:xfrm>
          <a:prstGeom prst="rect">
            <a:avLst/>
          </a:prstGeom>
          <a:noFill/>
          <a:ln/>
        </p:spPr>
        <p:txBody>
          <a:bodyPr wrap="square" rtlCol="0" anchor="ctr"/>
          <a:lstStyle/>
          <a:p>
            <a:pPr indent="0" marL="0">
              <a:buNone/>
            </a:pPr>
            <a:r>
              <a:rPr lang="en-US" sz="1400" b="1" dirty="0">
                <a:solidFill>
                  <a:srgbClr val="FFFFFF"/>
                </a:solidFill>
                <a:latin typeface="Trebuchet MS" pitchFamily="34" charset="0"/>
                <a:ea typeface="Trebuchet MS" pitchFamily="34" charset="-122"/>
                <a:cs typeface="Trebuchet MS" pitchFamily="34" charset="-120"/>
              </a:rPr>
              <a:t>«No tengo nada que ocultar» es el malentendido más frecuente sobre la privacidad.</a:t>
            </a:r>
            <a:endParaRPr lang="en-US" sz="1400" dirty="0"/>
          </a:p>
        </p:txBody>
      </p:sp>
      <p:sp>
        <p:nvSpPr>
          <p:cNvPr id="5" name="Shape 3"/>
          <p:cNvSpPr/>
          <p:nvPr/>
        </p:nvSpPr>
        <p:spPr>
          <a:xfrm>
            <a:off x="457200" y="1920240"/>
            <a:ext cx="2651760" cy="2560320"/>
          </a:xfrm>
          <a:prstGeom prst="rect">
            <a:avLst/>
          </a:prstGeom>
          <a:solidFill>
            <a:srgbClr val="7C3AED">
              <a:alpha val="40000"/>
            </a:srgbClr>
          </a:solidFill>
          <a:ln w="12700">
            <a:solidFill>
              <a:srgbClr val="A78BFA">
                <a:alpha val="60000"/>
              </a:srgbClr>
            </a:solidFill>
            <a:prstDash val="solid"/>
          </a:ln>
        </p:spPr>
      </p:sp>
      <p:sp>
        <p:nvSpPr>
          <p:cNvPr id="6" name="Text 4"/>
          <p:cNvSpPr/>
          <p:nvPr/>
        </p:nvSpPr>
        <p:spPr>
          <a:xfrm>
            <a:off x="457200" y="2011680"/>
            <a:ext cx="2651760" cy="548640"/>
          </a:xfrm>
          <a:prstGeom prst="rect">
            <a:avLst/>
          </a:prstGeom>
          <a:noFill/>
          <a:ln/>
        </p:spPr>
        <p:txBody>
          <a:bodyPr wrap="square" rtlCol="0" anchor="ctr"/>
          <a:lstStyle/>
          <a:p>
            <a:pPr algn="ctr" indent="0" marL="0">
              <a:buNone/>
            </a:pPr>
            <a:r>
              <a:rPr lang="en-US" sz="2600" dirty="0">
                <a:solidFill>
                  <a:srgbClr val="000000"/>
                </a:solidFill>
              </a:rPr>
              <a:t>🏠</a:t>
            </a:r>
            <a:endParaRPr lang="en-US" sz="2600" dirty="0"/>
          </a:p>
        </p:txBody>
      </p:sp>
      <p:sp>
        <p:nvSpPr>
          <p:cNvPr id="7" name="Text 5"/>
          <p:cNvSpPr/>
          <p:nvPr/>
        </p:nvSpPr>
        <p:spPr>
          <a:xfrm>
            <a:off x="548640" y="2606040"/>
            <a:ext cx="2468880" cy="457200"/>
          </a:xfrm>
          <a:prstGeom prst="rect">
            <a:avLst/>
          </a:prstGeom>
          <a:noFill/>
          <a:ln/>
        </p:spPr>
        <p:txBody>
          <a:bodyPr wrap="square" rtlCol="0" anchor="ctr"/>
          <a:lstStyle/>
          <a:p>
            <a:pPr algn="ctr" indent="0" marL="0">
              <a:buNone/>
            </a:pPr>
            <a:r>
              <a:rPr lang="en-US" sz="1250" b="1" dirty="0">
                <a:solidFill>
                  <a:srgbClr val="FFFFFF"/>
                </a:solidFill>
                <a:latin typeface="Trebuchet MS" pitchFamily="34" charset="0"/>
                <a:ea typeface="Trebuchet MS" pitchFamily="34" charset="-122"/>
                <a:cs typeface="Trebuchet MS" pitchFamily="34" charset="-120"/>
              </a:rPr>
              <a:t>Privacidad no es ocultar</a:t>
            </a:r>
            <a:endParaRPr lang="en-US" sz="1250" dirty="0"/>
          </a:p>
        </p:txBody>
      </p:sp>
      <p:sp>
        <p:nvSpPr>
          <p:cNvPr id="8" name="Text 6"/>
          <p:cNvSpPr/>
          <p:nvPr/>
        </p:nvSpPr>
        <p:spPr>
          <a:xfrm>
            <a:off x="548640" y="3108960"/>
            <a:ext cx="2468880" cy="1280160"/>
          </a:xfrm>
          <a:prstGeom prst="rect">
            <a:avLst/>
          </a:prstGeom>
          <a:noFill/>
          <a:ln/>
        </p:spPr>
        <p:txBody>
          <a:bodyPr wrap="square" rtlCol="0" anchor="ctr"/>
          <a:lstStyle/>
          <a:p>
            <a:pPr algn="ctr" indent="0" marL="0">
              <a:buNone/>
            </a:pPr>
            <a:r>
              <a:rPr lang="en-US" sz="1150" dirty="0">
                <a:solidFill>
                  <a:srgbClr val="EDE9FE"/>
                </a:solidFill>
                <a:latin typeface="Trebuchet MS" pitchFamily="34" charset="0"/>
                <a:ea typeface="Trebuchet MS" pitchFamily="34" charset="-122"/>
                <a:cs typeface="Trebuchet MS" pitchFamily="34" charset="-120"/>
              </a:rPr>
              <a:t>Cierras la puerta de casa no porque hagas algo malo, sino porque decides quién entra y cuándo. Eso es privacidad.</a:t>
            </a:r>
            <a:endParaRPr lang="en-US" sz="1150" dirty="0"/>
          </a:p>
        </p:txBody>
      </p:sp>
      <p:sp>
        <p:nvSpPr>
          <p:cNvPr id="9" name="Shape 7"/>
          <p:cNvSpPr/>
          <p:nvPr/>
        </p:nvSpPr>
        <p:spPr>
          <a:xfrm>
            <a:off x="3383280" y="1920240"/>
            <a:ext cx="2651760" cy="2560320"/>
          </a:xfrm>
          <a:prstGeom prst="rect">
            <a:avLst/>
          </a:prstGeom>
          <a:solidFill>
            <a:srgbClr val="7C3AED">
              <a:alpha val="40000"/>
            </a:srgbClr>
          </a:solidFill>
          <a:ln w="12700">
            <a:solidFill>
              <a:srgbClr val="A78BFA">
                <a:alpha val="60000"/>
              </a:srgbClr>
            </a:solidFill>
            <a:prstDash val="solid"/>
          </a:ln>
        </p:spPr>
      </p:sp>
      <p:sp>
        <p:nvSpPr>
          <p:cNvPr id="10" name="Text 8"/>
          <p:cNvSpPr/>
          <p:nvPr/>
        </p:nvSpPr>
        <p:spPr>
          <a:xfrm>
            <a:off x="3383280" y="2011680"/>
            <a:ext cx="2651760" cy="548640"/>
          </a:xfrm>
          <a:prstGeom prst="rect">
            <a:avLst/>
          </a:prstGeom>
          <a:noFill/>
          <a:ln/>
        </p:spPr>
        <p:txBody>
          <a:bodyPr wrap="square" rtlCol="0" anchor="ctr"/>
          <a:lstStyle/>
          <a:p>
            <a:pPr algn="ctr" indent="0" marL="0">
              <a:buNone/>
            </a:pPr>
            <a:r>
              <a:rPr lang="en-US" sz="2600" dirty="0">
                <a:solidFill>
                  <a:srgbClr val="000000"/>
                </a:solidFill>
              </a:rPr>
              <a:t>📋</a:t>
            </a:r>
            <a:endParaRPr lang="en-US" sz="2600" dirty="0"/>
          </a:p>
        </p:txBody>
      </p:sp>
      <p:sp>
        <p:nvSpPr>
          <p:cNvPr id="11" name="Text 9"/>
          <p:cNvSpPr/>
          <p:nvPr/>
        </p:nvSpPr>
        <p:spPr>
          <a:xfrm>
            <a:off x="3474720" y="2606040"/>
            <a:ext cx="2468880" cy="457200"/>
          </a:xfrm>
          <a:prstGeom prst="rect">
            <a:avLst/>
          </a:prstGeom>
          <a:noFill/>
          <a:ln/>
        </p:spPr>
        <p:txBody>
          <a:bodyPr wrap="square" rtlCol="0" anchor="ctr"/>
          <a:lstStyle/>
          <a:p>
            <a:pPr algn="ctr" indent="0" marL="0">
              <a:buNone/>
            </a:pPr>
            <a:r>
              <a:rPr lang="en-US" sz="1250" b="1" dirty="0">
                <a:solidFill>
                  <a:srgbClr val="FFFFFF"/>
                </a:solidFill>
                <a:latin typeface="Trebuchet MS" pitchFamily="34" charset="0"/>
                <a:ea typeface="Trebuchet MS" pitchFamily="34" charset="-122"/>
                <a:cs typeface="Trebuchet MS" pitchFamily="34" charset="-120"/>
              </a:rPr>
              <a:t>Los datos se usan aunque no hayas hecho nada malo</a:t>
            </a:r>
            <a:endParaRPr lang="en-US" sz="1250" dirty="0"/>
          </a:p>
        </p:txBody>
      </p:sp>
      <p:sp>
        <p:nvSpPr>
          <p:cNvPr id="12" name="Text 10"/>
          <p:cNvSpPr/>
          <p:nvPr/>
        </p:nvSpPr>
        <p:spPr>
          <a:xfrm>
            <a:off x="3474720" y="3108960"/>
            <a:ext cx="2468880" cy="1280160"/>
          </a:xfrm>
          <a:prstGeom prst="rect">
            <a:avLst/>
          </a:prstGeom>
          <a:noFill/>
          <a:ln/>
        </p:spPr>
        <p:txBody>
          <a:bodyPr wrap="square" rtlCol="0" anchor="ctr"/>
          <a:lstStyle/>
          <a:p>
            <a:pPr algn="ctr" indent="0" marL="0">
              <a:buNone/>
            </a:pPr>
            <a:r>
              <a:rPr lang="en-US" sz="1150" dirty="0">
                <a:solidFill>
                  <a:srgbClr val="EDE9FE"/>
                </a:solidFill>
                <a:latin typeface="Trebuchet MS" pitchFamily="34" charset="0"/>
                <a:ea typeface="Trebuchet MS" pitchFamily="34" charset="-122"/>
                <a:cs typeface="Trebuchet MS" pitchFamily="34" charset="-120"/>
              </a:rPr>
              <a:t>Se usan para perfilarte, para venderte cosas, para predecir tu comportamiento. No hace falta haber cometido ningún delito para que te afecte.</a:t>
            </a:r>
            <a:endParaRPr lang="en-US" sz="1150" dirty="0"/>
          </a:p>
        </p:txBody>
      </p:sp>
      <p:sp>
        <p:nvSpPr>
          <p:cNvPr id="13" name="Shape 11"/>
          <p:cNvSpPr/>
          <p:nvPr/>
        </p:nvSpPr>
        <p:spPr>
          <a:xfrm>
            <a:off x="6309360" y="1920240"/>
            <a:ext cx="2651760" cy="2560320"/>
          </a:xfrm>
          <a:prstGeom prst="rect">
            <a:avLst/>
          </a:prstGeom>
          <a:solidFill>
            <a:srgbClr val="7C3AED">
              <a:alpha val="40000"/>
            </a:srgbClr>
          </a:solidFill>
          <a:ln w="12700">
            <a:solidFill>
              <a:srgbClr val="A78BFA">
                <a:alpha val="60000"/>
              </a:srgbClr>
            </a:solidFill>
            <a:prstDash val="solid"/>
          </a:ln>
        </p:spPr>
      </p:sp>
      <p:sp>
        <p:nvSpPr>
          <p:cNvPr id="14" name="Text 12"/>
          <p:cNvSpPr/>
          <p:nvPr/>
        </p:nvSpPr>
        <p:spPr>
          <a:xfrm>
            <a:off x="6309360" y="2011680"/>
            <a:ext cx="2651760" cy="548640"/>
          </a:xfrm>
          <a:prstGeom prst="rect">
            <a:avLst/>
          </a:prstGeom>
          <a:noFill/>
          <a:ln/>
        </p:spPr>
        <p:txBody>
          <a:bodyPr wrap="square" rtlCol="0" anchor="ctr"/>
          <a:lstStyle/>
          <a:p>
            <a:pPr algn="ctr" indent="0" marL="0">
              <a:buNone/>
            </a:pPr>
            <a:r>
              <a:rPr lang="en-US" sz="2600" dirty="0">
                <a:solidFill>
                  <a:srgbClr val="000000"/>
                </a:solidFill>
              </a:rPr>
              <a:t>⚖️</a:t>
            </a:r>
            <a:endParaRPr lang="en-US" sz="2600" dirty="0"/>
          </a:p>
        </p:txBody>
      </p:sp>
      <p:sp>
        <p:nvSpPr>
          <p:cNvPr id="15" name="Text 13"/>
          <p:cNvSpPr/>
          <p:nvPr/>
        </p:nvSpPr>
        <p:spPr>
          <a:xfrm>
            <a:off x="6400800" y="2606040"/>
            <a:ext cx="2468880" cy="457200"/>
          </a:xfrm>
          <a:prstGeom prst="rect">
            <a:avLst/>
          </a:prstGeom>
          <a:noFill/>
          <a:ln/>
        </p:spPr>
        <p:txBody>
          <a:bodyPr wrap="square" rtlCol="0" anchor="ctr"/>
          <a:lstStyle/>
          <a:p>
            <a:pPr algn="ctr" indent="0" marL="0">
              <a:buNone/>
            </a:pPr>
            <a:r>
              <a:rPr lang="en-US" sz="1250" b="1" dirty="0">
                <a:solidFill>
                  <a:srgbClr val="FFFFFF"/>
                </a:solidFill>
                <a:latin typeface="Trebuchet MS" pitchFamily="34" charset="0"/>
                <a:ea typeface="Trebuchet MS" pitchFamily="34" charset="-122"/>
                <a:cs typeface="Trebuchet MS" pitchFamily="34" charset="-120"/>
              </a:rPr>
              <a:t>Es una cuestión de poder y de contexto</a:t>
            </a:r>
            <a:endParaRPr lang="en-US" sz="1250" dirty="0"/>
          </a:p>
        </p:txBody>
      </p:sp>
      <p:sp>
        <p:nvSpPr>
          <p:cNvPr id="16" name="Text 14"/>
          <p:cNvSpPr/>
          <p:nvPr/>
        </p:nvSpPr>
        <p:spPr>
          <a:xfrm>
            <a:off x="6400800" y="3108960"/>
            <a:ext cx="2468880" cy="1280160"/>
          </a:xfrm>
          <a:prstGeom prst="rect">
            <a:avLst/>
          </a:prstGeom>
          <a:noFill/>
          <a:ln/>
        </p:spPr>
        <p:txBody>
          <a:bodyPr wrap="square" rtlCol="0" anchor="ctr"/>
          <a:lstStyle/>
          <a:p>
            <a:pPr algn="ctr" indent="0" marL="0">
              <a:buNone/>
            </a:pPr>
            <a:r>
              <a:rPr lang="en-US" sz="1150" dirty="0">
                <a:solidFill>
                  <a:srgbClr val="EDE9FE"/>
                </a:solidFill>
                <a:latin typeface="Trebuchet MS" pitchFamily="34" charset="0"/>
                <a:ea typeface="Trebuchet MS" pitchFamily="34" charset="-122"/>
                <a:cs typeface="Trebuchet MS" pitchFamily="34" charset="-120"/>
              </a:rPr>
              <a:t>Lo que compartes con tu médica no debería llegar a tu jefe. Lo que publicas entre amigos no debería usarse para mostrarte publicidad de seguros. El problema no es el dato: es el control sobre él.</a:t>
            </a:r>
            <a:endParaRPr lang="en-US" sz="11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8F7FF"/>
        </a:solidFill>
      </p:bgPr>
    </p:bg>
    <p:spTree>
      <p:nvGrpSpPr>
        <p:cNvPr id="1" name=""/>
        <p:cNvGrpSpPr/>
        <p:nvPr/>
      </p:nvGrpSpPr>
      <p:grpSpPr>
        <a:xfrm>
          <a:off x="0" y="0"/>
          <a:ext cx="0" cy="0"/>
          <a:chOff x="0" y="0"/>
          <a:chExt cx="0" cy="0"/>
        </a:xfrm>
      </p:grpSpPr>
      <p:sp>
        <p:nvSpPr>
          <p:cNvPr id="2" name="Text 0"/>
          <p:cNvSpPr/>
          <p:nvPr/>
        </p:nvSpPr>
        <p:spPr>
          <a:xfrm>
            <a:off x="457200" y="365760"/>
            <a:ext cx="8229600" cy="594360"/>
          </a:xfrm>
          <a:prstGeom prst="rect">
            <a:avLst/>
          </a:prstGeom>
          <a:noFill/>
          <a:ln/>
        </p:spPr>
        <p:txBody>
          <a:bodyPr wrap="square" lIns="0" tIns="0" rIns="0" bIns="0" rtlCol="0" anchor="ctr"/>
          <a:lstStyle/>
          <a:p>
            <a:pPr algn="l" indent="0" marL="0">
              <a:buNone/>
            </a:pPr>
            <a:r>
              <a:rPr lang="en-US" sz="2600" b="1" dirty="0">
                <a:solidFill>
                  <a:srgbClr val="4C1D95"/>
                </a:solidFill>
                <a:latin typeface="Trebuchet MS" pitchFamily="34" charset="0"/>
                <a:ea typeface="Trebuchet MS" pitchFamily="34" charset="-122"/>
                <a:cs typeface="Trebuchet MS" pitchFamily="34" charset="-120"/>
              </a:rPr>
              <a:t>El modelo de negocio que lo cambia todo</a:t>
            </a:r>
            <a:endParaRPr lang="en-US" sz="2600" dirty="0"/>
          </a:p>
        </p:txBody>
      </p:sp>
      <p:sp>
        <p:nvSpPr>
          <p:cNvPr id="3" name="Shape 1"/>
          <p:cNvSpPr/>
          <p:nvPr/>
        </p:nvSpPr>
        <p:spPr>
          <a:xfrm>
            <a:off x="457200" y="987552"/>
            <a:ext cx="1097280" cy="45720"/>
          </a:xfrm>
          <a:prstGeom prst="rect">
            <a:avLst/>
          </a:prstGeom>
          <a:solidFill>
            <a:srgbClr val="7C3AED"/>
          </a:solidFill>
          <a:ln w="12700">
            <a:solidFill>
              <a:srgbClr val="7C3AED"/>
            </a:solidFill>
            <a:prstDash val="solid"/>
          </a:ln>
        </p:spPr>
      </p:sp>
      <p:sp>
        <p:nvSpPr>
          <p:cNvPr id="4" name="Text 2"/>
          <p:cNvSpPr/>
          <p:nvPr/>
        </p:nvSpPr>
        <p:spPr>
          <a:xfrm>
            <a:off x="457200" y="1143000"/>
            <a:ext cx="8229600" cy="347472"/>
          </a:xfrm>
          <a:prstGeom prst="rect">
            <a:avLst/>
          </a:prstGeom>
          <a:noFill/>
          <a:ln/>
        </p:spPr>
        <p:txBody>
          <a:bodyPr wrap="square" rtlCol="0" anchor="ctr"/>
          <a:lstStyle/>
          <a:p>
            <a:pPr indent="0" marL="0">
              <a:buNone/>
            </a:pPr>
            <a:r>
              <a:rPr lang="en-US" sz="1300" dirty="0">
                <a:solidFill>
                  <a:srgbClr val="4B5563"/>
                </a:solidFill>
                <a:latin typeface="Trebuchet MS" pitchFamily="34" charset="0"/>
                <a:ea typeface="Trebuchet MS" pitchFamily="34" charset="-122"/>
                <a:cs typeface="Trebuchet MS" pitchFamily="34" charset="-120"/>
              </a:rPr>
              <a:t>Las grandes plataformas sociales son gratuitas porque el producto no es la plataforma:</a:t>
            </a:r>
            <a:endParaRPr lang="en-US" sz="1300" dirty="0"/>
          </a:p>
        </p:txBody>
      </p:sp>
      <p:sp>
        <p:nvSpPr>
          <p:cNvPr id="5" name="Shape 3"/>
          <p:cNvSpPr/>
          <p:nvPr/>
        </p:nvSpPr>
        <p:spPr>
          <a:xfrm>
            <a:off x="457200" y="1572768"/>
            <a:ext cx="8229600" cy="731520"/>
          </a:xfrm>
          <a:prstGeom prst="rect">
            <a:avLst/>
          </a:prstGeom>
          <a:solidFill>
            <a:srgbClr val="FEF3C7"/>
          </a:solidFill>
          <a:ln w="12700">
            <a:solidFill>
              <a:srgbClr val="D97706"/>
            </a:solidFill>
            <a:prstDash val="solid"/>
          </a:ln>
        </p:spPr>
      </p:sp>
      <p:sp>
        <p:nvSpPr>
          <p:cNvPr id="6" name="Text 4"/>
          <p:cNvSpPr/>
          <p:nvPr/>
        </p:nvSpPr>
        <p:spPr>
          <a:xfrm>
            <a:off x="594360" y="1645920"/>
            <a:ext cx="7955280" cy="585216"/>
          </a:xfrm>
          <a:prstGeom prst="rect">
            <a:avLst/>
          </a:prstGeom>
          <a:noFill/>
          <a:ln/>
        </p:spPr>
        <p:txBody>
          <a:bodyPr wrap="square" rtlCol="0" anchor="ctr"/>
          <a:lstStyle/>
          <a:p>
            <a:pPr indent="0" marL="0">
              <a:buNone/>
            </a:pPr>
            <a:r>
              <a:rPr lang="en-US" sz="1350" dirty="0">
                <a:solidFill>
                  <a:srgbClr val="1A1A2E"/>
                </a:solidFill>
                <a:latin typeface="Trebuchet MS" pitchFamily="34" charset="0"/>
                <a:ea typeface="Trebuchet MS" pitchFamily="34" charset="-122"/>
                <a:cs typeface="Trebuchet MS" pitchFamily="34" charset="-120"/>
              </a:rPr>
              <a:t>El modelo es: captar atención → recoger datos de comportamiento → vender acceso a audiencias perfiladas a anunciantes.</a:t>
            </a:r>
            <a:endParaRPr lang="en-US" sz="1350" dirty="0"/>
          </a:p>
        </p:txBody>
      </p:sp>
      <p:sp>
        <p:nvSpPr>
          <p:cNvPr id="7" name="Shape 5"/>
          <p:cNvSpPr/>
          <p:nvPr/>
        </p:nvSpPr>
        <p:spPr>
          <a:xfrm>
            <a:off x="457200" y="2423160"/>
            <a:ext cx="4023360" cy="1188720"/>
          </a:xfrm>
          <a:prstGeom prst="rect">
            <a:avLst/>
          </a:prstGeom>
          <a:solidFill>
            <a:srgbClr val="FFFFFF"/>
          </a:solidFill>
          <a:ln w="12700">
            <a:solidFill>
              <a:srgbClr val="E5E7EB"/>
            </a:solidFill>
            <a:prstDash val="solid"/>
          </a:ln>
          <a:effectLst>
            <a:outerShdw sx="100000" sy="100000" kx="0" ky="0" algn="bl" rotWithShape="0" blurRad="101600" dist="38100" dir="8100000">
              <a:srgbClr val="000000">
                <a:alpha val="10000"/>
              </a:srgbClr>
            </a:outerShdw>
          </a:effectLst>
        </p:spPr>
      </p:sp>
      <p:sp>
        <p:nvSpPr>
          <p:cNvPr id="8" name="Shape 6"/>
          <p:cNvSpPr/>
          <p:nvPr/>
        </p:nvSpPr>
        <p:spPr>
          <a:xfrm>
            <a:off x="457200" y="2423160"/>
            <a:ext cx="54864" cy="1188720"/>
          </a:xfrm>
          <a:prstGeom prst="rect">
            <a:avLst/>
          </a:prstGeom>
          <a:solidFill>
            <a:srgbClr val="D97706"/>
          </a:solidFill>
          <a:ln w="12700">
            <a:solidFill>
              <a:srgbClr val="D97706"/>
            </a:solidFill>
            <a:prstDash val="solid"/>
          </a:ln>
        </p:spPr>
      </p:sp>
      <p:sp>
        <p:nvSpPr>
          <p:cNvPr id="9" name="Text 7"/>
          <p:cNvSpPr/>
          <p:nvPr/>
        </p:nvSpPr>
        <p:spPr>
          <a:xfrm>
            <a:off x="658368" y="2487168"/>
            <a:ext cx="3749040" cy="347472"/>
          </a:xfrm>
          <a:prstGeom prst="rect">
            <a:avLst/>
          </a:prstGeom>
          <a:noFill/>
          <a:ln/>
        </p:spPr>
        <p:txBody>
          <a:bodyPr wrap="square" rtlCol="0" anchor="ctr"/>
          <a:lstStyle/>
          <a:p>
            <a:pPr indent="0" marL="0">
              <a:buNone/>
            </a:pPr>
            <a:r>
              <a:rPr lang="en-US" sz="1250" b="1" dirty="0">
                <a:solidFill>
                  <a:srgbClr val="4C1D95"/>
                </a:solidFill>
                <a:latin typeface="Trebuchet MS" pitchFamily="34" charset="0"/>
                <a:ea typeface="Trebuchet MS" pitchFamily="34" charset="-122"/>
                <a:cs typeface="Trebuchet MS" pitchFamily="34" charset="-120"/>
              </a:rPr>
              <a:t>El algoritmo no es neutral</a:t>
            </a:r>
            <a:endParaRPr lang="en-US" sz="1250" dirty="0"/>
          </a:p>
        </p:txBody>
      </p:sp>
      <p:sp>
        <p:nvSpPr>
          <p:cNvPr id="10" name="Text 8"/>
          <p:cNvSpPr/>
          <p:nvPr/>
        </p:nvSpPr>
        <p:spPr>
          <a:xfrm>
            <a:off x="658368" y="2834640"/>
            <a:ext cx="3749040" cy="713232"/>
          </a:xfrm>
          <a:prstGeom prst="rect">
            <a:avLst/>
          </a:prstGeom>
          <a:noFill/>
          <a:ln/>
        </p:spPr>
        <p:txBody>
          <a:bodyPr wrap="square" rtlCol="0" anchor="ctr"/>
          <a:lstStyle/>
          <a:p>
            <a:pPr indent="0" marL="0">
              <a:buNone/>
            </a:pPr>
            <a:r>
              <a:rPr lang="en-US" sz="1150" dirty="0">
                <a:solidFill>
                  <a:srgbClr val="4B5563"/>
                </a:solidFill>
                <a:latin typeface="Trebuchet MS" pitchFamily="34" charset="0"/>
                <a:ea typeface="Trebuchet MS" pitchFamily="34" charset="-122"/>
                <a:cs typeface="Trebuchet MS" pitchFamily="34" charset="-120"/>
              </a:rPr>
              <a:t>Está optimizado para que pases más tiempo en la plataforma, no para que estés bien informada o tengas conversaciones de calidad. El tiempo de conexión es el objetivo.</a:t>
            </a:r>
            <a:endParaRPr lang="en-US" sz="1150" dirty="0"/>
          </a:p>
        </p:txBody>
      </p:sp>
      <p:sp>
        <p:nvSpPr>
          <p:cNvPr id="11" name="Shape 9"/>
          <p:cNvSpPr/>
          <p:nvPr/>
        </p:nvSpPr>
        <p:spPr>
          <a:xfrm>
            <a:off x="457200" y="3721608"/>
            <a:ext cx="4023360" cy="1188720"/>
          </a:xfrm>
          <a:prstGeom prst="rect">
            <a:avLst/>
          </a:prstGeom>
          <a:solidFill>
            <a:srgbClr val="FFFFFF"/>
          </a:solidFill>
          <a:ln w="12700">
            <a:solidFill>
              <a:srgbClr val="E5E7EB"/>
            </a:solidFill>
            <a:prstDash val="solid"/>
          </a:ln>
          <a:effectLst>
            <a:outerShdw sx="100000" sy="100000" kx="0" ky="0" algn="bl" rotWithShape="0" blurRad="101600" dist="38100" dir="8100000">
              <a:srgbClr val="000000">
                <a:alpha val="10000"/>
              </a:srgbClr>
            </a:outerShdw>
          </a:effectLst>
        </p:spPr>
      </p:sp>
      <p:sp>
        <p:nvSpPr>
          <p:cNvPr id="12" name="Shape 10"/>
          <p:cNvSpPr/>
          <p:nvPr/>
        </p:nvSpPr>
        <p:spPr>
          <a:xfrm>
            <a:off x="457200" y="3721608"/>
            <a:ext cx="54864" cy="1188720"/>
          </a:xfrm>
          <a:prstGeom prst="rect">
            <a:avLst/>
          </a:prstGeom>
          <a:solidFill>
            <a:srgbClr val="D97706"/>
          </a:solidFill>
          <a:ln w="12700">
            <a:solidFill>
              <a:srgbClr val="D97706"/>
            </a:solidFill>
            <a:prstDash val="solid"/>
          </a:ln>
        </p:spPr>
      </p:sp>
      <p:sp>
        <p:nvSpPr>
          <p:cNvPr id="13" name="Text 11"/>
          <p:cNvSpPr/>
          <p:nvPr/>
        </p:nvSpPr>
        <p:spPr>
          <a:xfrm>
            <a:off x="658368" y="3785616"/>
            <a:ext cx="3749040" cy="347472"/>
          </a:xfrm>
          <a:prstGeom prst="rect">
            <a:avLst/>
          </a:prstGeom>
          <a:noFill/>
          <a:ln/>
        </p:spPr>
        <p:txBody>
          <a:bodyPr wrap="square" rtlCol="0" anchor="ctr"/>
          <a:lstStyle/>
          <a:p>
            <a:pPr indent="0" marL="0">
              <a:buNone/>
            </a:pPr>
            <a:r>
              <a:rPr lang="en-US" sz="1250" b="1" dirty="0">
                <a:solidFill>
                  <a:srgbClr val="4C1D95"/>
                </a:solidFill>
                <a:latin typeface="Trebuchet MS" pitchFamily="34" charset="0"/>
                <a:ea typeface="Trebuchet MS" pitchFamily="34" charset="-122"/>
                <a:cs typeface="Trebuchet MS" pitchFamily="34" charset="-120"/>
              </a:rPr>
              <a:t>Tus datos son el inventario</a:t>
            </a:r>
            <a:endParaRPr lang="en-US" sz="1250" dirty="0"/>
          </a:p>
        </p:txBody>
      </p:sp>
      <p:sp>
        <p:nvSpPr>
          <p:cNvPr id="14" name="Text 12"/>
          <p:cNvSpPr/>
          <p:nvPr/>
        </p:nvSpPr>
        <p:spPr>
          <a:xfrm>
            <a:off x="658368" y="4133088"/>
            <a:ext cx="3749040" cy="713232"/>
          </a:xfrm>
          <a:prstGeom prst="rect">
            <a:avLst/>
          </a:prstGeom>
          <a:noFill/>
          <a:ln/>
        </p:spPr>
        <p:txBody>
          <a:bodyPr wrap="square" rtlCol="0" anchor="ctr"/>
          <a:lstStyle/>
          <a:p>
            <a:pPr indent="0" marL="0">
              <a:buNone/>
            </a:pPr>
            <a:r>
              <a:rPr lang="en-US" sz="1150" dirty="0">
                <a:solidFill>
                  <a:srgbClr val="4B5563"/>
                </a:solidFill>
                <a:latin typeface="Trebuchet MS" pitchFamily="34" charset="0"/>
                <a:ea typeface="Trebuchet MS" pitchFamily="34" charset="-122"/>
                <a:cs typeface="Trebuchet MS" pitchFamily="34" charset="-120"/>
              </a:rPr>
              <a:t>No solo lo que publicas: tus patrones de uso, tus interacciones, tu red de contactos, el tiempo que pasas en cada tipo de contenido. Todo esto tiene valor comercial.</a:t>
            </a:r>
            <a:endParaRPr lang="en-US" sz="1150" dirty="0"/>
          </a:p>
        </p:txBody>
      </p:sp>
      <p:sp>
        <p:nvSpPr>
          <p:cNvPr id="15" name="Shape 13"/>
          <p:cNvSpPr/>
          <p:nvPr/>
        </p:nvSpPr>
        <p:spPr>
          <a:xfrm>
            <a:off x="4846320" y="2423160"/>
            <a:ext cx="4023360" cy="1188720"/>
          </a:xfrm>
          <a:prstGeom prst="rect">
            <a:avLst/>
          </a:prstGeom>
          <a:solidFill>
            <a:srgbClr val="FFFFFF"/>
          </a:solidFill>
          <a:ln w="12700">
            <a:solidFill>
              <a:srgbClr val="E5E7EB"/>
            </a:solidFill>
            <a:prstDash val="solid"/>
          </a:ln>
          <a:effectLst>
            <a:outerShdw sx="100000" sy="100000" kx="0" ky="0" algn="bl" rotWithShape="0" blurRad="101600" dist="38100" dir="8100000">
              <a:srgbClr val="000000">
                <a:alpha val="10000"/>
              </a:srgbClr>
            </a:outerShdw>
          </a:effectLst>
        </p:spPr>
      </p:sp>
      <p:sp>
        <p:nvSpPr>
          <p:cNvPr id="16" name="Shape 14"/>
          <p:cNvSpPr/>
          <p:nvPr/>
        </p:nvSpPr>
        <p:spPr>
          <a:xfrm>
            <a:off x="4846320" y="2423160"/>
            <a:ext cx="54864" cy="1188720"/>
          </a:xfrm>
          <a:prstGeom prst="rect">
            <a:avLst/>
          </a:prstGeom>
          <a:solidFill>
            <a:srgbClr val="D97706"/>
          </a:solidFill>
          <a:ln w="12700">
            <a:solidFill>
              <a:srgbClr val="D97706"/>
            </a:solidFill>
            <a:prstDash val="solid"/>
          </a:ln>
        </p:spPr>
      </p:sp>
      <p:sp>
        <p:nvSpPr>
          <p:cNvPr id="17" name="Text 15"/>
          <p:cNvSpPr/>
          <p:nvPr/>
        </p:nvSpPr>
        <p:spPr>
          <a:xfrm>
            <a:off x="5047488" y="2487168"/>
            <a:ext cx="3749040" cy="347472"/>
          </a:xfrm>
          <a:prstGeom prst="rect">
            <a:avLst/>
          </a:prstGeom>
          <a:noFill/>
          <a:ln/>
        </p:spPr>
        <p:txBody>
          <a:bodyPr wrap="square" rtlCol="0" anchor="ctr"/>
          <a:lstStyle/>
          <a:p>
            <a:pPr indent="0" marL="0">
              <a:buNone/>
            </a:pPr>
            <a:r>
              <a:rPr lang="en-US" sz="1250" b="1" dirty="0">
                <a:solidFill>
                  <a:srgbClr val="4C1D95"/>
                </a:solidFill>
                <a:latin typeface="Trebuchet MS" pitchFamily="34" charset="0"/>
                <a:ea typeface="Trebuchet MS" pitchFamily="34" charset="-122"/>
                <a:cs typeface="Trebuchet MS" pitchFamily="34" charset="-120"/>
              </a:rPr>
              <a:t>Las normas sirven al negocio</a:t>
            </a:r>
            <a:endParaRPr lang="en-US" sz="1250" dirty="0"/>
          </a:p>
        </p:txBody>
      </p:sp>
      <p:sp>
        <p:nvSpPr>
          <p:cNvPr id="18" name="Text 16"/>
          <p:cNvSpPr/>
          <p:nvPr/>
        </p:nvSpPr>
        <p:spPr>
          <a:xfrm>
            <a:off x="5047488" y="2834640"/>
            <a:ext cx="3749040" cy="713232"/>
          </a:xfrm>
          <a:prstGeom prst="rect">
            <a:avLst/>
          </a:prstGeom>
          <a:noFill/>
          <a:ln/>
        </p:spPr>
        <p:txBody>
          <a:bodyPr wrap="square" rtlCol="0" anchor="ctr"/>
          <a:lstStyle/>
          <a:p>
            <a:pPr indent="0" marL="0">
              <a:buNone/>
            </a:pPr>
            <a:r>
              <a:rPr lang="en-US" sz="1150" dirty="0">
                <a:solidFill>
                  <a:srgbClr val="4B5563"/>
                </a:solidFill>
                <a:latin typeface="Trebuchet MS" pitchFamily="34" charset="0"/>
                <a:ea typeface="Trebuchet MS" pitchFamily="34" charset="-122"/>
                <a:cs typeface="Trebuchet MS" pitchFamily="34" charset="-120"/>
              </a:rPr>
              <a:t>Las decisiones de moderación, los cambios de algoritmo y las condiciones de uso se toman pensando en el modelo de negocio, no en el bienestar del usuario.</a:t>
            </a:r>
            <a:endParaRPr lang="en-US" sz="1150" dirty="0"/>
          </a:p>
        </p:txBody>
      </p:sp>
      <p:sp>
        <p:nvSpPr>
          <p:cNvPr id="19" name="Shape 17"/>
          <p:cNvSpPr/>
          <p:nvPr/>
        </p:nvSpPr>
        <p:spPr>
          <a:xfrm>
            <a:off x="4846320" y="3721608"/>
            <a:ext cx="4023360" cy="1188720"/>
          </a:xfrm>
          <a:prstGeom prst="rect">
            <a:avLst/>
          </a:prstGeom>
          <a:solidFill>
            <a:srgbClr val="FFFFFF"/>
          </a:solidFill>
          <a:ln w="12700">
            <a:solidFill>
              <a:srgbClr val="E5E7EB"/>
            </a:solidFill>
            <a:prstDash val="solid"/>
          </a:ln>
          <a:effectLst>
            <a:outerShdw sx="100000" sy="100000" kx="0" ky="0" algn="bl" rotWithShape="0" blurRad="101600" dist="38100" dir="8100000">
              <a:srgbClr val="000000">
                <a:alpha val="10000"/>
              </a:srgbClr>
            </a:outerShdw>
          </a:effectLst>
        </p:spPr>
      </p:sp>
      <p:sp>
        <p:nvSpPr>
          <p:cNvPr id="20" name="Shape 18"/>
          <p:cNvSpPr/>
          <p:nvPr/>
        </p:nvSpPr>
        <p:spPr>
          <a:xfrm>
            <a:off x="4846320" y="3721608"/>
            <a:ext cx="54864" cy="1188720"/>
          </a:xfrm>
          <a:prstGeom prst="rect">
            <a:avLst/>
          </a:prstGeom>
          <a:solidFill>
            <a:srgbClr val="D97706"/>
          </a:solidFill>
          <a:ln w="12700">
            <a:solidFill>
              <a:srgbClr val="D97706"/>
            </a:solidFill>
            <a:prstDash val="solid"/>
          </a:ln>
        </p:spPr>
      </p:sp>
      <p:sp>
        <p:nvSpPr>
          <p:cNvPr id="21" name="Text 19"/>
          <p:cNvSpPr/>
          <p:nvPr/>
        </p:nvSpPr>
        <p:spPr>
          <a:xfrm>
            <a:off x="5047488" y="3785616"/>
            <a:ext cx="3749040" cy="347472"/>
          </a:xfrm>
          <a:prstGeom prst="rect">
            <a:avLst/>
          </a:prstGeom>
          <a:noFill/>
          <a:ln/>
        </p:spPr>
        <p:txBody>
          <a:bodyPr wrap="square" rtlCol="0" anchor="ctr"/>
          <a:lstStyle/>
          <a:p>
            <a:pPr indent="0" marL="0">
              <a:buNone/>
            </a:pPr>
            <a:r>
              <a:rPr lang="en-US" sz="1250" b="1" dirty="0">
                <a:solidFill>
                  <a:srgbClr val="4C1D95"/>
                </a:solidFill>
                <a:latin typeface="Trebuchet MS" pitchFamily="34" charset="0"/>
                <a:ea typeface="Trebuchet MS" pitchFamily="34" charset="-122"/>
                <a:cs typeface="Trebuchet MS" pitchFamily="34" charset="-120"/>
              </a:rPr>
              <a:t>La dependencia es deliberada</a:t>
            </a:r>
            <a:endParaRPr lang="en-US" sz="1250" dirty="0"/>
          </a:p>
        </p:txBody>
      </p:sp>
      <p:sp>
        <p:nvSpPr>
          <p:cNvPr id="22" name="Text 20"/>
          <p:cNvSpPr/>
          <p:nvPr/>
        </p:nvSpPr>
        <p:spPr>
          <a:xfrm>
            <a:off x="5047488" y="4133088"/>
            <a:ext cx="3749040" cy="713232"/>
          </a:xfrm>
          <a:prstGeom prst="rect">
            <a:avLst/>
          </a:prstGeom>
          <a:noFill/>
          <a:ln/>
        </p:spPr>
        <p:txBody>
          <a:bodyPr wrap="square" rtlCol="0" anchor="ctr"/>
          <a:lstStyle/>
          <a:p>
            <a:pPr indent="0" marL="0">
              <a:buNone/>
            </a:pPr>
            <a:r>
              <a:rPr lang="en-US" sz="1150" dirty="0">
                <a:solidFill>
                  <a:srgbClr val="4B5563"/>
                </a:solidFill>
                <a:latin typeface="Trebuchet MS" pitchFamily="34" charset="0"/>
                <a:ea typeface="Trebuchet MS" pitchFamily="34" charset="-122"/>
                <a:cs typeface="Trebuchet MS" pitchFamily="34" charset="-120"/>
              </a:rPr>
              <a:t>Si te vas, pierdes tu red y tu historial. Eso no es un accidente: es un diseño. Cuanto más difícil sea irte, mejor para la plataforma.</a:t>
            </a:r>
            <a:endParaRPr lang="en-US" sz="11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8F7FF"/>
        </a:solidFill>
      </p:bgPr>
    </p:bg>
    <p:spTree>
      <p:nvGrpSpPr>
        <p:cNvPr id="1" name=""/>
        <p:cNvGrpSpPr/>
        <p:nvPr/>
      </p:nvGrpSpPr>
      <p:grpSpPr>
        <a:xfrm>
          <a:off x="0" y="0"/>
          <a:ext cx="0" cy="0"/>
          <a:chOff x="0" y="0"/>
          <a:chExt cx="0" cy="0"/>
        </a:xfrm>
      </p:grpSpPr>
      <p:sp>
        <p:nvSpPr>
          <p:cNvPr id="2" name="Text 0"/>
          <p:cNvSpPr/>
          <p:nvPr/>
        </p:nvSpPr>
        <p:spPr>
          <a:xfrm>
            <a:off x="457200" y="365760"/>
            <a:ext cx="8229600" cy="594360"/>
          </a:xfrm>
          <a:prstGeom prst="rect">
            <a:avLst/>
          </a:prstGeom>
          <a:noFill/>
          <a:ln/>
        </p:spPr>
        <p:txBody>
          <a:bodyPr wrap="square" lIns="0" tIns="0" rIns="0" bIns="0" rtlCol="0" anchor="ctr"/>
          <a:lstStyle/>
          <a:p>
            <a:pPr algn="l" indent="0" marL="0">
              <a:buNone/>
            </a:pPr>
            <a:r>
              <a:rPr lang="en-US" sz="2600" b="1" dirty="0">
                <a:solidFill>
                  <a:srgbClr val="4C1D95"/>
                </a:solidFill>
                <a:latin typeface="Trebuchet MS" pitchFamily="34" charset="0"/>
                <a:ea typeface="Trebuchet MS" pitchFamily="34" charset="-122"/>
                <a:cs typeface="Trebuchet MS" pitchFamily="34" charset="-120"/>
              </a:rPr>
              <a:t>Qué datos generas aunque no publiques mucho</a:t>
            </a:r>
            <a:endParaRPr lang="en-US" sz="2600" dirty="0"/>
          </a:p>
        </p:txBody>
      </p:sp>
      <p:sp>
        <p:nvSpPr>
          <p:cNvPr id="3" name="Shape 1"/>
          <p:cNvSpPr/>
          <p:nvPr/>
        </p:nvSpPr>
        <p:spPr>
          <a:xfrm>
            <a:off x="457200" y="987552"/>
            <a:ext cx="1097280" cy="45720"/>
          </a:xfrm>
          <a:prstGeom prst="rect">
            <a:avLst/>
          </a:prstGeom>
          <a:solidFill>
            <a:srgbClr val="7C3AED"/>
          </a:solidFill>
          <a:ln w="12700">
            <a:solidFill>
              <a:srgbClr val="7C3AED"/>
            </a:solidFill>
            <a:prstDash val="solid"/>
          </a:ln>
        </p:spPr>
      </p:sp>
      <p:sp>
        <p:nvSpPr>
          <p:cNvPr id="4" name="Text 2"/>
          <p:cNvSpPr/>
          <p:nvPr/>
        </p:nvSpPr>
        <p:spPr>
          <a:xfrm>
            <a:off x="457200" y="1143000"/>
            <a:ext cx="8229600" cy="347472"/>
          </a:xfrm>
          <a:prstGeom prst="rect">
            <a:avLst/>
          </a:prstGeom>
          <a:noFill/>
          <a:ln/>
        </p:spPr>
        <p:txBody>
          <a:bodyPr wrap="square" rtlCol="0" anchor="ctr"/>
          <a:lstStyle/>
          <a:p>
            <a:pPr indent="0" marL="0">
              <a:buNone/>
            </a:pPr>
            <a:r>
              <a:rPr lang="en-US" sz="1300" dirty="0">
                <a:solidFill>
                  <a:srgbClr val="4B5563"/>
                </a:solidFill>
                <a:latin typeface="Trebuchet MS" pitchFamily="34" charset="0"/>
                <a:ea typeface="Trebuchet MS" pitchFamily="34" charset="-122"/>
                <a:cs typeface="Trebuchet MS" pitchFamily="34" charset="-120"/>
              </a:rPr>
              <a:t>No hace falta ser activo para dejar huella. Estas señales se recogen solo por usar la plataforma:</a:t>
            </a:r>
            <a:endParaRPr lang="en-US" sz="1300" dirty="0"/>
          </a:p>
        </p:txBody>
      </p:sp>
      <p:sp>
        <p:nvSpPr>
          <p:cNvPr id="5" name="Shape 3"/>
          <p:cNvSpPr/>
          <p:nvPr/>
        </p:nvSpPr>
        <p:spPr>
          <a:xfrm>
            <a:off x="457200" y="1600200"/>
            <a:ext cx="4023360" cy="1005840"/>
          </a:xfrm>
          <a:prstGeom prst="rect">
            <a:avLst/>
          </a:prstGeom>
          <a:solidFill>
            <a:srgbClr val="EDE9FE"/>
          </a:solidFill>
          <a:ln w="12700">
            <a:solidFill>
              <a:srgbClr val="E5E7EB"/>
            </a:solidFill>
            <a:prstDash val="solid"/>
          </a:ln>
        </p:spPr>
      </p:sp>
      <p:sp>
        <p:nvSpPr>
          <p:cNvPr id="6" name="Text 4"/>
          <p:cNvSpPr/>
          <p:nvPr/>
        </p:nvSpPr>
        <p:spPr>
          <a:xfrm>
            <a:off x="530352" y="1664208"/>
            <a:ext cx="548640" cy="822960"/>
          </a:xfrm>
          <a:prstGeom prst="rect">
            <a:avLst/>
          </a:prstGeom>
          <a:noFill/>
          <a:ln/>
        </p:spPr>
        <p:txBody>
          <a:bodyPr wrap="square" rtlCol="0" anchor="ctr"/>
          <a:lstStyle/>
          <a:p>
            <a:pPr algn="ctr" indent="0" marL="0">
              <a:buNone/>
            </a:pPr>
            <a:r>
              <a:rPr lang="en-US" sz="2200" dirty="0">
                <a:solidFill>
                  <a:srgbClr val="000000"/>
                </a:solidFill>
              </a:rPr>
              <a:t>⏱</a:t>
            </a:r>
            <a:endParaRPr lang="en-US" sz="2200" dirty="0"/>
          </a:p>
        </p:txBody>
      </p:sp>
      <p:sp>
        <p:nvSpPr>
          <p:cNvPr id="7" name="Text 5"/>
          <p:cNvSpPr/>
          <p:nvPr/>
        </p:nvSpPr>
        <p:spPr>
          <a:xfrm>
            <a:off x="1170432" y="1664208"/>
            <a:ext cx="3200400" cy="320040"/>
          </a:xfrm>
          <a:prstGeom prst="rect">
            <a:avLst/>
          </a:prstGeom>
          <a:noFill/>
          <a:ln/>
        </p:spPr>
        <p:txBody>
          <a:bodyPr wrap="square" rtlCol="0" anchor="ctr"/>
          <a:lstStyle/>
          <a:p>
            <a:pPr indent="0" marL="0">
              <a:buNone/>
            </a:pPr>
            <a:r>
              <a:rPr lang="en-US" sz="1250" b="1" dirty="0">
                <a:solidFill>
                  <a:srgbClr val="4C1D95"/>
                </a:solidFill>
                <a:latin typeface="Trebuchet MS" pitchFamily="34" charset="0"/>
                <a:ea typeface="Trebuchet MS" pitchFamily="34" charset="-122"/>
                <a:cs typeface="Trebuchet MS" pitchFamily="34" charset="-120"/>
              </a:rPr>
              <a:t>Tiempo de uso</a:t>
            </a:r>
            <a:endParaRPr lang="en-US" sz="1250" dirty="0"/>
          </a:p>
        </p:txBody>
      </p:sp>
      <p:sp>
        <p:nvSpPr>
          <p:cNvPr id="8" name="Text 6"/>
          <p:cNvSpPr/>
          <p:nvPr/>
        </p:nvSpPr>
        <p:spPr>
          <a:xfrm>
            <a:off x="1170432" y="1984248"/>
            <a:ext cx="3200400" cy="548640"/>
          </a:xfrm>
          <a:prstGeom prst="rect">
            <a:avLst/>
          </a:prstGeom>
          <a:noFill/>
          <a:ln/>
        </p:spPr>
        <p:txBody>
          <a:bodyPr wrap="square" rtlCol="0" anchor="ctr"/>
          <a:lstStyle/>
          <a:p>
            <a:pPr indent="0" marL="0">
              <a:buNone/>
            </a:pPr>
            <a:r>
              <a:rPr lang="en-US" sz="1150" dirty="0">
                <a:solidFill>
                  <a:srgbClr val="4B5563"/>
                </a:solidFill>
                <a:latin typeface="Trebuchet MS" pitchFamily="34" charset="0"/>
                <a:ea typeface="Trebuchet MS" pitchFamily="34" charset="-122"/>
                <a:cs typeface="Trebuchet MS" pitchFamily="34" charset="-120"/>
              </a:rPr>
              <a:t>Cuánto tiempo pasas en la app, a qué horas, con qué frecuencia vuelves.</a:t>
            </a:r>
            <a:endParaRPr lang="en-US" sz="1150" dirty="0"/>
          </a:p>
        </p:txBody>
      </p:sp>
      <p:sp>
        <p:nvSpPr>
          <p:cNvPr id="9" name="Shape 7"/>
          <p:cNvSpPr/>
          <p:nvPr/>
        </p:nvSpPr>
        <p:spPr>
          <a:xfrm>
            <a:off x="457200" y="2715768"/>
            <a:ext cx="4023360" cy="1005840"/>
          </a:xfrm>
          <a:prstGeom prst="rect">
            <a:avLst/>
          </a:prstGeom>
          <a:solidFill>
            <a:srgbClr val="EDE9FE"/>
          </a:solidFill>
          <a:ln w="12700">
            <a:solidFill>
              <a:srgbClr val="E5E7EB"/>
            </a:solidFill>
            <a:prstDash val="solid"/>
          </a:ln>
        </p:spPr>
      </p:sp>
      <p:sp>
        <p:nvSpPr>
          <p:cNvPr id="10" name="Text 8"/>
          <p:cNvSpPr/>
          <p:nvPr/>
        </p:nvSpPr>
        <p:spPr>
          <a:xfrm>
            <a:off x="530352" y="2779776"/>
            <a:ext cx="548640" cy="822960"/>
          </a:xfrm>
          <a:prstGeom prst="rect">
            <a:avLst/>
          </a:prstGeom>
          <a:noFill/>
          <a:ln/>
        </p:spPr>
        <p:txBody>
          <a:bodyPr wrap="square" rtlCol="0" anchor="ctr"/>
          <a:lstStyle/>
          <a:p>
            <a:pPr algn="ctr" indent="0" marL="0">
              <a:buNone/>
            </a:pPr>
            <a:r>
              <a:rPr lang="en-US" sz="2200" dirty="0">
                <a:solidFill>
                  <a:srgbClr val="000000"/>
                </a:solidFill>
              </a:rPr>
              <a:t>👁</a:t>
            </a:r>
            <a:endParaRPr lang="en-US" sz="2200" dirty="0"/>
          </a:p>
        </p:txBody>
      </p:sp>
      <p:sp>
        <p:nvSpPr>
          <p:cNvPr id="11" name="Text 9"/>
          <p:cNvSpPr/>
          <p:nvPr/>
        </p:nvSpPr>
        <p:spPr>
          <a:xfrm>
            <a:off x="1170432" y="2779776"/>
            <a:ext cx="3200400" cy="320040"/>
          </a:xfrm>
          <a:prstGeom prst="rect">
            <a:avLst/>
          </a:prstGeom>
          <a:noFill/>
          <a:ln/>
        </p:spPr>
        <p:txBody>
          <a:bodyPr wrap="square" rtlCol="0" anchor="ctr"/>
          <a:lstStyle/>
          <a:p>
            <a:pPr indent="0" marL="0">
              <a:buNone/>
            </a:pPr>
            <a:r>
              <a:rPr lang="en-US" sz="1250" b="1" dirty="0">
                <a:solidFill>
                  <a:srgbClr val="4C1D95"/>
                </a:solidFill>
                <a:latin typeface="Trebuchet MS" pitchFamily="34" charset="0"/>
                <a:ea typeface="Trebuchet MS" pitchFamily="34" charset="-122"/>
                <a:cs typeface="Trebuchet MS" pitchFamily="34" charset="-120"/>
              </a:rPr>
              <a:t>Lo que miras, no solo lo que tocas</a:t>
            </a:r>
            <a:endParaRPr lang="en-US" sz="1250" dirty="0"/>
          </a:p>
        </p:txBody>
      </p:sp>
      <p:sp>
        <p:nvSpPr>
          <p:cNvPr id="12" name="Text 10"/>
          <p:cNvSpPr/>
          <p:nvPr/>
        </p:nvSpPr>
        <p:spPr>
          <a:xfrm>
            <a:off x="1170432" y="3099816"/>
            <a:ext cx="3200400" cy="548640"/>
          </a:xfrm>
          <a:prstGeom prst="rect">
            <a:avLst/>
          </a:prstGeom>
          <a:noFill/>
          <a:ln/>
        </p:spPr>
        <p:txBody>
          <a:bodyPr wrap="square" rtlCol="0" anchor="ctr"/>
          <a:lstStyle/>
          <a:p>
            <a:pPr indent="0" marL="0">
              <a:buNone/>
            </a:pPr>
            <a:r>
              <a:rPr lang="en-US" sz="1150" dirty="0">
                <a:solidFill>
                  <a:srgbClr val="4B5563"/>
                </a:solidFill>
                <a:latin typeface="Trebuchet MS" pitchFamily="34" charset="0"/>
                <a:ea typeface="Trebuchet MS" pitchFamily="34" charset="-122"/>
                <a:cs typeface="Trebuchet MS" pitchFamily="34" charset="-120"/>
              </a:rPr>
              <a:t>Cuánto rato te quedas mirando un contenido aunque no des like ni compartas.</a:t>
            </a:r>
            <a:endParaRPr lang="en-US" sz="1150" dirty="0"/>
          </a:p>
        </p:txBody>
      </p:sp>
      <p:sp>
        <p:nvSpPr>
          <p:cNvPr id="13" name="Shape 11"/>
          <p:cNvSpPr/>
          <p:nvPr/>
        </p:nvSpPr>
        <p:spPr>
          <a:xfrm>
            <a:off x="457200" y="3831336"/>
            <a:ext cx="4023360" cy="1005840"/>
          </a:xfrm>
          <a:prstGeom prst="rect">
            <a:avLst/>
          </a:prstGeom>
          <a:solidFill>
            <a:srgbClr val="EDE9FE"/>
          </a:solidFill>
          <a:ln w="12700">
            <a:solidFill>
              <a:srgbClr val="E5E7EB"/>
            </a:solidFill>
            <a:prstDash val="solid"/>
          </a:ln>
        </p:spPr>
      </p:sp>
      <p:sp>
        <p:nvSpPr>
          <p:cNvPr id="14" name="Text 12"/>
          <p:cNvSpPr/>
          <p:nvPr/>
        </p:nvSpPr>
        <p:spPr>
          <a:xfrm>
            <a:off x="530352" y="3895344"/>
            <a:ext cx="548640" cy="822960"/>
          </a:xfrm>
          <a:prstGeom prst="rect">
            <a:avLst/>
          </a:prstGeom>
          <a:noFill/>
          <a:ln/>
        </p:spPr>
        <p:txBody>
          <a:bodyPr wrap="square" rtlCol="0" anchor="ctr"/>
          <a:lstStyle/>
          <a:p>
            <a:pPr algn="ctr" indent="0" marL="0">
              <a:buNone/>
            </a:pPr>
            <a:r>
              <a:rPr lang="en-US" sz="2200" dirty="0">
                <a:solidFill>
                  <a:srgbClr val="000000"/>
                </a:solidFill>
              </a:rPr>
              <a:t>🔗</a:t>
            </a:r>
            <a:endParaRPr lang="en-US" sz="2200" dirty="0"/>
          </a:p>
        </p:txBody>
      </p:sp>
      <p:sp>
        <p:nvSpPr>
          <p:cNvPr id="15" name="Text 13"/>
          <p:cNvSpPr/>
          <p:nvPr/>
        </p:nvSpPr>
        <p:spPr>
          <a:xfrm>
            <a:off x="1170432" y="3895344"/>
            <a:ext cx="3200400" cy="320040"/>
          </a:xfrm>
          <a:prstGeom prst="rect">
            <a:avLst/>
          </a:prstGeom>
          <a:noFill/>
          <a:ln/>
        </p:spPr>
        <p:txBody>
          <a:bodyPr wrap="square" rtlCol="0" anchor="ctr"/>
          <a:lstStyle/>
          <a:p>
            <a:pPr indent="0" marL="0">
              <a:buNone/>
            </a:pPr>
            <a:r>
              <a:rPr lang="en-US" sz="1250" b="1" dirty="0">
                <a:solidFill>
                  <a:srgbClr val="4C1D95"/>
                </a:solidFill>
                <a:latin typeface="Trebuchet MS" pitchFamily="34" charset="0"/>
                <a:ea typeface="Trebuchet MS" pitchFamily="34" charset="-122"/>
                <a:cs typeface="Trebuchet MS" pitchFamily="34" charset="-120"/>
              </a:rPr>
              <a:t>Tu red de contactos</a:t>
            </a:r>
            <a:endParaRPr lang="en-US" sz="1250" dirty="0"/>
          </a:p>
        </p:txBody>
      </p:sp>
      <p:sp>
        <p:nvSpPr>
          <p:cNvPr id="16" name="Text 14"/>
          <p:cNvSpPr/>
          <p:nvPr/>
        </p:nvSpPr>
        <p:spPr>
          <a:xfrm>
            <a:off x="1170432" y="4215384"/>
            <a:ext cx="3200400" cy="548640"/>
          </a:xfrm>
          <a:prstGeom prst="rect">
            <a:avLst/>
          </a:prstGeom>
          <a:noFill/>
          <a:ln/>
        </p:spPr>
        <p:txBody>
          <a:bodyPr wrap="square" rtlCol="0" anchor="ctr"/>
          <a:lstStyle/>
          <a:p>
            <a:pPr indent="0" marL="0">
              <a:buNone/>
            </a:pPr>
            <a:r>
              <a:rPr lang="en-US" sz="1150" dirty="0">
                <a:solidFill>
                  <a:srgbClr val="4B5563"/>
                </a:solidFill>
                <a:latin typeface="Trebuchet MS" pitchFamily="34" charset="0"/>
                <a:ea typeface="Trebuchet MS" pitchFamily="34" charset="-122"/>
                <a:cs typeface="Trebuchet MS" pitchFamily="34" charset="-120"/>
              </a:rPr>
              <a:t>A quién sigues, quién te sigue, con quién interactúas. Eso revela más de ti que cualquier publicación.</a:t>
            </a:r>
            <a:endParaRPr lang="en-US" sz="1150" dirty="0"/>
          </a:p>
        </p:txBody>
      </p:sp>
      <p:sp>
        <p:nvSpPr>
          <p:cNvPr id="17" name="Shape 15"/>
          <p:cNvSpPr/>
          <p:nvPr/>
        </p:nvSpPr>
        <p:spPr>
          <a:xfrm>
            <a:off x="4846320" y="1600200"/>
            <a:ext cx="4023360" cy="1005840"/>
          </a:xfrm>
          <a:prstGeom prst="rect">
            <a:avLst/>
          </a:prstGeom>
          <a:solidFill>
            <a:srgbClr val="FFFFFF"/>
          </a:solidFill>
          <a:ln w="12700">
            <a:solidFill>
              <a:srgbClr val="E5E7EB"/>
            </a:solidFill>
            <a:prstDash val="solid"/>
          </a:ln>
        </p:spPr>
      </p:sp>
      <p:sp>
        <p:nvSpPr>
          <p:cNvPr id="18" name="Text 16"/>
          <p:cNvSpPr/>
          <p:nvPr/>
        </p:nvSpPr>
        <p:spPr>
          <a:xfrm>
            <a:off x="4919472" y="1664208"/>
            <a:ext cx="548640" cy="822960"/>
          </a:xfrm>
          <a:prstGeom prst="rect">
            <a:avLst/>
          </a:prstGeom>
          <a:noFill/>
          <a:ln/>
        </p:spPr>
        <p:txBody>
          <a:bodyPr wrap="square" rtlCol="0" anchor="ctr"/>
          <a:lstStyle/>
          <a:p>
            <a:pPr algn="ctr" indent="0" marL="0">
              <a:buNone/>
            </a:pPr>
            <a:r>
              <a:rPr lang="en-US" sz="2200" dirty="0">
                <a:solidFill>
                  <a:srgbClr val="000000"/>
                </a:solidFill>
              </a:rPr>
              <a:t>📍</a:t>
            </a:r>
            <a:endParaRPr lang="en-US" sz="2200" dirty="0"/>
          </a:p>
        </p:txBody>
      </p:sp>
      <p:sp>
        <p:nvSpPr>
          <p:cNvPr id="19" name="Text 17"/>
          <p:cNvSpPr/>
          <p:nvPr/>
        </p:nvSpPr>
        <p:spPr>
          <a:xfrm>
            <a:off x="5559552" y="1664208"/>
            <a:ext cx="3200400" cy="320040"/>
          </a:xfrm>
          <a:prstGeom prst="rect">
            <a:avLst/>
          </a:prstGeom>
          <a:noFill/>
          <a:ln/>
        </p:spPr>
        <p:txBody>
          <a:bodyPr wrap="square" rtlCol="0" anchor="ctr"/>
          <a:lstStyle/>
          <a:p>
            <a:pPr indent="0" marL="0">
              <a:buNone/>
            </a:pPr>
            <a:r>
              <a:rPr lang="en-US" sz="1250" b="1" dirty="0">
                <a:solidFill>
                  <a:srgbClr val="4C1D95"/>
                </a:solidFill>
                <a:latin typeface="Trebuchet MS" pitchFamily="34" charset="0"/>
                <a:ea typeface="Trebuchet MS" pitchFamily="34" charset="-122"/>
                <a:cs typeface="Trebuchet MS" pitchFamily="34" charset="-120"/>
              </a:rPr>
              <a:t>Contexto de acceso</a:t>
            </a:r>
            <a:endParaRPr lang="en-US" sz="1250" dirty="0"/>
          </a:p>
        </p:txBody>
      </p:sp>
      <p:sp>
        <p:nvSpPr>
          <p:cNvPr id="20" name="Text 18"/>
          <p:cNvSpPr/>
          <p:nvPr/>
        </p:nvSpPr>
        <p:spPr>
          <a:xfrm>
            <a:off x="5559552" y="1984248"/>
            <a:ext cx="3200400" cy="548640"/>
          </a:xfrm>
          <a:prstGeom prst="rect">
            <a:avLst/>
          </a:prstGeom>
          <a:noFill/>
          <a:ln/>
        </p:spPr>
        <p:txBody>
          <a:bodyPr wrap="square" rtlCol="0" anchor="ctr"/>
          <a:lstStyle/>
          <a:p>
            <a:pPr indent="0" marL="0">
              <a:buNone/>
            </a:pPr>
            <a:r>
              <a:rPr lang="en-US" sz="1150" dirty="0">
                <a:solidFill>
                  <a:srgbClr val="4B5563"/>
                </a:solidFill>
                <a:latin typeface="Trebuchet MS" pitchFamily="34" charset="0"/>
                <a:ea typeface="Trebuchet MS" pitchFamily="34" charset="-122"/>
                <a:cs typeface="Trebuchet MS" pitchFamily="34" charset="-120"/>
              </a:rPr>
              <a:t>Dispositivo, navegador, ubicación aproximada, operador de red.</a:t>
            </a:r>
            <a:endParaRPr lang="en-US" sz="1150" dirty="0"/>
          </a:p>
        </p:txBody>
      </p:sp>
      <p:sp>
        <p:nvSpPr>
          <p:cNvPr id="21" name="Shape 19"/>
          <p:cNvSpPr/>
          <p:nvPr/>
        </p:nvSpPr>
        <p:spPr>
          <a:xfrm>
            <a:off x="4846320" y="2715768"/>
            <a:ext cx="4023360" cy="1005840"/>
          </a:xfrm>
          <a:prstGeom prst="rect">
            <a:avLst/>
          </a:prstGeom>
          <a:solidFill>
            <a:srgbClr val="FFFFFF"/>
          </a:solidFill>
          <a:ln w="12700">
            <a:solidFill>
              <a:srgbClr val="E5E7EB"/>
            </a:solidFill>
            <a:prstDash val="solid"/>
          </a:ln>
        </p:spPr>
      </p:sp>
      <p:sp>
        <p:nvSpPr>
          <p:cNvPr id="22" name="Text 20"/>
          <p:cNvSpPr/>
          <p:nvPr/>
        </p:nvSpPr>
        <p:spPr>
          <a:xfrm>
            <a:off x="4919472" y="2779776"/>
            <a:ext cx="548640" cy="822960"/>
          </a:xfrm>
          <a:prstGeom prst="rect">
            <a:avLst/>
          </a:prstGeom>
          <a:noFill/>
          <a:ln/>
        </p:spPr>
        <p:txBody>
          <a:bodyPr wrap="square" rtlCol="0" anchor="ctr"/>
          <a:lstStyle/>
          <a:p>
            <a:pPr algn="ctr" indent="0" marL="0">
              <a:buNone/>
            </a:pPr>
            <a:r>
              <a:rPr lang="en-US" sz="2200" dirty="0">
                <a:solidFill>
                  <a:srgbClr val="000000"/>
                </a:solidFill>
              </a:rPr>
              <a:t>🔄</a:t>
            </a:r>
            <a:endParaRPr lang="en-US" sz="2200" dirty="0"/>
          </a:p>
        </p:txBody>
      </p:sp>
      <p:sp>
        <p:nvSpPr>
          <p:cNvPr id="23" name="Text 21"/>
          <p:cNvSpPr/>
          <p:nvPr/>
        </p:nvSpPr>
        <p:spPr>
          <a:xfrm>
            <a:off x="5559552" y="2779776"/>
            <a:ext cx="3200400" cy="320040"/>
          </a:xfrm>
          <a:prstGeom prst="rect">
            <a:avLst/>
          </a:prstGeom>
          <a:noFill/>
          <a:ln/>
        </p:spPr>
        <p:txBody>
          <a:bodyPr wrap="square" rtlCol="0" anchor="ctr"/>
          <a:lstStyle/>
          <a:p>
            <a:pPr indent="0" marL="0">
              <a:buNone/>
            </a:pPr>
            <a:r>
              <a:rPr lang="en-US" sz="1250" b="1" dirty="0">
                <a:solidFill>
                  <a:srgbClr val="4C1D95"/>
                </a:solidFill>
                <a:latin typeface="Trebuchet MS" pitchFamily="34" charset="0"/>
                <a:ea typeface="Trebuchet MS" pitchFamily="34" charset="-122"/>
                <a:cs typeface="Trebuchet MS" pitchFamily="34" charset="-120"/>
              </a:rPr>
              <a:t>Patrones de comportamiento</a:t>
            </a:r>
            <a:endParaRPr lang="en-US" sz="1250" dirty="0"/>
          </a:p>
        </p:txBody>
      </p:sp>
      <p:sp>
        <p:nvSpPr>
          <p:cNvPr id="24" name="Text 22"/>
          <p:cNvSpPr/>
          <p:nvPr/>
        </p:nvSpPr>
        <p:spPr>
          <a:xfrm>
            <a:off x="5559552" y="3099816"/>
            <a:ext cx="3200400" cy="548640"/>
          </a:xfrm>
          <a:prstGeom prst="rect">
            <a:avLst/>
          </a:prstGeom>
          <a:noFill/>
          <a:ln/>
        </p:spPr>
        <p:txBody>
          <a:bodyPr wrap="square" rtlCol="0" anchor="ctr"/>
          <a:lstStyle/>
          <a:p>
            <a:pPr indent="0" marL="0">
              <a:buNone/>
            </a:pPr>
            <a:r>
              <a:rPr lang="en-US" sz="1150" dirty="0">
                <a:solidFill>
                  <a:srgbClr val="4B5563"/>
                </a:solidFill>
                <a:latin typeface="Trebuchet MS" pitchFamily="34" charset="0"/>
                <a:ea typeface="Trebuchet MS" pitchFamily="34" charset="-122"/>
                <a:cs typeface="Trebuchet MS" pitchFamily="34" charset="-120"/>
              </a:rPr>
              <a:t>A qué reaccionas, qué te genera respuesta emocional, qué tipos de contenido te detienen el scroll.</a:t>
            </a:r>
            <a:endParaRPr lang="en-US" sz="1150" dirty="0"/>
          </a:p>
        </p:txBody>
      </p:sp>
      <p:sp>
        <p:nvSpPr>
          <p:cNvPr id="25" name="Shape 23"/>
          <p:cNvSpPr/>
          <p:nvPr/>
        </p:nvSpPr>
        <p:spPr>
          <a:xfrm>
            <a:off x="4846320" y="3831336"/>
            <a:ext cx="4023360" cy="1005840"/>
          </a:xfrm>
          <a:prstGeom prst="rect">
            <a:avLst/>
          </a:prstGeom>
          <a:solidFill>
            <a:srgbClr val="FFFFFF"/>
          </a:solidFill>
          <a:ln w="12700">
            <a:solidFill>
              <a:srgbClr val="E5E7EB"/>
            </a:solidFill>
            <a:prstDash val="solid"/>
          </a:ln>
        </p:spPr>
      </p:sp>
      <p:sp>
        <p:nvSpPr>
          <p:cNvPr id="26" name="Text 24"/>
          <p:cNvSpPr/>
          <p:nvPr/>
        </p:nvSpPr>
        <p:spPr>
          <a:xfrm>
            <a:off x="4919472" y="3895344"/>
            <a:ext cx="548640" cy="822960"/>
          </a:xfrm>
          <a:prstGeom prst="rect">
            <a:avLst/>
          </a:prstGeom>
          <a:noFill/>
          <a:ln/>
        </p:spPr>
        <p:txBody>
          <a:bodyPr wrap="square" rtlCol="0" anchor="ctr"/>
          <a:lstStyle/>
          <a:p>
            <a:pPr algn="ctr" indent="0" marL="0">
              <a:buNone/>
            </a:pPr>
            <a:r>
              <a:rPr lang="en-US" sz="2200" dirty="0">
                <a:solidFill>
                  <a:srgbClr val="000000"/>
                </a:solidFill>
              </a:rPr>
              <a:t>🧩</a:t>
            </a:r>
            <a:endParaRPr lang="en-US" sz="2200" dirty="0"/>
          </a:p>
        </p:txBody>
      </p:sp>
      <p:sp>
        <p:nvSpPr>
          <p:cNvPr id="27" name="Text 25"/>
          <p:cNvSpPr/>
          <p:nvPr/>
        </p:nvSpPr>
        <p:spPr>
          <a:xfrm>
            <a:off x="5559552" y="3895344"/>
            <a:ext cx="3200400" cy="320040"/>
          </a:xfrm>
          <a:prstGeom prst="rect">
            <a:avLst/>
          </a:prstGeom>
          <a:noFill/>
          <a:ln/>
        </p:spPr>
        <p:txBody>
          <a:bodyPr wrap="square" rtlCol="0" anchor="ctr"/>
          <a:lstStyle/>
          <a:p>
            <a:pPr indent="0" marL="0">
              <a:buNone/>
            </a:pPr>
            <a:r>
              <a:rPr lang="en-US" sz="1250" b="1" dirty="0">
                <a:solidFill>
                  <a:srgbClr val="4C1D95"/>
                </a:solidFill>
                <a:latin typeface="Trebuchet MS" pitchFamily="34" charset="0"/>
                <a:ea typeface="Trebuchet MS" pitchFamily="34" charset="-122"/>
                <a:cs typeface="Trebuchet MS" pitchFamily="34" charset="-120"/>
              </a:rPr>
              <a:t>Lo que no haces</a:t>
            </a:r>
            <a:endParaRPr lang="en-US" sz="1250" dirty="0"/>
          </a:p>
        </p:txBody>
      </p:sp>
      <p:sp>
        <p:nvSpPr>
          <p:cNvPr id="28" name="Text 26"/>
          <p:cNvSpPr/>
          <p:nvPr/>
        </p:nvSpPr>
        <p:spPr>
          <a:xfrm>
            <a:off x="5559552" y="4215384"/>
            <a:ext cx="3200400" cy="548640"/>
          </a:xfrm>
          <a:prstGeom prst="rect">
            <a:avLst/>
          </a:prstGeom>
          <a:noFill/>
          <a:ln/>
        </p:spPr>
        <p:txBody>
          <a:bodyPr wrap="square" rtlCol="0" anchor="ctr"/>
          <a:lstStyle/>
          <a:p>
            <a:pPr indent="0" marL="0">
              <a:buNone/>
            </a:pPr>
            <a:r>
              <a:rPr lang="en-US" sz="1150" dirty="0">
                <a:solidFill>
                  <a:srgbClr val="4B5563"/>
                </a:solidFill>
                <a:latin typeface="Trebuchet MS" pitchFamily="34" charset="0"/>
                <a:ea typeface="Trebuchet MS" pitchFamily="34" charset="-122"/>
                <a:cs typeface="Trebuchet MS" pitchFamily="34" charset="-120"/>
              </a:rPr>
              <a:t>En qué contenidos no participas, qué cosas evitas. La ausencia también es un dato.</a:t>
            </a:r>
            <a:endParaRPr lang="en-US" sz="11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8F7FF"/>
        </a:solidFill>
      </p:bgPr>
    </p:bg>
    <p:spTree>
      <p:nvGrpSpPr>
        <p:cNvPr id="1" name=""/>
        <p:cNvGrpSpPr/>
        <p:nvPr/>
      </p:nvGrpSpPr>
      <p:grpSpPr>
        <a:xfrm>
          <a:off x="0" y="0"/>
          <a:ext cx="0" cy="0"/>
          <a:chOff x="0" y="0"/>
          <a:chExt cx="0" cy="0"/>
        </a:xfrm>
      </p:grpSpPr>
      <p:sp>
        <p:nvSpPr>
          <p:cNvPr id="2" name="Text 0"/>
          <p:cNvSpPr/>
          <p:nvPr/>
        </p:nvSpPr>
        <p:spPr>
          <a:xfrm>
            <a:off x="457200" y="365760"/>
            <a:ext cx="8229600" cy="594360"/>
          </a:xfrm>
          <a:prstGeom prst="rect">
            <a:avLst/>
          </a:prstGeom>
          <a:noFill/>
          <a:ln/>
        </p:spPr>
        <p:txBody>
          <a:bodyPr wrap="square" lIns="0" tIns="0" rIns="0" bIns="0" rtlCol="0" anchor="ctr"/>
          <a:lstStyle/>
          <a:p>
            <a:pPr algn="l" indent="0" marL="0">
              <a:buNone/>
            </a:pPr>
            <a:r>
              <a:rPr lang="en-US" sz="2600" b="1" dirty="0">
                <a:solidFill>
                  <a:srgbClr val="4C1D95"/>
                </a:solidFill>
                <a:latin typeface="Trebuchet MS" pitchFamily="34" charset="0"/>
                <a:ea typeface="Trebuchet MS" pitchFamily="34" charset="-122"/>
                <a:cs typeface="Trebuchet MS" pitchFamily="34" charset="-120"/>
              </a:rPr>
              <a:t>Qué pasa cuando una sola empresa controla la red</a:t>
            </a:r>
            <a:endParaRPr lang="en-US" sz="2600" dirty="0"/>
          </a:p>
        </p:txBody>
      </p:sp>
      <p:sp>
        <p:nvSpPr>
          <p:cNvPr id="3" name="Shape 1"/>
          <p:cNvSpPr/>
          <p:nvPr/>
        </p:nvSpPr>
        <p:spPr>
          <a:xfrm>
            <a:off x="457200" y="987552"/>
            <a:ext cx="1097280" cy="45720"/>
          </a:xfrm>
          <a:prstGeom prst="rect">
            <a:avLst/>
          </a:prstGeom>
          <a:solidFill>
            <a:srgbClr val="7C3AED"/>
          </a:solidFill>
          <a:ln w="12700">
            <a:solidFill>
              <a:srgbClr val="7C3AED"/>
            </a:solidFill>
            <a:prstDash val="solid"/>
          </a:ln>
        </p:spPr>
      </p:sp>
      <p:sp>
        <p:nvSpPr>
          <p:cNvPr id="4" name="Text 2"/>
          <p:cNvSpPr/>
          <p:nvPr/>
        </p:nvSpPr>
        <p:spPr>
          <a:xfrm>
            <a:off x="457200" y="1143000"/>
            <a:ext cx="8229600" cy="347472"/>
          </a:xfrm>
          <a:prstGeom prst="rect">
            <a:avLst/>
          </a:prstGeom>
          <a:noFill/>
          <a:ln/>
        </p:spPr>
        <p:txBody>
          <a:bodyPr wrap="square" rtlCol="0" anchor="ctr"/>
          <a:lstStyle/>
          <a:p>
            <a:pPr indent="0" marL="0">
              <a:buNone/>
            </a:pPr>
            <a:r>
              <a:rPr lang="en-US" sz="1300" dirty="0">
                <a:solidFill>
                  <a:srgbClr val="4B5563"/>
                </a:solidFill>
                <a:latin typeface="Trebuchet MS" pitchFamily="34" charset="0"/>
                <a:ea typeface="Trebuchet MS" pitchFamily="34" charset="-122"/>
                <a:cs typeface="Trebuchet MS" pitchFamily="34" charset="-120"/>
              </a:rPr>
              <a:t>Más allá de la publicidad, la concentración de poder tiene consecuencias concretas:</a:t>
            </a:r>
            <a:endParaRPr lang="en-US" sz="1300" dirty="0"/>
          </a:p>
        </p:txBody>
      </p:sp>
      <p:sp>
        <p:nvSpPr>
          <p:cNvPr id="5" name="Shape 3"/>
          <p:cNvSpPr/>
          <p:nvPr/>
        </p:nvSpPr>
        <p:spPr>
          <a:xfrm>
            <a:off x="457200" y="1572768"/>
            <a:ext cx="8229600" cy="621792"/>
          </a:xfrm>
          <a:prstGeom prst="rect">
            <a:avLst/>
          </a:prstGeom>
          <a:solidFill>
            <a:srgbClr val="FFFFFF"/>
          </a:solidFill>
          <a:ln w="12700">
            <a:solidFill>
              <a:srgbClr val="E5E7EB"/>
            </a:solidFill>
            <a:prstDash val="solid"/>
          </a:ln>
        </p:spPr>
      </p:sp>
      <p:sp>
        <p:nvSpPr>
          <p:cNvPr id="6" name="Shape 4"/>
          <p:cNvSpPr/>
          <p:nvPr/>
        </p:nvSpPr>
        <p:spPr>
          <a:xfrm>
            <a:off x="530352" y="1645920"/>
            <a:ext cx="329184" cy="329184"/>
          </a:xfrm>
          <a:prstGeom prst="ellipse">
            <a:avLst/>
          </a:prstGeom>
          <a:solidFill>
            <a:srgbClr val="7C3AED"/>
          </a:solidFill>
          <a:ln w="12700">
            <a:solidFill>
              <a:srgbClr val="7C3AED"/>
            </a:solidFill>
            <a:prstDash val="solid"/>
          </a:ln>
        </p:spPr>
      </p:sp>
      <p:sp>
        <p:nvSpPr>
          <p:cNvPr id="7" name="Text 5"/>
          <p:cNvSpPr/>
          <p:nvPr/>
        </p:nvSpPr>
        <p:spPr>
          <a:xfrm>
            <a:off x="530352" y="1645920"/>
            <a:ext cx="329184" cy="329184"/>
          </a:xfrm>
          <a:prstGeom prst="rect">
            <a:avLst/>
          </a:prstGeom>
          <a:noFill/>
          <a:ln/>
        </p:spPr>
        <p:txBody>
          <a:bodyPr wrap="square" rtlCol="0" anchor="ctr"/>
          <a:lstStyle/>
          <a:p>
            <a:pPr algn="ctr" indent="0" marL="0">
              <a:buNone/>
            </a:pPr>
            <a:r>
              <a:rPr lang="en-US" sz="1100" b="1" dirty="0">
                <a:solidFill>
                  <a:srgbClr val="FFFFFF"/>
                </a:solidFill>
                <a:latin typeface="Trebuchet MS" pitchFamily="34" charset="0"/>
                <a:ea typeface="Trebuchet MS" pitchFamily="34" charset="-122"/>
                <a:cs typeface="Trebuchet MS" pitchFamily="34" charset="-120"/>
              </a:rPr>
              <a:t>1</a:t>
            </a:r>
            <a:endParaRPr lang="en-US" sz="1100" dirty="0"/>
          </a:p>
        </p:txBody>
      </p:sp>
      <p:sp>
        <p:nvSpPr>
          <p:cNvPr id="8" name="Text 6"/>
          <p:cNvSpPr/>
          <p:nvPr/>
        </p:nvSpPr>
        <p:spPr>
          <a:xfrm>
            <a:off x="987552" y="1664208"/>
            <a:ext cx="3017520" cy="475488"/>
          </a:xfrm>
          <a:prstGeom prst="rect">
            <a:avLst/>
          </a:prstGeom>
          <a:noFill/>
          <a:ln/>
        </p:spPr>
        <p:txBody>
          <a:bodyPr wrap="square" rtlCol="0" anchor="ctr"/>
          <a:lstStyle/>
          <a:p>
            <a:pPr indent="0" marL="0">
              <a:buNone/>
            </a:pPr>
            <a:r>
              <a:rPr lang="en-US" sz="1250" b="1" dirty="0">
                <a:solidFill>
                  <a:srgbClr val="4C1D95"/>
                </a:solidFill>
                <a:latin typeface="Trebuchet MS" pitchFamily="34" charset="0"/>
                <a:ea typeface="Trebuchet MS" pitchFamily="34" charset="-122"/>
                <a:cs typeface="Trebuchet MS" pitchFamily="34" charset="-120"/>
              </a:rPr>
              <a:t>Normas que cambian sin previo aviso</a:t>
            </a:r>
            <a:endParaRPr lang="en-US" sz="1250" dirty="0"/>
          </a:p>
        </p:txBody>
      </p:sp>
      <p:sp>
        <p:nvSpPr>
          <p:cNvPr id="9" name="Text 7"/>
          <p:cNvSpPr/>
          <p:nvPr/>
        </p:nvSpPr>
        <p:spPr>
          <a:xfrm>
            <a:off x="4206240" y="1664208"/>
            <a:ext cx="4297680" cy="475488"/>
          </a:xfrm>
          <a:prstGeom prst="rect">
            <a:avLst/>
          </a:prstGeom>
          <a:noFill/>
          <a:ln/>
        </p:spPr>
        <p:txBody>
          <a:bodyPr wrap="square" rtlCol="0" anchor="ctr"/>
          <a:lstStyle/>
          <a:p>
            <a:pPr indent="0" marL="0">
              <a:buNone/>
            </a:pPr>
            <a:r>
              <a:rPr lang="en-US" sz="1150" dirty="0">
                <a:solidFill>
                  <a:srgbClr val="4B5563"/>
                </a:solidFill>
                <a:latin typeface="Trebuchet MS" pitchFamily="34" charset="0"/>
                <a:ea typeface="Trebuchet MS" pitchFamily="34" charset="-122"/>
                <a:cs typeface="Trebuchet MS" pitchFamily="34" charset="-120"/>
              </a:rPr>
              <a:t>Lo que hoy es aceptable mañana puede no serlo. Y viceversa. No tienes voz en esa decisión.</a:t>
            </a:r>
            <a:endParaRPr lang="en-US" sz="1150" dirty="0"/>
          </a:p>
        </p:txBody>
      </p:sp>
      <p:sp>
        <p:nvSpPr>
          <p:cNvPr id="10" name="Shape 8"/>
          <p:cNvSpPr/>
          <p:nvPr/>
        </p:nvSpPr>
        <p:spPr>
          <a:xfrm>
            <a:off x="457200" y="2267712"/>
            <a:ext cx="8229600" cy="621792"/>
          </a:xfrm>
          <a:prstGeom prst="rect">
            <a:avLst/>
          </a:prstGeom>
          <a:solidFill>
            <a:srgbClr val="EDE9FE"/>
          </a:solidFill>
          <a:ln w="12700">
            <a:solidFill>
              <a:srgbClr val="E5E7EB"/>
            </a:solidFill>
            <a:prstDash val="solid"/>
          </a:ln>
        </p:spPr>
      </p:sp>
      <p:sp>
        <p:nvSpPr>
          <p:cNvPr id="11" name="Shape 9"/>
          <p:cNvSpPr/>
          <p:nvPr/>
        </p:nvSpPr>
        <p:spPr>
          <a:xfrm>
            <a:off x="530352" y="2340864"/>
            <a:ext cx="329184" cy="329184"/>
          </a:xfrm>
          <a:prstGeom prst="ellipse">
            <a:avLst/>
          </a:prstGeom>
          <a:solidFill>
            <a:srgbClr val="7C3AED"/>
          </a:solidFill>
          <a:ln w="12700">
            <a:solidFill>
              <a:srgbClr val="7C3AED"/>
            </a:solidFill>
            <a:prstDash val="solid"/>
          </a:ln>
        </p:spPr>
      </p:sp>
      <p:sp>
        <p:nvSpPr>
          <p:cNvPr id="12" name="Text 10"/>
          <p:cNvSpPr/>
          <p:nvPr/>
        </p:nvSpPr>
        <p:spPr>
          <a:xfrm>
            <a:off x="530352" y="2340864"/>
            <a:ext cx="329184" cy="329184"/>
          </a:xfrm>
          <a:prstGeom prst="rect">
            <a:avLst/>
          </a:prstGeom>
          <a:noFill/>
          <a:ln/>
        </p:spPr>
        <p:txBody>
          <a:bodyPr wrap="square" rtlCol="0" anchor="ctr"/>
          <a:lstStyle/>
          <a:p>
            <a:pPr algn="ctr" indent="0" marL="0">
              <a:buNone/>
            </a:pPr>
            <a:r>
              <a:rPr lang="en-US" sz="1100" b="1" dirty="0">
                <a:solidFill>
                  <a:srgbClr val="FFFFFF"/>
                </a:solidFill>
                <a:latin typeface="Trebuchet MS" pitchFamily="34" charset="0"/>
                <a:ea typeface="Trebuchet MS" pitchFamily="34" charset="-122"/>
                <a:cs typeface="Trebuchet MS" pitchFamily="34" charset="-120"/>
              </a:rPr>
              <a:t>2</a:t>
            </a:r>
            <a:endParaRPr lang="en-US" sz="1100" dirty="0"/>
          </a:p>
        </p:txBody>
      </p:sp>
      <p:sp>
        <p:nvSpPr>
          <p:cNvPr id="13" name="Text 11"/>
          <p:cNvSpPr/>
          <p:nvPr/>
        </p:nvSpPr>
        <p:spPr>
          <a:xfrm>
            <a:off x="987552" y="2359152"/>
            <a:ext cx="3017520" cy="475488"/>
          </a:xfrm>
          <a:prstGeom prst="rect">
            <a:avLst/>
          </a:prstGeom>
          <a:noFill/>
          <a:ln/>
        </p:spPr>
        <p:txBody>
          <a:bodyPr wrap="square" rtlCol="0" anchor="ctr"/>
          <a:lstStyle/>
          <a:p>
            <a:pPr indent="0" marL="0">
              <a:buNone/>
            </a:pPr>
            <a:r>
              <a:rPr lang="en-US" sz="1250" b="1" dirty="0">
                <a:solidFill>
                  <a:srgbClr val="4C1D95"/>
                </a:solidFill>
                <a:latin typeface="Trebuchet MS" pitchFamily="34" charset="0"/>
                <a:ea typeface="Trebuchet MS" pitchFamily="34" charset="-122"/>
                <a:cs typeface="Trebuchet MS" pitchFamily="34" charset="-120"/>
              </a:rPr>
              <a:t>Moderación inconsistente o arbitraria</a:t>
            </a:r>
            <a:endParaRPr lang="en-US" sz="1250" dirty="0"/>
          </a:p>
        </p:txBody>
      </p:sp>
      <p:sp>
        <p:nvSpPr>
          <p:cNvPr id="14" name="Text 12"/>
          <p:cNvSpPr/>
          <p:nvPr/>
        </p:nvSpPr>
        <p:spPr>
          <a:xfrm>
            <a:off x="4206240" y="2359152"/>
            <a:ext cx="4297680" cy="475488"/>
          </a:xfrm>
          <a:prstGeom prst="rect">
            <a:avLst/>
          </a:prstGeom>
          <a:noFill/>
          <a:ln/>
        </p:spPr>
        <p:txBody>
          <a:bodyPr wrap="square" rtlCol="0" anchor="ctr"/>
          <a:lstStyle/>
          <a:p>
            <a:pPr indent="0" marL="0">
              <a:buNone/>
            </a:pPr>
            <a:r>
              <a:rPr lang="en-US" sz="1150" dirty="0">
                <a:solidFill>
                  <a:srgbClr val="4B5563"/>
                </a:solidFill>
                <a:latin typeface="Trebuchet MS" pitchFamily="34" charset="0"/>
                <a:ea typeface="Trebuchet MS" pitchFamily="34" charset="-122"/>
                <a:cs typeface="Trebuchet MS" pitchFamily="34" charset="-120"/>
              </a:rPr>
              <a:t>Cuentas cerradas sin explicación. Contenido eliminado sin criterios claros. Poco o ningún recurso.</a:t>
            </a:r>
            <a:endParaRPr lang="en-US" sz="1150" dirty="0"/>
          </a:p>
        </p:txBody>
      </p:sp>
      <p:sp>
        <p:nvSpPr>
          <p:cNvPr id="15" name="Shape 13"/>
          <p:cNvSpPr/>
          <p:nvPr/>
        </p:nvSpPr>
        <p:spPr>
          <a:xfrm>
            <a:off x="457200" y="2962656"/>
            <a:ext cx="8229600" cy="621792"/>
          </a:xfrm>
          <a:prstGeom prst="rect">
            <a:avLst/>
          </a:prstGeom>
          <a:solidFill>
            <a:srgbClr val="FFFFFF"/>
          </a:solidFill>
          <a:ln w="12700">
            <a:solidFill>
              <a:srgbClr val="E5E7EB"/>
            </a:solidFill>
            <a:prstDash val="solid"/>
          </a:ln>
        </p:spPr>
      </p:sp>
      <p:sp>
        <p:nvSpPr>
          <p:cNvPr id="16" name="Shape 14"/>
          <p:cNvSpPr/>
          <p:nvPr/>
        </p:nvSpPr>
        <p:spPr>
          <a:xfrm>
            <a:off x="530352" y="3035808"/>
            <a:ext cx="329184" cy="329184"/>
          </a:xfrm>
          <a:prstGeom prst="ellipse">
            <a:avLst/>
          </a:prstGeom>
          <a:solidFill>
            <a:srgbClr val="7C3AED"/>
          </a:solidFill>
          <a:ln w="12700">
            <a:solidFill>
              <a:srgbClr val="7C3AED"/>
            </a:solidFill>
            <a:prstDash val="solid"/>
          </a:ln>
        </p:spPr>
      </p:sp>
      <p:sp>
        <p:nvSpPr>
          <p:cNvPr id="17" name="Text 15"/>
          <p:cNvSpPr/>
          <p:nvPr/>
        </p:nvSpPr>
        <p:spPr>
          <a:xfrm>
            <a:off x="530352" y="3035808"/>
            <a:ext cx="329184" cy="329184"/>
          </a:xfrm>
          <a:prstGeom prst="rect">
            <a:avLst/>
          </a:prstGeom>
          <a:noFill/>
          <a:ln/>
        </p:spPr>
        <p:txBody>
          <a:bodyPr wrap="square" rtlCol="0" anchor="ctr"/>
          <a:lstStyle/>
          <a:p>
            <a:pPr algn="ctr" indent="0" marL="0">
              <a:buNone/>
            </a:pPr>
            <a:r>
              <a:rPr lang="en-US" sz="1100" b="1" dirty="0">
                <a:solidFill>
                  <a:srgbClr val="FFFFFF"/>
                </a:solidFill>
                <a:latin typeface="Trebuchet MS" pitchFamily="34" charset="0"/>
                <a:ea typeface="Trebuchet MS" pitchFamily="34" charset="-122"/>
                <a:cs typeface="Trebuchet MS" pitchFamily="34" charset="-120"/>
              </a:rPr>
              <a:t>3</a:t>
            </a:r>
            <a:endParaRPr lang="en-US" sz="1100" dirty="0"/>
          </a:p>
        </p:txBody>
      </p:sp>
      <p:sp>
        <p:nvSpPr>
          <p:cNvPr id="18" name="Text 16"/>
          <p:cNvSpPr/>
          <p:nvPr/>
        </p:nvSpPr>
        <p:spPr>
          <a:xfrm>
            <a:off x="987552" y="3054096"/>
            <a:ext cx="3017520" cy="475488"/>
          </a:xfrm>
          <a:prstGeom prst="rect">
            <a:avLst/>
          </a:prstGeom>
          <a:noFill/>
          <a:ln/>
        </p:spPr>
        <p:txBody>
          <a:bodyPr wrap="square" rtlCol="0" anchor="ctr"/>
          <a:lstStyle/>
          <a:p>
            <a:pPr indent="0" marL="0">
              <a:buNone/>
            </a:pPr>
            <a:r>
              <a:rPr lang="en-US" sz="1250" b="1" dirty="0">
                <a:solidFill>
                  <a:srgbClr val="4C1D95"/>
                </a:solidFill>
                <a:latin typeface="Trebuchet MS" pitchFamily="34" charset="0"/>
                <a:ea typeface="Trebuchet MS" pitchFamily="34" charset="-122"/>
                <a:cs typeface="Trebuchet MS" pitchFamily="34" charset="-120"/>
              </a:rPr>
              <a:t>Cambios de algoritmo que afectan tu visibilidad</a:t>
            </a:r>
            <a:endParaRPr lang="en-US" sz="1250" dirty="0"/>
          </a:p>
        </p:txBody>
      </p:sp>
      <p:sp>
        <p:nvSpPr>
          <p:cNvPr id="19" name="Text 17"/>
          <p:cNvSpPr/>
          <p:nvPr/>
        </p:nvSpPr>
        <p:spPr>
          <a:xfrm>
            <a:off x="4206240" y="3054096"/>
            <a:ext cx="4297680" cy="475488"/>
          </a:xfrm>
          <a:prstGeom prst="rect">
            <a:avLst/>
          </a:prstGeom>
          <a:noFill/>
          <a:ln/>
        </p:spPr>
        <p:txBody>
          <a:bodyPr wrap="square" rtlCol="0" anchor="ctr"/>
          <a:lstStyle/>
          <a:p>
            <a:pPr indent="0" marL="0">
              <a:buNone/>
            </a:pPr>
            <a:r>
              <a:rPr lang="en-US" sz="1150" dirty="0">
                <a:solidFill>
                  <a:srgbClr val="4B5563"/>
                </a:solidFill>
                <a:latin typeface="Trebuchet MS" pitchFamily="34" charset="0"/>
                <a:ea typeface="Trebuchet MS" pitchFamily="34" charset="-122"/>
                <a:cs typeface="Trebuchet MS" pitchFamily="34" charset="-120"/>
              </a:rPr>
              <a:t>Tu presencia depende de decisiones que no controlas y que pueden cambiar en cualquier momento.</a:t>
            </a:r>
            <a:endParaRPr lang="en-US" sz="1150" dirty="0"/>
          </a:p>
        </p:txBody>
      </p:sp>
      <p:sp>
        <p:nvSpPr>
          <p:cNvPr id="20" name="Shape 18"/>
          <p:cNvSpPr/>
          <p:nvPr/>
        </p:nvSpPr>
        <p:spPr>
          <a:xfrm>
            <a:off x="457200" y="3657600"/>
            <a:ext cx="8229600" cy="621792"/>
          </a:xfrm>
          <a:prstGeom prst="rect">
            <a:avLst/>
          </a:prstGeom>
          <a:solidFill>
            <a:srgbClr val="EDE9FE"/>
          </a:solidFill>
          <a:ln w="12700">
            <a:solidFill>
              <a:srgbClr val="E5E7EB"/>
            </a:solidFill>
            <a:prstDash val="solid"/>
          </a:ln>
        </p:spPr>
      </p:sp>
      <p:sp>
        <p:nvSpPr>
          <p:cNvPr id="21" name="Shape 19"/>
          <p:cNvSpPr/>
          <p:nvPr/>
        </p:nvSpPr>
        <p:spPr>
          <a:xfrm>
            <a:off x="530352" y="3730752"/>
            <a:ext cx="329184" cy="329184"/>
          </a:xfrm>
          <a:prstGeom prst="ellipse">
            <a:avLst/>
          </a:prstGeom>
          <a:solidFill>
            <a:srgbClr val="7C3AED"/>
          </a:solidFill>
          <a:ln w="12700">
            <a:solidFill>
              <a:srgbClr val="7C3AED"/>
            </a:solidFill>
            <a:prstDash val="solid"/>
          </a:ln>
        </p:spPr>
      </p:sp>
      <p:sp>
        <p:nvSpPr>
          <p:cNvPr id="22" name="Text 20"/>
          <p:cNvSpPr/>
          <p:nvPr/>
        </p:nvSpPr>
        <p:spPr>
          <a:xfrm>
            <a:off x="530352" y="3730752"/>
            <a:ext cx="329184" cy="329184"/>
          </a:xfrm>
          <a:prstGeom prst="rect">
            <a:avLst/>
          </a:prstGeom>
          <a:noFill/>
          <a:ln/>
        </p:spPr>
        <p:txBody>
          <a:bodyPr wrap="square" rtlCol="0" anchor="ctr"/>
          <a:lstStyle/>
          <a:p>
            <a:pPr algn="ctr" indent="0" marL="0">
              <a:buNone/>
            </a:pPr>
            <a:r>
              <a:rPr lang="en-US" sz="1100" b="1" dirty="0">
                <a:solidFill>
                  <a:srgbClr val="FFFFFF"/>
                </a:solidFill>
                <a:latin typeface="Trebuchet MS" pitchFamily="34" charset="0"/>
                <a:ea typeface="Trebuchet MS" pitchFamily="34" charset="-122"/>
                <a:cs typeface="Trebuchet MS" pitchFamily="34" charset="-120"/>
              </a:rPr>
              <a:t>4</a:t>
            </a:r>
            <a:endParaRPr lang="en-US" sz="1100" dirty="0"/>
          </a:p>
        </p:txBody>
      </p:sp>
      <p:sp>
        <p:nvSpPr>
          <p:cNvPr id="23" name="Text 21"/>
          <p:cNvSpPr/>
          <p:nvPr/>
        </p:nvSpPr>
        <p:spPr>
          <a:xfrm>
            <a:off x="987552" y="3749040"/>
            <a:ext cx="3017520" cy="475488"/>
          </a:xfrm>
          <a:prstGeom prst="rect">
            <a:avLst/>
          </a:prstGeom>
          <a:noFill/>
          <a:ln/>
        </p:spPr>
        <p:txBody>
          <a:bodyPr wrap="square" rtlCol="0" anchor="ctr"/>
          <a:lstStyle/>
          <a:p>
            <a:pPr indent="0" marL="0">
              <a:buNone/>
            </a:pPr>
            <a:r>
              <a:rPr lang="en-US" sz="1250" b="1" dirty="0">
                <a:solidFill>
                  <a:srgbClr val="4C1D95"/>
                </a:solidFill>
                <a:latin typeface="Trebuchet MS" pitchFamily="34" charset="0"/>
                <a:ea typeface="Trebuchet MS" pitchFamily="34" charset="-122"/>
                <a:cs typeface="Trebuchet MS" pitchFamily="34" charset="-120"/>
              </a:rPr>
              <a:t>Datos que no puedes recuperar ni borrar del todo</a:t>
            </a:r>
            <a:endParaRPr lang="en-US" sz="1250" dirty="0"/>
          </a:p>
        </p:txBody>
      </p:sp>
      <p:sp>
        <p:nvSpPr>
          <p:cNvPr id="24" name="Text 22"/>
          <p:cNvSpPr/>
          <p:nvPr/>
        </p:nvSpPr>
        <p:spPr>
          <a:xfrm>
            <a:off x="4206240" y="3749040"/>
            <a:ext cx="4297680" cy="475488"/>
          </a:xfrm>
          <a:prstGeom prst="rect">
            <a:avLst/>
          </a:prstGeom>
          <a:noFill/>
          <a:ln/>
        </p:spPr>
        <p:txBody>
          <a:bodyPr wrap="square" rtlCol="0" anchor="ctr"/>
          <a:lstStyle/>
          <a:p>
            <a:pPr indent="0" marL="0">
              <a:buNone/>
            </a:pPr>
            <a:r>
              <a:rPr lang="en-US" sz="1150" dirty="0">
                <a:solidFill>
                  <a:srgbClr val="4B5563"/>
                </a:solidFill>
                <a:latin typeface="Trebuchet MS" pitchFamily="34" charset="0"/>
                <a:ea typeface="Trebuchet MS" pitchFamily="34" charset="-122"/>
                <a:cs typeface="Trebuchet MS" pitchFamily="34" charset="-120"/>
              </a:rPr>
              <a:t>El 'borrar cuenta' no garantiza que los datos desaparezcan. Las condiciones de uso suelen ser muy amplias.</a:t>
            </a:r>
            <a:endParaRPr lang="en-US" sz="1150" dirty="0"/>
          </a:p>
        </p:txBody>
      </p:sp>
      <p:sp>
        <p:nvSpPr>
          <p:cNvPr id="25" name="Shape 23"/>
          <p:cNvSpPr/>
          <p:nvPr/>
        </p:nvSpPr>
        <p:spPr>
          <a:xfrm>
            <a:off x="457200" y="4352544"/>
            <a:ext cx="8229600" cy="621792"/>
          </a:xfrm>
          <a:prstGeom prst="rect">
            <a:avLst/>
          </a:prstGeom>
          <a:solidFill>
            <a:srgbClr val="FFFFFF"/>
          </a:solidFill>
          <a:ln w="12700">
            <a:solidFill>
              <a:srgbClr val="E5E7EB"/>
            </a:solidFill>
            <a:prstDash val="solid"/>
          </a:ln>
        </p:spPr>
      </p:sp>
      <p:sp>
        <p:nvSpPr>
          <p:cNvPr id="26" name="Shape 24"/>
          <p:cNvSpPr/>
          <p:nvPr/>
        </p:nvSpPr>
        <p:spPr>
          <a:xfrm>
            <a:off x="530352" y="4425696"/>
            <a:ext cx="329184" cy="329184"/>
          </a:xfrm>
          <a:prstGeom prst="ellipse">
            <a:avLst/>
          </a:prstGeom>
          <a:solidFill>
            <a:srgbClr val="7C3AED"/>
          </a:solidFill>
          <a:ln w="12700">
            <a:solidFill>
              <a:srgbClr val="7C3AED"/>
            </a:solidFill>
            <a:prstDash val="solid"/>
          </a:ln>
        </p:spPr>
      </p:sp>
      <p:sp>
        <p:nvSpPr>
          <p:cNvPr id="27" name="Text 25"/>
          <p:cNvSpPr/>
          <p:nvPr/>
        </p:nvSpPr>
        <p:spPr>
          <a:xfrm>
            <a:off x="530352" y="4425696"/>
            <a:ext cx="329184" cy="329184"/>
          </a:xfrm>
          <a:prstGeom prst="rect">
            <a:avLst/>
          </a:prstGeom>
          <a:noFill/>
          <a:ln/>
        </p:spPr>
        <p:txBody>
          <a:bodyPr wrap="square" rtlCol="0" anchor="ctr"/>
          <a:lstStyle/>
          <a:p>
            <a:pPr algn="ctr" indent="0" marL="0">
              <a:buNone/>
            </a:pPr>
            <a:r>
              <a:rPr lang="en-US" sz="1100" b="1" dirty="0">
                <a:solidFill>
                  <a:srgbClr val="FFFFFF"/>
                </a:solidFill>
                <a:latin typeface="Trebuchet MS" pitchFamily="34" charset="0"/>
                <a:ea typeface="Trebuchet MS" pitchFamily="34" charset="-122"/>
                <a:cs typeface="Trebuchet MS" pitchFamily="34" charset="-120"/>
              </a:rPr>
              <a:t>5</a:t>
            </a:r>
            <a:endParaRPr lang="en-US" sz="1100" dirty="0"/>
          </a:p>
        </p:txBody>
      </p:sp>
      <p:sp>
        <p:nvSpPr>
          <p:cNvPr id="28" name="Text 26"/>
          <p:cNvSpPr/>
          <p:nvPr/>
        </p:nvSpPr>
        <p:spPr>
          <a:xfrm>
            <a:off x="987552" y="4443984"/>
            <a:ext cx="3017520" cy="475488"/>
          </a:xfrm>
          <a:prstGeom prst="rect">
            <a:avLst/>
          </a:prstGeom>
          <a:noFill/>
          <a:ln/>
        </p:spPr>
        <p:txBody>
          <a:bodyPr wrap="square" rtlCol="0" anchor="ctr"/>
          <a:lstStyle/>
          <a:p>
            <a:pPr indent="0" marL="0">
              <a:buNone/>
            </a:pPr>
            <a:r>
              <a:rPr lang="en-US" sz="1250" b="1" dirty="0">
                <a:solidFill>
                  <a:srgbClr val="4C1D95"/>
                </a:solidFill>
                <a:latin typeface="Trebuchet MS" pitchFamily="34" charset="0"/>
                <a:ea typeface="Trebuchet MS" pitchFamily="34" charset="-122"/>
                <a:cs typeface="Trebuchet MS" pitchFamily="34" charset="-120"/>
              </a:rPr>
              <a:t>Dependencia sin alternativa real</a:t>
            </a:r>
            <a:endParaRPr lang="en-US" sz="1250" dirty="0"/>
          </a:p>
        </p:txBody>
      </p:sp>
      <p:sp>
        <p:nvSpPr>
          <p:cNvPr id="29" name="Text 27"/>
          <p:cNvSpPr/>
          <p:nvPr/>
        </p:nvSpPr>
        <p:spPr>
          <a:xfrm>
            <a:off x="4206240" y="4443984"/>
            <a:ext cx="4297680" cy="475488"/>
          </a:xfrm>
          <a:prstGeom prst="rect">
            <a:avLst/>
          </a:prstGeom>
          <a:noFill/>
          <a:ln/>
        </p:spPr>
        <p:txBody>
          <a:bodyPr wrap="square" rtlCol="0" anchor="ctr"/>
          <a:lstStyle/>
          <a:p>
            <a:pPr indent="0" marL="0">
              <a:buNone/>
            </a:pPr>
            <a:r>
              <a:rPr lang="en-US" sz="1150" dirty="0">
                <a:solidFill>
                  <a:srgbClr val="4B5563"/>
                </a:solidFill>
                <a:latin typeface="Trebuchet MS" pitchFamily="34" charset="0"/>
                <a:ea typeface="Trebuchet MS" pitchFamily="34" charset="-122"/>
                <a:cs typeface="Trebuchet MS" pitchFamily="34" charset="-120"/>
              </a:rPr>
              <a:t>Si te vas, pierdes tu red. Si te quitas, pierdes tu historial. La salida está diseñada para ser cara.</a:t>
            </a:r>
            <a:endParaRPr lang="en-US" sz="11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4C1D95"/>
        </a:solidFill>
      </p:bgPr>
    </p:bg>
    <p:spTree>
      <p:nvGrpSpPr>
        <p:cNvPr id="1" name=""/>
        <p:cNvGrpSpPr/>
        <p:nvPr/>
      </p:nvGrpSpPr>
      <p:grpSpPr>
        <a:xfrm>
          <a:off x="0" y="0"/>
          <a:ext cx="0" cy="0"/>
          <a:chOff x="0" y="0"/>
          <a:chExt cx="0" cy="0"/>
        </a:xfrm>
      </p:grpSpPr>
      <p:sp>
        <p:nvSpPr>
          <p:cNvPr id="2" name="Text 0"/>
          <p:cNvSpPr/>
          <p:nvPr/>
        </p:nvSpPr>
        <p:spPr>
          <a:xfrm>
            <a:off x="457200" y="320040"/>
            <a:ext cx="8229600" cy="640080"/>
          </a:xfrm>
          <a:prstGeom prst="rect">
            <a:avLst/>
          </a:prstGeom>
          <a:noFill/>
          <a:ln/>
        </p:spPr>
        <p:txBody>
          <a:bodyPr wrap="square" rtlCol="0" anchor="ctr"/>
          <a:lstStyle/>
          <a:p>
            <a:pPr indent="0" marL="0">
              <a:buNone/>
            </a:pPr>
            <a:r>
              <a:rPr lang="en-US" sz="2900" b="1" dirty="0">
                <a:solidFill>
                  <a:srgbClr val="FFFFFF"/>
                </a:solidFill>
                <a:latin typeface="Trebuchet MS" pitchFamily="34" charset="0"/>
                <a:ea typeface="Trebuchet MS" pitchFamily="34" charset="-122"/>
                <a:cs typeface="Trebuchet MS" pitchFamily="34" charset="-120"/>
              </a:rPr>
              <a:t>Qué significa que una red sea descentralizada</a:t>
            </a:r>
            <a:endParaRPr lang="en-US" sz="2900" dirty="0"/>
          </a:p>
        </p:txBody>
      </p:sp>
      <p:sp>
        <p:nvSpPr>
          <p:cNvPr id="3" name="Shape 1"/>
          <p:cNvSpPr/>
          <p:nvPr/>
        </p:nvSpPr>
        <p:spPr>
          <a:xfrm>
            <a:off x="457200" y="1051560"/>
            <a:ext cx="3931920" cy="3520440"/>
          </a:xfrm>
          <a:prstGeom prst="rect">
            <a:avLst/>
          </a:prstGeom>
          <a:solidFill>
            <a:srgbClr val="7C3AED">
              <a:alpha val="50000"/>
            </a:srgbClr>
          </a:solidFill>
          <a:ln w="12700">
            <a:solidFill>
              <a:srgbClr val="A78BFA"/>
            </a:solidFill>
            <a:prstDash val="solid"/>
          </a:ln>
        </p:spPr>
      </p:sp>
      <p:sp>
        <p:nvSpPr>
          <p:cNvPr id="4" name="Text 2"/>
          <p:cNvSpPr/>
          <p:nvPr/>
        </p:nvSpPr>
        <p:spPr>
          <a:xfrm>
            <a:off x="594360" y="1143000"/>
            <a:ext cx="3657600" cy="384048"/>
          </a:xfrm>
          <a:prstGeom prst="rect">
            <a:avLst/>
          </a:prstGeom>
          <a:noFill/>
          <a:ln/>
        </p:spPr>
        <p:txBody>
          <a:bodyPr wrap="square" rtlCol="0" anchor="ctr"/>
          <a:lstStyle/>
          <a:p>
            <a:pPr indent="0" marL="0">
              <a:buNone/>
            </a:pPr>
            <a:r>
              <a:rPr lang="en-US" sz="1300" b="1" dirty="0">
                <a:solidFill>
                  <a:srgbClr val="FFFFFF"/>
                </a:solidFill>
                <a:latin typeface="Trebuchet MS" pitchFamily="34" charset="0"/>
                <a:ea typeface="Trebuchet MS" pitchFamily="34" charset="-122"/>
                <a:cs typeface="Trebuchet MS" pitchFamily="34" charset="-120"/>
              </a:rPr>
              <a:t>La analogía del correo</a:t>
            </a:r>
            <a:endParaRPr lang="en-US" sz="1300" dirty="0"/>
          </a:p>
        </p:txBody>
      </p:sp>
      <p:sp>
        <p:nvSpPr>
          <p:cNvPr id="5" name="Text 3"/>
          <p:cNvSpPr/>
          <p:nvPr/>
        </p:nvSpPr>
        <p:spPr>
          <a:xfrm>
            <a:off x="594360" y="1609344"/>
            <a:ext cx="3657600" cy="2834640"/>
          </a:xfrm>
          <a:prstGeom prst="rect">
            <a:avLst/>
          </a:prstGeom>
          <a:noFill/>
          <a:ln/>
        </p:spPr>
        <p:txBody>
          <a:bodyPr wrap="square" rtlCol="0" anchor="ctr"/>
          <a:lstStyle/>
          <a:p>
            <a:pPr indent="0" marL="0">
              <a:buNone/>
            </a:pPr>
            <a:r>
              <a:rPr lang="en-US" sz="1250" dirty="0">
                <a:solidFill>
                  <a:srgbClr val="EDE9FE"/>
                </a:solidFill>
                <a:latin typeface="Trebuchet MS" pitchFamily="34" charset="0"/>
                <a:ea typeface="Trebuchet MS" pitchFamily="34" charset="-122"/>
                <a:cs typeface="Trebuchet MS" pitchFamily="34" charset="-120"/>
              </a:rPr>
              <a:t>Tienes cuenta en Gmail.</a:t>
            </a:r>
            <a:endParaRPr lang="en-US" sz="1250" dirty="0"/>
          </a:p>
          <a:p>
            <a:pPr indent="0" marL="0">
              <a:buNone/>
            </a:pPr>
            <a:r>
              <a:rPr lang="en-US" sz="1250" dirty="0">
                <a:solidFill>
                  <a:srgbClr val="EDE9FE"/>
                </a:solidFill>
                <a:latin typeface="Trebuchet MS" pitchFamily="34" charset="0"/>
                <a:ea typeface="Trebuchet MS" pitchFamily="34" charset="-122"/>
                <a:cs typeface="Trebuchet MS" pitchFamily="34" charset="-120"/>
              </a:rPr>
              <a:t>Tu amiga tiene cuenta en Outlook.</a:t>
            </a:r>
            <a:endParaRPr lang="en-US" sz="1250" dirty="0"/>
          </a:p>
          <a:p>
            <a:pPr indent="0" marL="0">
              <a:buNone/>
            </a:pPr>
            <a:r>
              <a:rPr lang="en-US" sz="1250" dirty="0">
                <a:solidFill>
                  <a:srgbClr val="EDE9FE"/>
                </a:solidFill>
                <a:latin typeface="Trebuchet MS" pitchFamily="34" charset="0"/>
                <a:ea typeface="Trebuchet MS" pitchFamily="34" charset="-122"/>
                <a:cs typeface="Trebuchet MS" pitchFamily="34" charset="-120"/>
              </a:rPr>
              <a:t>Os podéis escribir sin problema.</a:t>
            </a:r>
            <a:endParaRPr lang="en-US" sz="1250" dirty="0"/>
          </a:p>
          <a:p>
            <a:pPr indent="0" marL="0">
              <a:buNone/>
            </a:pPr>
            <a:endParaRPr lang="en-US" sz="1250" dirty="0"/>
          </a:p>
          <a:p>
            <a:pPr indent="0" marL="0">
              <a:buNone/>
            </a:pPr>
            <a:r>
              <a:rPr lang="en-US" sz="1250" dirty="0">
                <a:solidFill>
                  <a:srgbClr val="EDE9FE"/>
                </a:solidFill>
                <a:latin typeface="Trebuchet MS" pitchFamily="34" charset="0"/>
                <a:ea typeface="Trebuchet MS" pitchFamily="34" charset="-122"/>
                <a:cs typeface="Trebuchet MS" pitchFamily="34" charset="-120"/>
              </a:rPr>
              <a:t>Nadie controla todo el correo.</a:t>
            </a:r>
            <a:endParaRPr lang="en-US" sz="1250" dirty="0"/>
          </a:p>
          <a:p>
            <a:pPr indent="0" marL="0">
              <a:buNone/>
            </a:pPr>
            <a:r>
              <a:rPr lang="en-US" sz="1250" dirty="0">
                <a:solidFill>
                  <a:srgbClr val="EDE9FE"/>
                </a:solidFill>
                <a:latin typeface="Trebuchet MS" pitchFamily="34" charset="0"/>
                <a:ea typeface="Trebuchet MS" pitchFamily="34" charset="-122"/>
                <a:cs typeface="Trebuchet MS" pitchFamily="34" charset="-120"/>
              </a:rPr>
              <a:t>Cada proveedor gestiona sus propios</a:t>
            </a:r>
            <a:endParaRPr lang="en-US" sz="1250" dirty="0"/>
          </a:p>
          <a:p>
            <a:pPr indent="0" marL="0">
              <a:buNone/>
            </a:pPr>
            <a:r>
              <a:rPr lang="en-US" sz="1250" dirty="0">
                <a:solidFill>
                  <a:srgbClr val="EDE9FE"/>
                </a:solidFill>
                <a:latin typeface="Trebuchet MS" pitchFamily="34" charset="0"/>
                <a:ea typeface="Trebuchet MS" pitchFamily="34" charset="-122"/>
                <a:cs typeface="Trebuchet MS" pitchFamily="34" charset="-120"/>
              </a:rPr>
              <a:t>servidores y sus propias normas.</a:t>
            </a:r>
            <a:endParaRPr lang="en-US" sz="1250" dirty="0"/>
          </a:p>
          <a:p>
            <a:pPr indent="0" marL="0">
              <a:buNone/>
            </a:pPr>
            <a:r>
              <a:rPr lang="en-US" sz="1250" dirty="0">
                <a:solidFill>
                  <a:srgbClr val="EDE9FE"/>
                </a:solidFill>
                <a:latin typeface="Trebuchet MS" pitchFamily="34" charset="0"/>
                <a:ea typeface="Trebuchet MS" pitchFamily="34" charset="-122"/>
                <a:cs typeface="Trebuchet MS" pitchFamily="34" charset="-120"/>
              </a:rPr>
              <a:t>Pero todos usan el mismo protocolo.</a:t>
            </a:r>
            <a:endParaRPr lang="en-US" sz="1250" dirty="0"/>
          </a:p>
          <a:p>
            <a:pPr indent="0" marL="0">
              <a:buNone/>
            </a:pPr>
            <a:endParaRPr lang="en-US" sz="1250" dirty="0"/>
          </a:p>
          <a:p>
            <a:pPr indent="0" marL="0">
              <a:buNone/>
            </a:pPr>
            <a:r>
              <a:rPr lang="en-US" sz="1250" dirty="0">
                <a:solidFill>
                  <a:srgbClr val="EDE9FE"/>
                </a:solidFill>
                <a:latin typeface="Trebuchet MS" pitchFamily="34" charset="0"/>
                <a:ea typeface="Trebuchet MS" pitchFamily="34" charset="-122"/>
                <a:cs typeface="Trebuchet MS" pitchFamily="34" charset="-120"/>
              </a:rPr>
              <a:t>En el Fediverse pasa lo mismo:</a:t>
            </a:r>
            <a:endParaRPr lang="en-US" sz="1250" dirty="0"/>
          </a:p>
          <a:p>
            <a:pPr indent="0" marL="0">
              <a:buNone/>
            </a:pPr>
            <a:r>
              <a:rPr lang="en-US" sz="1250" dirty="0">
                <a:solidFill>
                  <a:srgbClr val="EDE9FE"/>
                </a:solidFill>
                <a:latin typeface="Trebuchet MS" pitchFamily="34" charset="0"/>
                <a:ea typeface="Trebuchet MS" pitchFamily="34" charset="-122"/>
                <a:cs typeface="Trebuchet MS" pitchFamily="34" charset="-120"/>
              </a:rPr>
              <a:t>no hay un servidor único ni</a:t>
            </a:r>
            <a:endParaRPr lang="en-US" sz="1250" dirty="0"/>
          </a:p>
          <a:p>
            <a:pPr indent="0" marL="0">
              <a:buNone/>
            </a:pPr>
            <a:r>
              <a:rPr lang="en-US" sz="1250" dirty="0">
                <a:solidFill>
                  <a:srgbClr val="EDE9FE"/>
                </a:solidFill>
                <a:latin typeface="Trebuchet MS" pitchFamily="34" charset="0"/>
                <a:ea typeface="Trebuchet MS" pitchFamily="34" charset="-122"/>
                <a:cs typeface="Trebuchet MS" pitchFamily="34" charset="-120"/>
              </a:rPr>
              <a:t>una empresa que lo controle todo.</a:t>
            </a:r>
            <a:endParaRPr lang="en-US" sz="1250" dirty="0"/>
          </a:p>
        </p:txBody>
      </p:sp>
      <p:sp>
        <p:nvSpPr>
          <p:cNvPr id="6" name="Shape 4"/>
          <p:cNvSpPr/>
          <p:nvPr/>
        </p:nvSpPr>
        <p:spPr>
          <a:xfrm>
            <a:off x="4572000" y="1051560"/>
            <a:ext cx="4114800" cy="3520440"/>
          </a:xfrm>
          <a:prstGeom prst="rect">
            <a:avLst/>
          </a:prstGeom>
          <a:solidFill>
            <a:srgbClr val="7C3AED">
              <a:alpha val="30000"/>
            </a:srgbClr>
          </a:solidFill>
          <a:ln w="12700">
            <a:solidFill>
              <a:srgbClr val="A78BFA"/>
            </a:solidFill>
            <a:prstDash val="solid"/>
          </a:ln>
        </p:spPr>
      </p:sp>
      <p:sp>
        <p:nvSpPr>
          <p:cNvPr id="7" name="Text 5"/>
          <p:cNvSpPr/>
          <p:nvPr/>
        </p:nvSpPr>
        <p:spPr>
          <a:xfrm>
            <a:off x="4709160" y="1143000"/>
            <a:ext cx="3840480" cy="384048"/>
          </a:xfrm>
          <a:prstGeom prst="rect">
            <a:avLst/>
          </a:prstGeom>
          <a:noFill/>
          <a:ln/>
        </p:spPr>
        <p:txBody>
          <a:bodyPr wrap="square" rtlCol="0" anchor="ctr"/>
          <a:lstStyle/>
          <a:p>
            <a:pPr indent="0" marL="0">
              <a:buNone/>
            </a:pPr>
            <a:r>
              <a:rPr lang="en-US" sz="1300" b="1" dirty="0">
                <a:solidFill>
                  <a:srgbClr val="FFFFFF"/>
                </a:solidFill>
                <a:latin typeface="Trebuchet MS" pitchFamily="34" charset="0"/>
                <a:ea typeface="Trebuchet MS" pitchFamily="34" charset="-122"/>
                <a:cs typeface="Trebuchet MS" pitchFamily="34" charset="-120"/>
              </a:rPr>
              <a:t>En términos de privacidad:</a:t>
            </a:r>
            <a:endParaRPr lang="en-US" sz="1300" dirty="0"/>
          </a:p>
        </p:txBody>
      </p:sp>
      <p:sp>
        <p:nvSpPr>
          <p:cNvPr id="8" name="Shape 6"/>
          <p:cNvSpPr/>
          <p:nvPr/>
        </p:nvSpPr>
        <p:spPr>
          <a:xfrm>
            <a:off x="4709160" y="1691640"/>
            <a:ext cx="228600" cy="228600"/>
          </a:xfrm>
          <a:prstGeom prst="ellipse">
            <a:avLst/>
          </a:prstGeom>
          <a:solidFill>
            <a:srgbClr val="A78BFA"/>
          </a:solidFill>
          <a:ln w="12700">
            <a:solidFill>
              <a:srgbClr val="A78BFA"/>
            </a:solidFill>
            <a:prstDash val="solid"/>
          </a:ln>
        </p:spPr>
      </p:sp>
      <p:sp>
        <p:nvSpPr>
          <p:cNvPr id="9" name="Text 7"/>
          <p:cNvSpPr/>
          <p:nvPr/>
        </p:nvSpPr>
        <p:spPr>
          <a:xfrm>
            <a:off x="5074920" y="1673352"/>
            <a:ext cx="3474720" cy="475488"/>
          </a:xfrm>
          <a:prstGeom prst="rect">
            <a:avLst/>
          </a:prstGeom>
          <a:noFill/>
          <a:ln/>
        </p:spPr>
        <p:txBody>
          <a:bodyPr wrap="square" rtlCol="0" anchor="ctr"/>
          <a:lstStyle/>
          <a:p>
            <a:pPr indent="0" marL="0">
              <a:buNone/>
            </a:pPr>
            <a:r>
              <a:rPr lang="en-US" sz="1200" dirty="0">
                <a:solidFill>
                  <a:srgbClr val="EDE9FE"/>
                </a:solidFill>
                <a:latin typeface="Trebuchet MS" pitchFamily="34" charset="0"/>
                <a:ea typeface="Trebuchet MS" pitchFamily="34" charset="-122"/>
                <a:cs typeface="Trebuchet MS" pitchFamily="34" charset="-120"/>
              </a:rPr>
              <a:t>No hay una sola empresa recogiendo todos tus datos</a:t>
            </a:r>
            <a:endParaRPr lang="en-US" sz="1200" dirty="0"/>
          </a:p>
        </p:txBody>
      </p:sp>
      <p:sp>
        <p:nvSpPr>
          <p:cNvPr id="10" name="Shape 8"/>
          <p:cNvSpPr/>
          <p:nvPr/>
        </p:nvSpPr>
        <p:spPr>
          <a:xfrm>
            <a:off x="4709160" y="2240280"/>
            <a:ext cx="228600" cy="228600"/>
          </a:xfrm>
          <a:prstGeom prst="ellipse">
            <a:avLst/>
          </a:prstGeom>
          <a:solidFill>
            <a:srgbClr val="A78BFA"/>
          </a:solidFill>
          <a:ln w="12700">
            <a:solidFill>
              <a:srgbClr val="A78BFA"/>
            </a:solidFill>
            <a:prstDash val="solid"/>
          </a:ln>
        </p:spPr>
      </p:sp>
      <p:sp>
        <p:nvSpPr>
          <p:cNvPr id="11" name="Text 9"/>
          <p:cNvSpPr/>
          <p:nvPr/>
        </p:nvSpPr>
        <p:spPr>
          <a:xfrm>
            <a:off x="5074920" y="2221992"/>
            <a:ext cx="3474720" cy="475488"/>
          </a:xfrm>
          <a:prstGeom prst="rect">
            <a:avLst/>
          </a:prstGeom>
          <a:noFill/>
          <a:ln/>
        </p:spPr>
        <p:txBody>
          <a:bodyPr wrap="square" rtlCol="0" anchor="ctr"/>
          <a:lstStyle/>
          <a:p>
            <a:pPr indent="0" marL="0">
              <a:buNone/>
            </a:pPr>
            <a:r>
              <a:rPr lang="en-US" sz="1200" dirty="0">
                <a:solidFill>
                  <a:srgbClr val="EDE9FE"/>
                </a:solidFill>
                <a:latin typeface="Trebuchet MS" pitchFamily="34" charset="0"/>
                <a:ea typeface="Trebuchet MS" pitchFamily="34" charset="-122"/>
                <a:cs typeface="Trebuchet MS" pitchFamily="34" charset="-120"/>
              </a:rPr>
              <a:t>No hay un único algoritmo central para toda la red</a:t>
            </a:r>
            <a:endParaRPr lang="en-US" sz="1200" dirty="0"/>
          </a:p>
        </p:txBody>
      </p:sp>
      <p:sp>
        <p:nvSpPr>
          <p:cNvPr id="12" name="Shape 10"/>
          <p:cNvSpPr/>
          <p:nvPr/>
        </p:nvSpPr>
        <p:spPr>
          <a:xfrm>
            <a:off x="4709160" y="2788920"/>
            <a:ext cx="228600" cy="228600"/>
          </a:xfrm>
          <a:prstGeom prst="ellipse">
            <a:avLst/>
          </a:prstGeom>
          <a:solidFill>
            <a:srgbClr val="A78BFA"/>
          </a:solidFill>
          <a:ln w="12700">
            <a:solidFill>
              <a:srgbClr val="A78BFA"/>
            </a:solidFill>
            <a:prstDash val="solid"/>
          </a:ln>
        </p:spPr>
      </p:sp>
      <p:sp>
        <p:nvSpPr>
          <p:cNvPr id="13" name="Text 11"/>
          <p:cNvSpPr/>
          <p:nvPr/>
        </p:nvSpPr>
        <p:spPr>
          <a:xfrm>
            <a:off x="5074920" y="2770632"/>
            <a:ext cx="3474720" cy="475488"/>
          </a:xfrm>
          <a:prstGeom prst="rect">
            <a:avLst/>
          </a:prstGeom>
          <a:noFill/>
          <a:ln/>
        </p:spPr>
        <p:txBody>
          <a:bodyPr wrap="square" rtlCol="0" anchor="ctr"/>
          <a:lstStyle/>
          <a:p>
            <a:pPr indent="0" marL="0">
              <a:buNone/>
            </a:pPr>
            <a:r>
              <a:rPr lang="en-US" sz="1200" dirty="0">
                <a:solidFill>
                  <a:srgbClr val="EDE9FE"/>
                </a:solidFill>
                <a:latin typeface="Trebuchet MS" pitchFamily="34" charset="0"/>
                <a:ea typeface="Trebuchet MS" pitchFamily="34" charset="-122"/>
                <a:cs typeface="Trebuchet MS" pitchFamily="34" charset="-120"/>
              </a:rPr>
              <a:t>En Mastodon no hay publicidad conductual en el software base</a:t>
            </a:r>
            <a:endParaRPr lang="en-US" sz="1200" dirty="0"/>
          </a:p>
        </p:txBody>
      </p:sp>
      <p:sp>
        <p:nvSpPr>
          <p:cNvPr id="14" name="Shape 12"/>
          <p:cNvSpPr/>
          <p:nvPr/>
        </p:nvSpPr>
        <p:spPr>
          <a:xfrm>
            <a:off x="4709160" y="3337560"/>
            <a:ext cx="228600" cy="228600"/>
          </a:xfrm>
          <a:prstGeom prst="ellipse">
            <a:avLst/>
          </a:prstGeom>
          <a:solidFill>
            <a:srgbClr val="A78BFA"/>
          </a:solidFill>
          <a:ln w="12700">
            <a:solidFill>
              <a:srgbClr val="A78BFA"/>
            </a:solidFill>
            <a:prstDash val="solid"/>
          </a:ln>
        </p:spPr>
      </p:sp>
      <p:sp>
        <p:nvSpPr>
          <p:cNvPr id="15" name="Text 13"/>
          <p:cNvSpPr/>
          <p:nvPr/>
        </p:nvSpPr>
        <p:spPr>
          <a:xfrm>
            <a:off x="5074920" y="3319272"/>
            <a:ext cx="3474720" cy="475488"/>
          </a:xfrm>
          <a:prstGeom prst="rect">
            <a:avLst/>
          </a:prstGeom>
          <a:noFill/>
          <a:ln/>
        </p:spPr>
        <p:txBody>
          <a:bodyPr wrap="square" rtlCol="0" anchor="ctr"/>
          <a:lstStyle/>
          <a:p>
            <a:pPr indent="0" marL="0">
              <a:buNone/>
            </a:pPr>
            <a:r>
              <a:rPr lang="en-US" sz="1200" dirty="0">
                <a:solidFill>
                  <a:srgbClr val="EDE9FE"/>
                </a:solidFill>
                <a:latin typeface="Trebuchet MS" pitchFamily="34" charset="0"/>
                <a:ea typeface="Trebuchet MS" pitchFamily="34" charset="-122"/>
                <a:cs typeface="Trebuchet MS" pitchFamily="34" charset="-120"/>
              </a:rPr>
              <a:t>Las normas las decide cada instancia, no una empresa global</a:t>
            </a:r>
            <a:endParaRPr lang="en-US" sz="1200" dirty="0"/>
          </a:p>
        </p:txBody>
      </p:sp>
      <p:sp>
        <p:nvSpPr>
          <p:cNvPr id="16" name="Shape 14"/>
          <p:cNvSpPr/>
          <p:nvPr/>
        </p:nvSpPr>
        <p:spPr>
          <a:xfrm>
            <a:off x="4709160" y="3886200"/>
            <a:ext cx="228600" cy="228600"/>
          </a:xfrm>
          <a:prstGeom prst="ellipse">
            <a:avLst/>
          </a:prstGeom>
          <a:solidFill>
            <a:srgbClr val="A78BFA"/>
          </a:solidFill>
          <a:ln w="12700">
            <a:solidFill>
              <a:srgbClr val="A78BFA"/>
            </a:solidFill>
            <a:prstDash val="solid"/>
          </a:ln>
        </p:spPr>
      </p:sp>
      <p:sp>
        <p:nvSpPr>
          <p:cNvPr id="17" name="Text 15"/>
          <p:cNvSpPr/>
          <p:nvPr/>
        </p:nvSpPr>
        <p:spPr>
          <a:xfrm>
            <a:off x="5074920" y="3867912"/>
            <a:ext cx="3474720" cy="475488"/>
          </a:xfrm>
          <a:prstGeom prst="rect">
            <a:avLst/>
          </a:prstGeom>
          <a:noFill/>
          <a:ln/>
        </p:spPr>
        <p:txBody>
          <a:bodyPr wrap="square" rtlCol="0" anchor="ctr"/>
          <a:lstStyle/>
          <a:p>
            <a:pPr indent="0" marL="0">
              <a:buNone/>
            </a:pPr>
            <a:r>
              <a:rPr lang="en-US" sz="1200" dirty="0">
                <a:solidFill>
                  <a:srgbClr val="EDE9FE"/>
                </a:solidFill>
                <a:latin typeface="Trebuchet MS" pitchFamily="34" charset="0"/>
                <a:ea typeface="Trebuchet MS" pitchFamily="34" charset="-122"/>
                <a:cs typeface="Trebuchet MS" pitchFamily="34" charset="-120"/>
              </a:rPr>
              <a:t>Puedes elegir en qué servidor confías y quién lo administra</a:t>
            </a:r>
            <a:endParaRPr lang="en-US" sz="12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8F7FF"/>
        </a:solidFill>
      </p:bgPr>
    </p:bg>
    <p:spTree>
      <p:nvGrpSpPr>
        <p:cNvPr id="1" name=""/>
        <p:cNvGrpSpPr/>
        <p:nvPr/>
      </p:nvGrpSpPr>
      <p:grpSpPr>
        <a:xfrm>
          <a:off x="0" y="0"/>
          <a:ext cx="0" cy="0"/>
          <a:chOff x="0" y="0"/>
          <a:chExt cx="0" cy="0"/>
        </a:xfrm>
      </p:grpSpPr>
      <p:sp>
        <p:nvSpPr>
          <p:cNvPr id="2" name="Text 0"/>
          <p:cNvSpPr/>
          <p:nvPr/>
        </p:nvSpPr>
        <p:spPr>
          <a:xfrm>
            <a:off x="457200" y="365760"/>
            <a:ext cx="8229600" cy="594360"/>
          </a:xfrm>
          <a:prstGeom prst="rect">
            <a:avLst/>
          </a:prstGeom>
          <a:noFill/>
          <a:ln/>
        </p:spPr>
        <p:txBody>
          <a:bodyPr wrap="square" lIns="0" tIns="0" rIns="0" bIns="0" rtlCol="0" anchor="ctr"/>
          <a:lstStyle/>
          <a:p>
            <a:pPr algn="l" indent="0" marL="0">
              <a:buNone/>
            </a:pPr>
            <a:r>
              <a:rPr lang="en-US" sz="2600" b="1" dirty="0">
                <a:solidFill>
                  <a:srgbClr val="4C1D95"/>
                </a:solidFill>
                <a:latin typeface="Trebuchet MS" pitchFamily="34" charset="0"/>
                <a:ea typeface="Trebuchet MS" pitchFamily="34" charset="-122"/>
                <a:cs typeface="Trebuchet MS" pitchFamily="34" charset="-120"/>
              </a:rPr>
              <a:t>Qué aporta Mastodon como modelo distinto</a:t>
            </a:r>
            <a:endParaRPr lang="en-US" sz="2600" dirty="0"/>
          </a:p>
        </p:txBody>
      </p:sp>
      <p:sp>
        <p:nvSpPr>
          <p:cNvPr id="3" name="Shape 1"/>
          <p:cNvSpPr/>
          <p:nvPr/>
        </p:nvSpPr>
        <p:spPr>
          <a:xfrm>
            <a:off x="457200" y="987552"/>
            <a:ext cx="1097280" cy="45720"/>
          </a:xfrm>
          <a:prstGeom prst="rect">
            <a:avLst/>
          </a:prstGeom>
          <a:solidFill>
            <a:srgbClr val="7C3AED"/>
          </a:solidFill>
          <a:ln w="12700">
            <a:solidFill>
              <a:srgbClr val="7C3AED"/>
            </a:solidFill>
            <a:prstDash val="solid"/>
          </a:ln>
        </p:spPr>
      </p:sp>
      <p:sp>
        <p:nvSpPr>
          <p:cNvPr id="4" name="Text 2"/>
          <p:cNvSpPr/>
          <p:nvPr/>
        </p:nvSpPr>
        <p:spPr>
          <a:xfrm>
            <a:off x="457200" y="1143000"/>
            <a:ext cx="8229600" cy="347472"/>
          </a:xfrm>
          <a:prstGeom prst="rect">
            <a:avLst/>
          </a:prstGeom>
          <a:noFill/>
          <a:ln/>
        </p:spPr>
        <p:txBody>
          <a:bodyPr wrap="square" rtlCol="0" anchor="ctr"/>
          <a:lstStyle/>
          <a:p>
            <a:pPr indent="0" marL="0">
              <a:buNone/>
            </a:pPr>
            <a:r>
              <a:rPr lang="en-US" sz="1300" dirty="0">
                <a:solidFill>
                  <a:srgbClr val="4B5563"/>
                </a:solidFill>
                <a:latin typeface="Trebuchet MS" pitchFamily="34" charset="0"/>
                <a:ea typeface="Trebuchet MS" pitchFamily="34" charset="-122"/>
                <a:cs typeface="Trebuchet MS" pitchFamily="34" charset="-120"/>
              </a:rPr>
              <a:t>Mastodon no resuelve todos los problemas de privacidad, pero cambia el modelo de raíz:</a:t>
            </a:r>
            <a:endParaRPr lang="en-US" sz="1300" dirty="0"/>
          </a:p>
        </p:txBody>
      </p:sp>
      <p:sp>
        <p:nvSpPr>
          <p:cNvPr id="5" name="Shape 3"/>
          <p:cNvSpPr/>
          <p:nvPr/>
        </p:nvSpPr>
        <p:spPr>
          <a:xfrm>
            <a:off x="457200" y="1572768"/>
            <a:ext cx="8229600" cy="621792"/>
          </a:xfrm>
          <a:prstGeom prst="rect">
            <a:avLst/>
          </a:prstGeom>
          <a:solidFill>
            <a:srgbClr val="FFFFFF"/>
          </a:solidFill>
          <a:ln w="12700">
            <a:solidFill>
              <a:srgbClr val="E5E7EB"/>
            </a:solidFill>
            <a:prstDash val="solid"/>
          </a:ln>
        </p:spPr>
      </p:sp>
      <p:sp>
        <p:nvSpPr>
          <p:cNvPr id="6" name="Text 4"/>
          <p:cNvSpPr/>
          <p:nvPr/>
        </p:nvSpPr>
        <p:spPr>
          <a:xfrm>
            <a:off x="530352" y="1636776"/>
            <a:ext cx="502920" cy="493776"/>
          </a:xfrm>
          <a:prstGeom prst="rect">
            <a:avLst/>
          </a:prstGeom>
          <a:noFill/>
          <a:ln/>
        </p:spPr>
        <p:txBody>
          <a:bodyPr wrap="square" rtlCol="0" anchor="ctr"/>
          <a:lstStyle/>
          <a:p>
            <a:pPr algn="ctr" indent="0" marL="0">
              <a:buNone/>
            </a:pPr>
            <a:r>
              <a:rPr lang="en-US" sz="2000" dirty="0">
                <a:solidFill>
                  <a:srgbClr val="000000"/>
                </a:solidFill>
              </a:rPr>
              <a:t>🚫</a:t>
            </a:r>
            <a:endParaRPr lang="en-US" sz="2000" dirty="0"/>
          </a:p>
        </p:txBody>
      </p:sp>
      <p:sp>
        <p:nvSpPr>
          <p:cNvPr id="7" name="Text 5"/>
          <p:cNvSpPr/>
          <p:nvPr/>
        </p:nvSpPr>
        <p:spPr>
          <a:xfrm>
            <a:off x="1143000" y="1664208"/>
            <a:ext cx="2834640" cy="457200"/>
          </a:xfrm>
          <a:prstGeom prst="rect">
            <a:avLst/>
          </a:prstGeom>
          <a:noFill/>
          <a:ln/>
        </p:spPr>
        <p:txBody>
          <a:bodyPr wrap="square" rtlCol="0" anchor="ctr"/>
          <a:lstStyle/>
          <a:p>
            <a:pPr indent="0" marL="0">
              <a:buNone/>
            </a:pPr>
            <a:r>
              <a:rPr lang="en-US" sz="1250" b="1" dirty="0">
                <a:solidFill>
                  <a:srgbClr val="4C1D95"/>
                </a:solidFill>
                <a:latin typeface="Trebuchet MS" pitchFamily="34" charset="0"/>
                <a:ea typeface="Trebuchet MS" pitchFamily="34" charset="-122"/>
                <a:cs typeface="Trebuchet MS" pitchFamily="34" charset="-120"/>
              </a:rPr>
              <a:t>Sin publicidad conductual por defecto</a:t>
            </a:r>
            <a:endParaRPr lang="en-US" sz="1250" dirty="0"/>
          </a:p>
        </p:txBody>
      </p:sp>
      <p:sp>
        <p:nvSpPr>
          <p:cNvPr id="8" name="Text 6"/>
          <p:cNvSpPr/>
          <p:nvPr/>
        </p:nvSpPr>
        <p:spPr>
          <a:xfrm>
            <a:off x="4160520" y="1664208"/>
            <a:ext cx="4343400" cy="457200"/>
          </a:xfrm>
          <a:prstGeom prst="rect">
            <a:avLst/>
          </a:prstGeom>
          <a:noFill/>
          <a:ln/>
        </p:spPr>
        <p:txBody>
          <a:bodyPr wrap="square" rtlCol="0" anchor="ctr"/>
          <a:lstStyle/>
          <a:p>
            <a:pPr indent="0" marL="0">
              <a:buNone/>
            </a:pPr>
            <a:r>
              <a:rPr lang="en-US" sz="1150" dirty="0">
                <a:solidFill>
                  <a:srgbClr val="4B5563"/>
                </a:solidFill>
                <a:latin typeface="Trebuchet MS" pitchFamily="34" charset="0"/>
                <a:ea typeface="Trebuchet MS" pitchFamily="34" charset="-122"/>
                <a:cs typeface="Trebuchet MS" pitchFamily="34" charset="-120"/>
              </a:rPr>
              <a:t>El software base de Mastodon no incluye publicidad ni sistema de perfilado comercial. El modelo de negocio no depende de venderte a anunciantes.</a:t>
            </a:r>
            <a:endParaRPr lang="en-US" sz="1150" dirty="0"/>
          </a:p>
        </p:txBody>
      </p:sp>
      <p:sp>
        <p:nvSpPr>
          <p:cNvPr id="9" name="Shape 7"/>
          <p:cNvSpPr/>
          <p:nvPr/>
        </p:nvSpPr>
        <p:spPr>
          <a:xfrm>
            <a:off x="457200" y="2267712"/>
            <a:ext cx="8229600" cy="621792"/>
          </a:xfrm>
          <a:prstGeom prst="rect">
            <a:avLst/>
          </a:prstGeom>
          <a:solidFill>
            <a:srgbClr val="EDE9FE"/>
          </a:solidFill>
          <a:ln w="12700">
            <a:solidFill>
              <a:srgbClr val="E5E7EB"/>
            </a:solidFill>
            <a:prstDash val="solid"/>
          </a:ln>
        </p:spPr>
      </p:sp>
      <p:sp>
        <p:nvSpPr>
          <p:cNvPr id="10" name="Text 8"/>
          <p:cNvSpPr/>
          <p:nvPr/>
        </p:nvSpPr>
        <p:spPr>
          <a:xfrm>
            <a:off x="530352" y="2331720"/>
            <a:ext cx="502920" cy="493776"/>
          </a:xfrm>
          <a:prstGeom prst="rect">
            <a:avLst/>
          </a:prstGeom>
          <a:noFill/>
          <a:ln/>
        </p:spPr>
        <p:txBody>
          <a:bodyPr wrap="square" rtlCol="0" anchor="ctr"/>
          <a:lstStyle/>
          <a:p>
            <a:pPr algn="ctr" indent="0" marL="0">
              <a:buNone/>
            </a:pPr>
            <a:r>
              <a:rPr lang="en-US" sz="2000" dirty="0">
                <a:solidFill>
                  <a:srgbClr val="000000"/>
                </a:solidFill>
              </a:rPr>
              <a:t>⏱</a:t>
            </a:r>
            <a:endParaRPr lang="en-US" sz="2000" dirty="0"/>
          </a:p>
        </p:txBody>
      </p:sp>
      <p:sp>
        <p:nvSpPr>
          <p:cNvPr id="11" name="Text 9"/>
          <p:cNvSpPr/>
          <p:nvPr/>
        </p:nvSpPr>
        <p:spPr>
          <a:xfrm>
            <a:off x="1143000" y="2359152"/>
            <a:ext cx="2834640" cy="457200"/>
          </a:xfrm>
          <a:prstGeom prst="rect">
            <a:avLst/>
          </a:prstGeom>
          <a:noFill/>
          <a:ln/>
        </p:spPr>
        <p:txBody>
          <a:bodyPr wrap="square" rtlCol="0" anchor="ctr"/>
          <a:lstStyle/>
          <a:p>
            <a:pPr indent="0" marL="0">
              <a:buNone/>
            </a:pPr>
            <a:r>
              <a:rPr lang="en-US" sz="1250" b="1" dirty="0">
                <a:solidFill>
                  <a:srgbClr val="4C1D95"/>
                </a:solidFill>
                <a:latin typeface="Trebuchet MS" pitchFamily="34" charset="0"/>
                <a:ea typeface="Trebuchet MS" pitchFamily="34" charset="-122"/>
                <a:cs typeface="Trebuchet MS" pitchFamily="34" charset="-120"/>
              </a:rPr>
              <a:t>Sin algoritmo de engagement</a:t>
            </a:r>
            <a:endParaRPr lang="en-US" sz="1250" dirty="0"/>
          </a:p>
        </p:txBody>
      </p:sp>
      <p:sp>
        <p:nvSpPr>
          <p:cNvPr id="12" name="Text 10"/>
          <p:cNvSpPr/>
          <p:nvPr/>
        </p:nvSpPr>
        <p:spPr>
          <a:xfrm>
            <a:off x="4160520" y="2359152"/>
            <a:ext cx="4343400" cy="457200"/>
          </a:xfrm>
          <a:prstGeom prst="rect">
            <a:avLst/>
          </a:prstGeom>
          <a:noFill/>
          <a:ln/>
        </p:spPr>
        <p:txBody>
          <a:bodyPr wrap="square" rtlCol="0" anchor="ctr"/>
          <a:lstStyle/>
          <a:p>
            <a:pPr indent="0" marL="0">
              <a:buNone/>
            </a:pPr>
            <a:r>
              <a:rPr lang="en-US" sz="1150" dirty="0">
                <a:solidFill>
                  <a:srgbClr val="4B5563"/>
                </a:solidFill>
                <a:latin typeface="Trebuchet MS" pitchFamily="34" charset="0"/>
                <a:ea typeface="Trebuchet MS" pitchFamily="34" charset="-122"/>
                <a:cs typeface="Trebuchet MS" pitchFamily="34" charset="-120"/>
              </a:rPr>
              <a:t>El timeline es cronológico por defecto. Ves lo que publican quienes sigues, en orden de tiempo. Nada decide por ti qué te conviene ver.</a:t>
            </a:r>
            <a:endParaRPr lang="en-US" sz="1150" dirty="0"/>
          </a:p>
        </p:txBody>
      </p:sp>
      <p:sp>
        <p:nvSpPr>
          <p:cNvPr id="13" name="Shape 11"/>
          <p:cNvSpPr/>
          <p:nvPr/>
        </p:nvSpPr>
        <p:spPr>
          <a:xfrm>
            <a:off x="457200" y="2962656"/>
            <a:ext cx="8229600" cy="621792"/>
          </a:xfrm>
          <a:prstGeom prst="rect">
            <a:avLst/>
          </a:prstGeom>
          <a:solidFill>
            <a:srgbClr val="FFFFFF"/>
          </a:solidFill>
          <a:ln w="12700">
            <a:solidFill>
              <a:srgbClr val="E5E7EB"/>
            </a:solidFill>
            <a:prstDash val="solid"/>
          </a:ln>
        </p:spPr>
      </p:sp>
      <p:sp>
        <p:nvSpPr>
          <p:cNvPr id="14" name="Text 12"/>
          <p:cNvSpPr/>
          <p:nvPr/>
        </p:nvSpPr>
        <p:spPr>
          <a:xfrm>
            <a:off x="530352" y="3026664"/>
            <a:ext cx="502920" cy="493776"/>
          </a:xfrm>
          <a:prstGeom prst="rect">
            <a:avLst/>
          </a:prstGeom>
          <a:noFill/>
          <a:ln/>
        </p:spPr>
        <p:txBody>
          <a:bodyPr wrap="square" rtlCol="0" anchor="ctr"/>
          <a:lstStyle/>
          <a:p>
            <a:pPr algn="ctr" indent="0" marL="0">
              <a:buNone/>
            </a:pPr>
            <a:r>
              <a:rPr lang="en-US" sz="2000" dirty="0">
                <a:solidFill>
                  <a:srgbClr val="000000"/>
                </a:solidFill>
              </a:rPr>
              <a:t>🏛</a:t>
            </a:r>
            <a:endParaRPr lang="en-US" sz="2000" dirty="0"/>
          </a:p>
        </p:txBody>
      </p:sp>
      <p:sp>
        <p:nvSpPr>
          <p:cNvPr id="15" name="Text 13"/>
          <p:cNvSpPr/>
          <p:nvPr/>
        </p:nvSpPr>
        <p:spPr>
          <a:xfrm>
            <a:off x="1143000" y="3054096"/>
            <a:ext cx="2834640" cy="457200"/>
          </a:xfrm>
          <a:prstGeom prst="rect">
            <a:avLst/>
          </a:prstGeom>
          <a:noFill/>
          <a:ln/>
        </p:spPr>
        <p:txBody>
          <a:bodyPr wrap="square" rtlCol="0" anchor="ctr"/>
          <a:lstStyle/>
          <a:p>
            <a:pPr indent="0" marL="0">
              <a:buNone/>
            </a:pPr>
            <a:r>
              <a:rPr lang="en-US" sz="1250" b="1" dirty="0">
                <a:solidFill>
                  <a:srgbClr val="4C1D95"/>
                </a:solidFill>
                <a:latin typeface="Trebuchet MS" pitchFamily="34" charset="0"/>
                <a:ea typeface="Trebuchet MS" pitchFamily="34" charset="-122"/>
                <a:cs typeface="Trebuchet MS" pitchFamily="34" charset="-120"/>
              </a:rPr>
              <a:t>Sin una sola empresa que lo controle todo</a:t>
            </a:r>
            <a:endParaRPr lang="en-US" sz="1250" dirty="0"/>
          </a:p>
        </p:txBody>
      </p:sp>
      <p:sp>
        <p:nvSpPr>
          <p:cNvPr id="16" name="Text 14"/>
          <p:cNvSpPr/>
          <p:nvPr/>
        </p:nvSpPr>
        <p:spPr>
          <a:xfrm>
            <a:off x="4160520" y="3054096"/>
            <a:ext cx="4343400" cy="457200"/>
          </a:xfrm>
          <a:prstGeom prst="rect">
            <a:avLst/>
          </a:prstGeom>
          <a:noFill/>
          <a:ln/>
        </p:spPr>
        <p:txBody>
          <a:bodyPr wrap="square" rtlCol="0" anchor="ctr"/>
          <a:lstStyle/>
          <a:p>
            <a:pPr indent="0" marL="0">
              <a:buNone/>
            </a:pPr>
            <a:r>
              <a:rPr lang="en-US" sz="1150" dirty="0">
                <a:solidFill>
                  <a:srgbClr val="4B5563"/>
                </a:solidFill>
                <a:latin typeface="Trebuchet MS" pitchFamily="34" charset="0"/>
                <a:ea typeface="Trebuchet MS" pitchFamily="34" charset="-122"/>
                <a:cs typeface="Trebuchet MS" pitchFamily="34" charset="-120"/>
              </a:rPr>
              <a:t>El Fediverse está formado por miles de servidores independientes. No hay un único punto de decisión sobre normas, datos o visibilidad.</a:t>
            </a:r>
            <a:endParaRPr lang="en-US" sz="1150" dirty="0"/>
          </a:p>
        </p:txBody>
      </p:sp>
      <p:sp>
        <p:nvSpPr>
          <p:cNvPr id="17" name="Shape 15"/>
          <p:cNvSpPr/>
          <p:nvPr/>
        </p:nvSpPr>
        <p:spPr>
          <a:xfrm>
            <a:off x="457200" y="3657600"/>
            <a:ext cx="8229600" cy="621792"/>
          </a:xfrm>
          <a:prstGeom prst="rect">
            <a:avLst/>
          </a:prstGeom>
          <a:solidFill>
            <a:srgbClr val="EDE9FE"/>
          </a:solidFill>
          <a:ln w="12700">
            <a:solidFill>
              <a:srgbClr val="E5E7EB"/>
            </a:solidFill>
            <a:prstDash val="solid"/>
          </a:ln>
        </p:spPr>
      </p:sp>
      <p:sp>
        <p:nvSpPr>
          <p:cNvPr id="18" name="Text 16"/>
          <p:cNvSpPr/>
          <p:nvPr/>
        </p:nvSpPr>
        <p:spPr>
          <a:xfrm>
            <a:off x="530352" y="3721608"/>
            <a:ext cx="502920" cy="493776"/>
          </a:xfrm>
          <a:prstGeom prst="rect">
            <a:avLst/>
          </a:prstGeom>
          <a:noFill/>
          <a:ln/>
        </p:spPr>
        <p:txBody>
          <a:bodyPr wrap="square" rtlCol="0" anchor="ctr"/>
          <a:lstStyle/>
          <a:p>
            <a:pPr algn="ctr" indent="0" marL="0">
              <a:buNone/>
            </a:pPr>
            <a:r>
              <a:rPr lang="en-US" sz="2000" dirty="0">
                <a:solidFill>
                  <a:srgbClr val="000000"/>
                </a:solidFill>
              </a:rPr>
              <a:t>📦</a:t>
            </a:r>
            <a:endParaRPr lang="en-US" sz="2000" dirty="0"/>
          </a:p>
        </p:txBody>
      </p:sp>
      <p:sp>
        <p:nvSpPr>
          <p:cNvPr id="19" name="Text 17"/>
          <p:cNvSpPr/>
          <p:nvPr/>
        </p:nvSpPr>
        <p:spPr>
          <a:xfrm>
            <a:off x="1143000" y="3749040"/>
            <a:ext cx="2834640" cy="457200"/>
          </a:xfrm>
          <a:prstGeom prst="rect">
            <a:avLst/>
          </a:prstGeom>
          <a:noFill/>
          <a:ln/>
        </p:spPr>
        <p:txBody>
          <a:bodyPr wrap="square" rtlCol="0" anchor="ctr"/>
          <a:lstStyle/>
          <a:p>
            <a:pPr indent="0" marL="0">
              <a:buNone/>
            </a:pPr>
            <a:r>
              <a:rPr lang="en-US" sz="1250" b="1" dirty="0">
                <a:solidFill>
                  <a:srgbClr val="4C1D95"/>
                </a:solidFill>
                <a:latin typeface="Trebuchet MS" pitchFamily="34" charset="0"/>
                <a:ea typeface="Trebuchet MS" pitchFamily="34" charset="-122"/>
                <a:cs typeface="Trebuchet MS" pitchFamily="34" charset="-120"/>
              </a:rPr>
              <a:t>Portabilidad real</a:t>
            </a:r>
            <a:endParaRPr lang="en-US" sz="1250" dirty="0"/>
          </a:p>
        </p:txBody>
      </p:sp>
      <p:sp>
        <p:nvSpPr>
          <p:cNvPr id="20" name="Text 18"/>
          <p:cNvSpPr/>
          <p:nvPr/>
        </p:nvSpPr>
        <p:spPr>
          <a:xfrm>
            <a:off x="4160520" y="3749040"/>
            <a:ext cx="4343400" cy="457200"/>
          </a:xfrm>
          <a:prstGeom prst="rect">
            <a:avLst/>
          </a:prstGeom>
          <a:noFill/>
          <a:ln/>
        </p:spPr>
        <p:txBody>
          <a:bodyPr wrap="square" rtlCol="0" anchor="ctr"/>
          <a:lstStyle/>
          <a:p>
            <a:pPr indent="0" marL="0">
              <a:buNone/>
            </a:pPr>
            <a:r>
              <a:rPr lang="en-US" sz="1150" dirty="0">
                <a:solidFill>
                  <a:srgbClr val="4B5563"/>
                </a:solidFill>
                <a:latin typeface="Trebuchet MS" pitchFamily="34" charset="0"/>
                <a:ea typeface="Trebuchet MS" pitchFamily="34" charset="-122"/>
                <a:cs typeface="Trebuchet MS" pitchFamily="34" charset="-120"/>
              </a:rPr>
              <a:t>Puedes migrar tu cuenta a otra instancia conservando tus seguidores. Si no te convence tu instancia, puedes irte sin perder toda tu red.</a:t>
            </a:r>
            <a:endParaRPr lang="en-US" sz="1150" dirty="0"/>
          </a:p>
        </p:txBody>
      </p:sp>
      <p:sp>
        <p:nvSpPr>
          <p:cNvPr id="21" name="Shape 19"/>
          <p:cNvSpPr/>
          <p:nvPr/>
        </p:nvSpPr>
        <p:spPr>
          <a:xfrm>
            <a:off x="457200" y="4352544"/>
            <a:ext cx="8229600" cy="621792"/>
          </a:xfrm>
          <a:prstGeom prst="rect">
            <a:avLst/>
          </a:prstGeom>
          <a:solidFill>
            <a:srgbClr val="FFFFFF"/>
          </a:solidFill>
          <a:ln w="12700">
            <a:solidFill>
              <a:srgbClr val="E5E7EB"/>
            </a:solidFill>
            <a:prstDash val="solid"/>
          </a:ln>
        </p:spPr>
      </p:sp>
      <p:sp>
        <p:nvSpPr>
          <p:cNvPr id="22" name="Text 20"/>
          <p:cNvSpPr/>
          <p:nvPr/>
        </p:nvSpPr>
        <p:spPr>
          <a:xfrm>
            <a:off x="530352" y="4416552"/>
            <a:ext cx="502920" cy="493776"/>
          </a:xfrm>
          <a:prstGeom prst="rect">
            <a:avLst/>
          </a:prstGeom>
          <a:noFill/>
          <a:ln/>
        </p:spPr>
        <p:txBody>
          <a:bodyPr wrap="square" rtlCol="0" anchor="ctr"/>
          <a:lstStyle/>
          <a:p>
            <a:pPr algn="ctr" indent="0" marL="0">
              <a:buNone/>
            </a:pPr>
            <a:r>
              <a:rPr lang="en-US" sz="2000" dirty="0">
                <a:solidFill>
                  <a:srgbClr val="000000"/>
                </a:solidFill>
              </a:rPr>
              <a:t>👁</a:t>
            </a:r>
            <a:endParaRPr lang="en-US" sz="2000" dirty="0"/>
          </a:p>
        </p:txBody>
      </p:sp>
      <p:sp>
        <p:nvSpPr>
          <p:cNvPr id="23" name="Text 21"/>
          <p:cNvSpPr/>
          <p:nvPr/>
        </p:nvSpPr>
        <p:spPr>
          <a:xfrm>
            <a:off x="1143000" y="4443984"/>
            <a:ext cx="2834640" cy="457200"/>
          </a:xfrm>
          <a:prstGeom prst="rect">
            <a:avLst/>
          </a:prstGeom>
          <a:noFill/>
          <a:ln/>
        </p:spPr>
        <p:txBody>
          <a:bodyPr wrap="square" rtlCol="0" anchor="ctr"/>
          <a:lstStyle/>
          <a:p>
            <a:pPr indent="0" marL="0">
              <a:buNone/>
            </a:pPr>
            <a:r>
              <a:rPr lang="en-US" sz="1250" b="1" dirty="0">
                <a:solidFill>
                  <a:srgbClr val="4C1D95"/>
                </a:solidFill>
                <a:latin typeface="Trebuchet MS" pitchFamily="34" charset="0"/>
                <a:ea typeface="Trebuchet MS" pitchFamily="34" charset="-122"/>
                <a:cs typeface="Trebuchet MS" pitchFamily="34" charset="-120"/>
              </a:rPr>
              <a:t>Puedes saber quién administra tu instancia</a:t>
            </a:r>
            <a:endParaRPr lang="en-US" sz="1250" dirty="0"/>
          </a:p>
        </p:txBody>
      </p:sp>
      <p:sp>
        <p:nvSpPr>
          <p:cNvPr id="24" name="Text 22"/>
          <p:cNvSpPr/>
          <p:nvPr/>
        </p:nvSpPr>
        <p:spPr>
          <a:xfrm>
            <a:off x="4160520" y="4443984"/>
            <a:ext cx="4343400" cy="457200"/>
          </a:xfrm>
          <a:prstGeom prst="rect">
            <a:avLst/>
          </a:prstGeom>
          <a:noFill/>
          <a:ln/>
        </p:spPr>
        <p:txBody>
          <a:bodyPr wrap="square" rtlCol="0" anchor="ctr"/>
          <a:lstStyle/>
          <a:p>
            <a:pPr indent="0" marL="0">
              <a:buNone/>
            </a:pPr>
            <a:r>
              <a:rPr lang="en-US" sz="1150" dirty="0">
                <a:solidFill>
                  <a:srgbClr val="4B5563"/>
                </a:solidFill>
                <a:latin typeface="Trebuchet MS" pitchFamily="34" charset="0"/>
                <a:ea typeface="Trebuchet MS" pitchFamily="34" charset="-122"/>
                <a:cs typeface="Trebuchet MS" pitchFamily="34" charset="-120"/>
              </a:rPr>
              <a:t>A diferencia de las grandes plataformas, en una instancia pequeña sabes quién tiene acceso técnico a los datos. Eso permite una relación de confianza más directa.</a:t>
            </a:r>
            <a:endParaRPr lang="en-US" sz="115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8F7FF"/>
        </a:solidFill>
      </p:bgPr>
    </p:bg>
    <p:spTree>
      <p:nvGrpSpPr>
        <p:cNvPr id="1" name=""/>
        <p:cNvGrpSpPr/>
        <p:nvPr/>
      </p:nvGrpSpPr>
      <p:grpSpPr>
        <a:xfrm>
          <a:off x="0" y="0"/>
          <a:ext cx="0" cy="0"/>
          <a:chOff x="0" y="0"/>
          <a:chExt cx="0" cy="0"/>
        </a:xfrm>
      </p:grpSpPr>
      <p:sp>
        <p:nvSpPr>
          <p:cNvPr id="2" name="Text 0"/>
          <p:cNvSpPr/>
          <p:nvPr/>
        </p:nvSpPr>
        <p:spPr>
          <a:xfrm>
            <a:off x="457200" y="365760"/>
            <a:ext cx="8229600" cy="594360"/>
          </a:xfrm>
          <a:prstGeom prst="rect">
            <a:avLst/>
          </a:prstGeom>
          <a:noFill/>
          <a:ln/>
        </p:spPr>
        <p:txBody>
          <a:bodyPr wrap="square" lIns="0" tIns="0" rIns="0" bIns="0" rtlCol="0" anchor="ctr"/>
          <a:lstStyle/>
          <a:p>
            <a:pPr algn="l" indent="0" marL="0">
              <a:buNone/>
            </a:pPr>
            <a:r>
              <a:rPr lang="en-US" sz="2600" b="1" dirty="0">
                <a:solidFill>
                  <a:srgbClr val="4C1D95"/>
                </a:solidFill>
                <a:latin typeface="Trebuchet MS" pitchFamily="34" charset="0"/>
                <a:ea typeface="Trebuchet MS" pitchFamily="34" charset="-122"/>
                <a:cs typeface="Trebuchet MS" pitchFamily="34" charset="-120"/>
              </a:rPr>
              <a:t>Lo que mejora y lo que no mejora</a:t>
            </a:r>
            <a:endParaRPr lang="en-US" sz="2600" dirty="0"/>
          </a:p>
        </p:txBody>
      </p:sp>
      <p:sp>
        <p:nvSpPr>
          <p:cNvPr id="3" name="Shape 1"/>
          <p:cNvSpPr/>
          <p:nvPr/>
        </p:nvSpPr>
        <p:spPr>
          <a:xfrm>
            <a:off x="457200" y="987552"/>
            <a:ext cx="1097280" cy="45720"/>
          </a:xfrm>
          <a:prstGeom prst="rect">
            <a:avLst/>
          </a:prstGeom>
          <a:solidFill>
            <a:srgbClr val="7C3AED"/>
          </a:solidFill>
          <a:ln w="12700">
            <a:solidFill>
              <a:srgbClr val="7C3AED"/>
            </a:solidFill>
            <a:prstDash val="solid"/>
          </a:ln>
        </p:spPr>
      </p:sp>
      <p:sp>
        <p:nvSpPr>
          <p:cNvPr id="4" name="Shape 2"/>
          <p:cNvSpPr/>
          <p:nvPr/>
        </p:nvSpPr>
        <p:spPr>
          <a:xfrm>
            <a:off x="457200" y="1188720"/>
            <a:ext cx="4023360" cy="3566160"/>
          </a:xfrm>
          <a:prstGeom prst="rect">
            <a:avLst/>
          </a:prstGeom>
          <a:solidFill>
            <a:srgbClr val="FFFFFF"/>
          </a:solidFill>
          <a:ln w="12700">
            <a:solidFill>
              <a:srgbClr val="E5E7EB"/>
            </a:solidFill>
            <a:prstDash val="solid"/>
          </a:ln>
          <a:effectLst>
            <a:outerShdw sx="100000" sy="100000" kx="0" ky="0" algn="bl" rotWithShape="0" blurRad="101600" dist="38100" dir="8100000">
              <a:srgbClr val="000000">
                <a:alpha val="10000"/>
              </a:srgbClr>
            </a:outerShdw>
          </a:effectLst>
        </p:spPr>
      </p:sp>
      <p:sp>
        <p:nvSpPr>
          <p:cNvPr id="5" name="Shape 3"/>
          <p:cNvSpPr/>
          <p:nvPr/>
        </p:nvSpPr>
        <p:spPr>
          <a:xfrm>
            <a:off x="457200" y="1188720"/>
            <a:ext cx="4023360" cy="457200"/>
          </a:xfrm>
          <a:prstGeom prst="rect">
            <a:avLst/>
          </a:prstGeom>
          <a:solidFill>
            <a:srgbClr val="0F766E"/>
          </a:solidFill>
          <a:ln w="12700">
            <a:solidFill>
              <a:srgbClr val="0F766E"/>
            </a:solidFill>
            <a:prstDash val="solid"/>
          </a:ln>
        </p:spPr>
      </p:sp>
      <p:sp>
        <p:nvSpPr>
          <p:cNvPr id="6" name="Text 4"/>
          <p:cNvSpPr/>
          <p:nvPr/>
        </p:nvSpPr>
        <p:spPr>
          <a:xfrm>
            <a:off x="502920" y="1216152"/>
            <a:ext cx="3931920" cy="402336"/>
          </a:xfrm>
          <a:prstGeom prst="rect">
            <a:avLst/>
          </a:prstGeom>
          <a:noFill/>
          <a:ln/>
        </p:spPr>
        <p:txBody>
          <a:bodyPr wrap="square" rtlCol="0" anchor="ctr"/>
          <a:lstStyle/>
          <a:p>
            <a:pPr algn="ctr" indent="0" marL="0">
              <a:buNone/>
            </a:pPr>
            <a:r>
              <a:rPr lang="en-US" sz="1400" b="1" dirty="0">
                <a:solidFill>
                  <a:srgbClr val="FFFFFF"/>
                </a:solidFill>
                <a:latin typeface="Trebuchet MS" pitchFamily="34" charset="0"/>
                <a:ea typeface="Trebuchet MS" pitchFamily="34" charset="-122"/>
                <a:cs typeface="Trebuchet MS" pitchFamily="34" charset="-120"/>
              </a:rPr>
              <a:t>Lo que mejora</a:t>
            </a:r>
            <a:endParaRPr lang="en-US" sz="1400" dirty="0"/>
          </a:p>
        </p:txBody>
      </p:sp>
      <p:sp>
        <p:nvSpPr>
          <p:cNvPr id="7" name="Text 5"/>
          <p:cNvSpPr/>
          <p:nvPr/>
        </p:nvSpPr>
        <p:spPr>
          <a:xfrm>
            <a:off x="594360" y="1755648"/>
            <a:ext cx="3749040" cy="493776"/>
          </a:xfrm>
          <a:prstGeom prst="rect">
            <a:avLst/>
          </a:prstGeom>
          <a:noFill/>
          <a:ln/>
        </p:spPr>
        <p:txBody>
          <a:bodyPr wrap="square" rtlCol="0" anchor="ctr"/>
          <a:lstStyle/>
          <a:p>
            <a:pPr indent="0" marL="0">
              <a:buNone/>
            </a:pPr>
            <a:r>
              <a:rPr lang="en-US" sz="1150" dirty="0">
                <a:solidFill>
                  <a:srgbClr val="1A1A2E"/>
                </a:solidFill>
                <a:latin typeface="Trebuchet MS" pitchFamily="34" charset="0"/>
                <a:ea typeface="Trebuchet MS" pitchFamily="34" charset="-122"/>
                <a:cs typeface="Trebuchet MS" pitchFamily="34" charset="-120"/>
              </a:rPr>
              <a:t>✓  No hay perfilado comercial ni publicidad conductual</a:t>
            </a:r>
            <a:endParaRPr lang="en-US" sz="1150" dirty="0"/>
          </a:p>
        </p:txBody>
      </p:sp>
      <p:sp>
        <p:nvSpPr>
          <p:cNvPr id="8" name="Text 6"/>
          <p:cNvSpPr/>
          <p:nvPr/>
        </p:nvSpPr>
        <p:spPr>
          <a:xfrm>
            <a:off x="594360" y="2304288"/>
            <a:ext cx="3749040" cy="493776"/>
          </a:xfrm>
          <a:prstGeom prst="rect">
            <a:avLst/>
          </a:prstGeom>
          <a:noFill/>
          <a:ln/>
        </p:spPr>
        <p:txBody>
          <a:bodyPr wrap="square" rtlCol="0" anchor="ctr"/>
          <a:lstStyle/>
          <a:p>
            <a:pPr indent="0" marL="0">
              <a:buNone/>
            </a:pPr>
            <a:r>
              <a:rPr lang="en-US" sz="1150" dirty="0">
                <a:solidFill>
                  <a:srgbClr val="1A1A2E"/>
                </a:solidFill>
                <a:latin typeface="Trebuchet MS" pitchFamily="34" charset="0"/>
                <a:ea typeface="Trebuchet MS" pitchFamily="34" charset="-122"/>
                <a:cs typeface="Trebuchet MS" pitchFamily="34" charset="-120"/>
              </a:rPr>
              <a:t>✓  No hay algoritmo central optimizando tu atención en toda la red</a:t>
            </a:r>
            <a:endParaRPr lang="en-US" sz="1150" dirty="0"/>
          </a:p>
        </p:txBody>
      </p:sp>
      <p:sp>
        <p:nvSpPr>
          <p:cNvPr id="9" name="Text 7"/>
          <p:cNvSpPr/>
          <p:nvPr/>
        </p:nvSpPr>
        <p:spPr>
          <a:xfrm>
            <a:off x="594360" y="2852928"/>
            <a:ext cx="3749040" cy="493776"/>
          </a:xfrm>
          <a:prstGeom prst="rect">
            <a:avLst/>
          </a:prstGeom>
          <a:noFill/>
          <a:ln/>
        </p:spPr>
        <p:txBody>
          <a:bodyPr wrap="square" rtlCol="0" anchor="ctr"/>
          <a:lstStyle/>
          <a:p>
            <a:pPr indent="0" marL="0">
              <a:buNone/>
            </a:pPr>
            <a:r>
              <a:rPr lang="en-US" sz="1150" dirty="0">
                <a:solidFill>
                  <a:srgbClr val="1A1A2E"/>
                </a:solidFill>
                <a:latin typeface="Trebuchet MS" pitchFamily="34" charset="0"/>
                <a:ea typeface="Trebuchet MS" pitchFamily="34" charset="-122"/>
                <a:cs typeface="Trebuchet MS" pitchFamily="34" charset="-120"/>
              </a:rPr>
              <a:t>✓  Puedes elegir una instancia con normas que confíes</a:t>
            </a:r>
            <a:endParaRPr lang="en-US" sz="1150" dirty="0"/>
          </a:p>
        </p:txBody>
      </p:sp>
      <p:sp>
        <p:nvSpPr>
          <p:cNvPr id="10" name="Text 8"/>
          <p:cNvSpPr/>
          <p:nvPr/>
        </p:nvSpPr>
        <p:spPr>
          <a:xfrm>
            <a:off x="594360" y="3401568"/>
            <a:ext cx="3749040" cy="493776"/>
          </a:xfrm>
          <a:prstGeom prst="rect">
            <a:avLst/>
          </a:prstGeom>
          <a:noFill/>
          <a:ln/>
        </p:spPr>
        <p:txBody>
          <a:bodyPr wrap="square" rtlCol="0" anchor="ctr"/>
          <a:lstStyle/>
          <a:p>
            <a:pPr indent="0" marL="0">
              <a:buNone/>
            </a:pPr>
            <a:r>
              <a:rPr lang="en-US" sz="1150" dirty="0">
                <a:solidFill>
                  <a:srgbClr val="1A1A2E"/>
                </a:solidFill>
                <a:latin typeface="Trebuchet MS" pitchFamily="34" charset="0"/>
                <a:ea typeface="Trebuchet MS" pitchFamily="34" charset="-122"/>
                <a:cs typeface="Trebuchet MS" pitchFamily="34" charset="-120"/>
              </a:rPr>
              <a:t>✓  Más control sobre qué ves y quién te ve</a:t>
            </a:r>
            <a:endParaRPr lang="en-US" sz="1150" dirty="0"/>
          </a:p>
        </p:txBody>
      </p:sp>
      <p:sp>
        <p:nvSpPr>
          <p:cNvPr id="11" name="Text 9"/>
          <p:cNvSpPr/>
          <p:nvPr/>
        </p:nvSpPr>
        <p:spPr>
          <a:xfrm>
            <a:off x="594360" y="3950208"/>
            <a:ext cx="3749040" cy="493776"/>
          </a:xfrm>
          <a:prstGeom prst="rect">
            <a:avLst/>
          </a:prstGeom>
          <a:noFill/>
          <a:ln/>
        </p:spPr>
        <p:txBody>
          <a:bodyPr wrap="square" rtlCol="0" anchor="ctr"/>
          <a:lstStyle/>
          <a:p>
            <a:pPr indent="0" marL="0">
              <a:buNone/>
            </a:pPr>
            <a:r>
              <a:rPr lang="en-US" sz="1150" dirty="0">
                <a:solidFill>
                  <a:srgbClr val="1A1A2E"/>
                </a:solidFill>
                <a:latin typeface="Trebuchet MS" pitchFamily="34" charset="0"/>
                <a:ea typeface="Trebuchet MS" pitchFamily="34" charset="-122"/>
                <a:cs typeface="Trebuchet MS" pitchFamily="34" charset="-120"/>
              </a:rPr>
              <a:t>✓  Portabilidad: puedes migrar sin perder toda tu red</a:t>
            </a:r>
            <a:endParaRPr lang="en-US" sz="1150" dirty="0"/>
          </a:p>
        </p:txBody>
      </p:sp>
      <p:sp>
        <p:nvSpPr>
          <p:cNvPr id="12" name="Shape 10"/>
          <p:cNvSpPr/>
          <p:nvPr/>
        </p:nvSpPr>
        <p:spPr>
          <a:xfrm>
            <a:off x="4663440" y="1188720"/>
            <a:ext cx="4023360" cy="3566160"/>
          </a:xfrm>
          <a:prstGeom prst="rect">
            <a:avLst/>
          </a:prstGeom>
          <a:solidFill>
            <a:srgbClr val="FFFFFF"/>
          </a:solidFill>
          <a:ln w="12700">
            <a:solidFill>
              <a:srgbClr val="E5E7EB"/>
            </a:solidFill>
            <a:prstDash val="solid"/>
          </a:ln>
          <a:effectLst>
            <a:outerShdw sx="100000" sy="100000" kx="0" ky="0" algn="bl" rotWithShape="0" blurRad="101600" dist="38100" dir="8100000">
              <a:srgbClr val="000000">
                <a:alpha val="10000"/>
              </a:srgbClr>
            </a:outerShdw>
          </a:effectLst>
        </p:spPr>
      </p:sp>
      <p:sp>
        <p:nvSpPr>
          <p:cNvPr id="13" name="Shape 11"/>
          <p:cNvSpPr/>
          <p:nvPr/>
        </p:nvSpPr>
        <p:spPr>
          <a:xfrm>
            <a:off x="4663440" y="1188720"/>
            <a:ext cx="4023360" cy="457200"/>
          </a:xfrm>
          <a:prstGeom prst="rect">
            <a:avLst/>
          </a:prstGeom>
          <a:solidFill>
            <a:srgbClr val="475569"/>
          </a:solidFill>
          <a:ln w="12700">
            <a:solidFill>
              <a:srgbClr val="475569"/>
            </a:solidFill>
            <a:prstDash val="solid"/>
          </a:ln>
        </p:spPr>
      </p:sp>
      <p:sp>
        <p:nvSpPr>
          <p:cNvPr id="14" name="Text 12"/>
          <p:cNvSpPr/>
          <p:nvPr/>
        </p:nvSpPr>
        <p:spPr>
          <a:xfrm>
            <a:off x="4709160" y="1216152"/>
            <a:ext cx="3931920" cy="402336"/>
          </a:xfrm>
          <a:prstGeom prst="rect">
            <a:avLst/>
          </a:prstGeom>
          <a:noFill/>
          <a:ln/>
        </p:spPr>
        <p:txBody>
          <a:bodyPr wrap="square" rtlCol="0" anchor="ctr"/>
          <a:lstStyle/>
          <a:p>
            <a:pPr algn="ctr" indent="0" marL="0">
              <a:buNone/>
            </a:pPr>
            <a:r>
              <a:rPr lang="en-US" sz="1400" b="1" dirty="0">
                <a:solidFill>
                  <a:srgbClr val="FFFFFF"/>
                </a:solidFill>
                <a:latin typeface="Trebuchet MS" pitchFamily="34" charset="0"/>
                <a:ea typeface="Trebuchet MS" pitchFamily="34" charset="-122"/>
                <a:cs typeface="Trebuchet MS" pitchFamily="34" charset="-120"/>
              </a:rPr>
              <a:t>Lo que no mejora solo</a:t>
            </a:r>
            <a:endParaRPr lang="en-US" sz="1400" dirty="0"/>
          </a:p>
        </p:txBody>
      </p:sp>
      <p:sp>
        <p:nvSpPr>
          <p:cNvPr id="15" name="Text 13"/>
          <p:cNvSpPr/>
          <p:nvPr/>
        </p:nvSpPr>
        <p:spPr>
          <a:xfrm>
            <a:off x="4800600" y="1755648"/>
            <a:ext cx="3749040" cy="493776"/>
          </a:xfrm>
          <a:prstGeom prst="rect">
            <a:avLst/>
          </a:prstGeom>
          <a:noFill/>
          <a:ln/>
        </p:spPr>
        <p:txBody>
          <a:bodyPr wrap="square" rtlCol="0" anchor="ctr"/>
          <a:lstStyle/>
          <a:p>
            <a:pPr indent="0" marL="0">
              <a:buNone/>
            </a:pPr>
            <a:r>
              <a:rPr lang="en-US" sz="1150" dirty="0">
                <a:solidFill>
                  <a:srgbClr val="1A1A2E"/>
                </a:solidFill>
                <a:latin typeface="Trebuchet MS" pitchFamily="34" charset="0"/>
                <a:ea typeface="Trebuchet MS" pitchFamily="34" charset="-122"/>
                <a:cs typeface="Trebuchet MS" pitchFamily="34" charset="-120"/>
              </a:rPr>
              <a:t>→  Los mensajes directos siguen siendo accesibles para el admin</a:t>
            </a:r>
            <a:endParaRPr lang="en-US" sz="1150" dirty="0"/>
          </a:p>
        </p:txBody>
      </p:sp>
      <p:sp>
        <p:nvSpPr>
          <p:cNvPr id="16" name="Text 14"/>
          <p:cNvSpPr/>
          <p:nvPr/>
        </p:nvSpPr>
        <p:spPr>
          <a:xfrm>
            <a:off x="4800600" y="2304288"/>
            <a:ext cx="3749040" cy="493776"/>
          </a:xfrm>
          <a:prstGeom prst="rect">
            <a:avLst/>
          </a:prstGeom>
          <a:noFill/>
          <a:ln/>
        </p:spPr>
        <p:txBody>
          <a:bodyPr wrap="square" rtlCol="0" anchor="ctr"/>
          <a:lstStyle/>
          <a:p>
            <a:pPr indent="0" marL="0">
              <a:buNone/>
            </a:pPr>
            <a:r>
              <a:rPr lang="en-US" sz="1150" dirty="0">
                <a:solidFill>
                  <a:srgbClr val="1A1A2E"/>
                </a:solidFill>
                <a:latin typeface="Trebuchet MS" pitchFamily="34" charset="0"/>
                <a:ea typeface="Trebuchet MS" pitchFamily="34" charset="-122"/>
                <a:cs typeface="Trebuchet MS" pitchFamily="34" charset="-120"/>
              </a:rPr>
              <a:t>→  Tus publicaciones públicas son públicas en todo el Fediverse</a:t>
            </a:r>
            <a:endParaRPr lang="en-US" sz="1150" dirty="0"/>
          </a:p>
        </p:txBody>
      </p:sp>
      <p:sp>
        <p:nvSpPr>
          <p:cNvPr id="17" name="Text 15"/>
          <p:cNvSpPr/>
          <p:nvPr/>
        </p:nvSpPr>
        <p:spPr>
          <a:xfrm>
            <a:off x="4800600" y="2852928"/>
            <a:ext cx="3749040" cy="493776"/>
          </a:xfrm>
          <a:prstGeom prst="rect">
            <a:avLst/>
          </a:prstGeom>
          <a:noFill/>
          <a:ln/>
        </p:spPr>
        <p:txBody>
          <a:bodyPr wrap="square" rtlCol="0" anchor="ctr"/>
          <a:lstStyle/>
          <a:p>
            <a:pPr indent="0" marL="0">
              <a:buNone/>
            </a:pPr>
            <a:r>
              <a:rPr lang="en-US" sz="1150" dirty="0">
                <a:solidFill>
                  <a:srgbClr val="1A1A2E"/>
                </a:solidFill>
                <a:latin typeface="Trebuchet MS" pitchFamily="34" charset="0"/>
                <a:ea typeface="Trebuchet MS" pitchFamily="34" charset="-122"/>
                <a:cs typeface="Trebuchet MS" pitchFamily="34" charset="-120"/>
              </a:rPr>
              <a:t>→  La seguridad de tu cuenta depende de tu contraseña</a:t>
            </a:r>
            <a:endParaRPr lang="en-US" sz="1150" dirty="0"/>
          </a:p>
        </p:txBody>
      </p:sp>
      <p:sp>
        <p:nvSpPr>
          <p:cNvPr id="18" name="Text 16"/>
          <p:cNvSpPr/>
          <p:nvPr/>
        </p:nvSpPr>
        <p:spPr>
          <a:xfrm>
            <a:off x="4800600" y="3401568"/>
            <a:ext cx="3749040" cy="493776"/>
          </a:xfrm>
          <a:prstGeom prst="rect">
            <a:avLst/>
          </a:prstGeom>
          <a:noFill/>
          <a:ln/>
        </p:spPr>
        <p:txBody>
          <a:bodyPr wrap="square" rtlCol="0" anchor="ctr"/>
          <a:lstStyle/>
          <a:p>
            <a:pPr indent="0" marL="0">
              <a:buNone/>
            </a:pPr>
            <a:r>
              <a:rPr lang="en-US" sz="1150" dirty="0">
                <a:solidFill>
                  <a:srgbClr val="1A1A2E"/>
                </a:solidFill>
                <a:latin typeface="Trebuchet MS" pitchFamily="34" charset="0"/>
                <a:ea typeface="Trebuchet MS" pitchFamily="34" charset="-122"/>
                <a:cs typeface="Trebuchet MS" pitchFamily="34" charset="-120"/>
              </a:rPr>
              <a:t>→  La calidad de la moderación varía entre instancias</a:t>
            </a:r>
            <a:endParaRPr lang="en-US" sz="1150" dirty="0"/>
          </a:p>
        </p:txBody>
      </p:sp>
      <p:sp>
        <p:nvSpPr>
          <p:cNvPr id="19" name="Text 17"/>
          <p:cNvSpPr/>
          <p:nvPr/>
        </p:nvSpPr>
        <p:spPr>
          <a:xfrm>
            <a:off x="4800600" y="3950208"/>
            <a:ext cx="3749040" cy="493776"/>
          </a:xfrm>
          <a:prstGeom prst="rect">
            <a:avLst/>
          </a:prstGeom>
          <a:noFill/>
          <a:ln/>
        </p:spPr>
        <p:txBody>
          <a:bodyPr wrap="square" rtlCol="0" anchor="ctr"/>
          <a:lstStyle/>
          <a:p>
            <a:pPr indent="0" marL="0">
              <a:buNone/>
            </a:pPr>
            <a:r>
              <a:rPr lang="en-US" sz="1150" dirty="0">
                <a:solidFill>
                  <a:srgbClr val="1A1A2E"/>
                </a:solidFill>
                <a:latin typeface="Trebuchet MS" pitchFamily="34" charset="0"/>
                <a:ea typeface="Trebuchet MS" pitchFamily="34" charset="-122"/>
                <a:cs typeface="Trebuchet MS" pitchFamily="34" charset="-120"/>
              </a:rPr>
              <a:t>→  Tus hábitos de uso importan igual que en cualquier red</a:t>
            </a:r>
            <a:endParaRPr lang="en-US" sz="11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15</Slides>
  <Notes>15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Privacidad digital y redes descentralizadas</dc:title>
  <dc:subject>PptxGenJS Presentation</dc:subject>
  <dc:creator>FediPunk</dc:creator>
  <cp:lastModifiedBy>FediPunk</cp:lastModifiedBy>
  <cp:revision>1</cp:revision>
  <dcterms:created xsi:type="dcterms:W3CDTF">2026-04-05T00:16:08Z</dcterms:created>
  <dcterms:modified xsi:type="dcterms:W3CDTF">2026-04-05T00:16:08Z</dcterms:modified>
</cp:coreProperties>
</file>