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Bienvenida al taller. Preséntate brevemente: quién eres, por qué estás aquí y qué vais a hacer juntos. Este taller es práctico — no una clase magistral. La idea es que cada persona salga con su cuenta creada o, al menos, con todo claro para crearla sola después. Duración estimada: 45-60 minutos. Puedes adaptar el ritmo al nivel del grupo.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Dedica poco tiempo a esto. El mensaje es: no tienes que tener el perfil perfecto para empezar. Con poner un nombre visible y una línea de bio ya es suficiente. El objetivo de esta fase es que la gente no se quede bloqueada aquí y pase a lo realmente importante: empezar a seguir gente y ver cómo funciona el timeline.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timeline vacío es la experiencia más frustrante para quien acaba de entrar. Explica antes de que lleguen a ese punto que es completamente normal: el timeline de Inicio solo muestra publicaciones de personas que sigues. Si no sigues a nadie, está vacío. La solución es buscar hashtags y seguir gente activamente. En dos semanas de uso la experiencia cambia por completo.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Estas preguntas aparecen casi siempre. Puedes usarlas proactivamente ('antes de que alguien pregunte, os digo...') o dejarlas para el turno de preguntas. La de los mensajes directos suele sorprender: explica que es igual que con el correo electrónico — tu proveedor técnicamente tiene acceso. No hay que entrar en pánico, pero sí conviene tenerlo claro.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Este resumen cierra el arco del taller. Si el tiempo lo permite, puedes preguntar al grupo: '¿alguien quiere decir cómo le fue eligiendo la instancia?' o '¿alguien tiene ya algo publicado?'. Eso da cierre real a la sesión y refuerza que el taller ha tenido efecto. Si alguien no ha podido crear la cuenta por problemas técnicos, asegúrate de darle los recursos para seguir después.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Deja esta diapositiva visible mientras la gente hace preguntas finales o termina de crear sus cuentas. Si puedes, comparte las URLs por escrito: en un chat, un papel o un código QR. El directorio de FediPunk es el recurso más útil para quien todavía no ha elegido instancia.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hoja puede repartirse impresa antes de la dinámica de elección de instancia (diapositiva 7). También puede proyectarse. Si se reparte impresa, la gente puede llevársela al final como referencia. Algunos participantes la usarán activamente; otros no. No la hagas obligatoria.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Frase de cierre: 'Crear la cuenta es el paso más fácil. Lo que viene después — seguir gente, publicar, encontrar tu sitio — eso ya lo habéis empezado hoy.' Da un cierre cálido sin sonar grandilocuente. Recuerda a la gente que puede seguir con los recursos de la diapositiva anterior. Si tienes un canal de comunicación del evento, comparte ahí las URLs antes de despedirte.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orienta al grupo sobre qué va a pasar. Es importante que la gente sepa que no van a recibir una clase teórica larga: van a hacer cosas. Puedes preguntar antes de empezar: '¿alguien ya tiene cuenta en Mastodon?' y '¿alguien ha intentado crearse una y no ha podido?' — eso ayuda a calibrar el nivel del grupo y a saber dónde puede haber más fricciones.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Mantén esto breve — no más de 3-4 minutos. El objetivo no es explicar el Fediverse en profundidad, sino desbloquear la pregunta '¿y yo en cuál me meto?'. La analogía del correo suele funcionar bien. Destaca especialmente el último punto: no hay que acertar a la primera. Eso quita mucha presión.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Estos son los cuatro criterios prácticos. Deja claro que no hace falta hacer una auditoría técnica del servidor: con mirar estas cuatro cosas en dos minutos es suficiente para empezar. Lo más bloqueante suele ser 'las normas': tranquiliza al grupo diciendo que no hace falta leer todo el reglamento, solo ver si tiene sentido y si el tono general les parece razonable.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importante para desbloquear a las personas que se paralizan antes de empezar. Hay gente que investiga durante semanas y nunca crea la cuenta porque busca la opción perfecta. Deja claro que el proceso de elegir instancia no tiene que ser largo: con los cuatro criterios de la diapositiva anterior y cinco minutos mirando el directorio es suficiente.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Aquí todos abren el directorio. Si es posible, proyéctalo en pantalla y muéstralo en directo: cómo funciona el filtro de idioma, qué información aparece en cada tarjeta de instancia. No des una explicación teórica de sus características: úsalo de verdad delante del grupo. Eso vale más que diez diapositivas.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es la dinámica central del taller. Dale tiempo real — no lo comprimas. Mientras la gente trabaja, pásate por las mesas y ayuda a quien se bloquee. Las dudas más frecuentes: 'no entiendo las normas porque están en inglés' (busca otra), 'no sé cuál es mejor' (recuérdales que no hay perfecta y que se puede migrar), 'el registro está cerrado' (filtra por 'registro abierto' en el directorio). Si alguien termina pronto, pídele que mire las normas de la instancia elegida más en detalle.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puesta en común es breve pero importante: da confianza al grupo, normaliza la duda y permite que quien no se ha decidido todavía escuche los razonamientos de los demás. Si nadie quiere hablar, no fuerces: di simplemente 'vamos a crear las cuentas' y que quien no se haya decidido use tuiter.rocks como punto de partida.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Haz esto despacio. Hay personas que se quedan atascadas en el nombre de usuario ('¿puedo usar mayúsculas?' — no siempre) o en la contraseña. Si alguien no recibe el correo de verificación, pídele que revise el spam antes de entrar en pánico. Algunas instancias requieren aprobación manual del registro — si es así, la persona tendrá que esperar. Avísalo antes para que no crean que algo ha fallado.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583680" y="-548640"/>
            <a:ext cx="3474720" cy="3474720"/>
          </a:xfrm>
          <a:prstGeom prst="ellipse">
            <a:avLst/>
          </a:prstGeom>
          <a:solidFill>
            <a:srgbClr val="7C3AED">
              <a:alpha val="25000"/>
            </a:srgbClr>
          </a:solidFill>
          <a:ln w="12700">
            <a:solidFill>
              <a:srgbClr val="7C3AED">
                <a:alpha val="25000"/>
              </a:srgbClr>
            </a:solidFill>
            <a:prstDash val="solid"/>
          </a:ln>
        </p:spPr>
      </p:sp>
      <p:sp>
        <p:nvSpPr>
          <p:cNvPr id="4" name="Shape 2"/>
          <p:cNvSpPr/>
          <p:nvPr/>
        </p:nvSpPr>
        <p:spPr>
          <a:xfrm>
            <a:off x="7315200" y="3200400"/>
            <a:ext cx="2286000" cy="2286000"/>
          </a:xfrm>
          <a:prstGeom prst="ellipse">
            <a:avLst/>
          </a:prstGeom>
          <a:solidFill>
            <a:srgbClr val="A78BFA">
              <a:alpha val="20000"/>
            </a:srgbClr>
          </a:solidFill>
          <a:ln w="12700">
            <a:solidFill>
              <a:srgbClr val="A78BFA">
                <a:alpha val="20000"/>
              </a:srgbClr>
            </a:solidFill>
            <a:prstDash val="solid"/>
          </a:ln>
        </p:spPr>
      </p:sp>
      <p:sp>
        <p:nvSpPr>
          <p:cNvPr id="5" name="Text 3"/>
          <p:cNvSpPr/>
          <p:nvPr/>
        </p:nvSpPr>
        <p:spPr>
          <a:xfrm>
            <a:off x="548640" y="731520"/>
            <a:ext cx="7772400" cy="594360"/>
          </a:xfrm>
          <a:prstGeom prst="rect">
            <a:avLst/>
          </a:prstGeom>
          <a:noFill/>
          <a:ln/>
        </p:spPr>
        <p:txBody>
          <a:bodyPr wrap="square" rtlCol="0" anchor="ctr"/>
          <a:lstStyle/>
          <a:p>
            <a:pPr algn="l" indent="0" marL="0">
              <a:buNone/>
            </a:pPr>
            <a:r>
              <a:rPr lang="en-US" sz="2200" dirty="0">
                <a:solidFill>
                  <a:srgbClr val="A78BFA"/>
                </a:solidFill>
                <a:latin typeface="Trebuchet MS" pitchFamily="34" charset="0"/>
                <a:ea typeface="Trebuchet MS" pitchFamily="34" charset="-122"/>
                <a:cs typeface="Trebuchet MS" pitchFamily="34" charset="-120"/>
              </a:rPr>
              <a:t>Taller</a:t>
            </a:r>
            <a:endParaRPr lang="en-US" sz="2200" dirty="0"/>
          </a:p>
        </p:txBody>
      </p:sp>
      <p:sp>
        <p:nvSpPr>
          <p:cNvPr id="6" name="Text 4"/>
          <p:cNvSpPr/>
          <p:nvPr/>
        </p:nvSpPr>
        <p:spPr>
          <a:xfrm>
            <a:off x="548640" y="1188720"/>
            <a:ext cx="7315200" cy="1645920"/>
          </a:xfrm>
          <a:prstGeom prst="rect">
            <a:avLst/>
          </a:prstGeom>
          <a:noFill/>
          <a:ln/>
        </p:spPr>
        <p:txBody>
          <a:bodyPr wrap="square" rtlCol="0" anchor="ctr"/>
          <a:lstStyle/>
          <a:p>
            <a:pPr algn="l" indent="0" marL="0">
              <a:buNone/>
            </a:pPr>
            <a:r>
              <a:rPr lang="en-US" sz="4000" b="1" dirty="0">
                <a:solidFill>
                  <a:srgbClr val="FFFFFF"/>
                </a:solidFill>
                <a:latin typeface="Trebuchet MS" pitchFamily="34" charset="0"/>
                <a:ea typeface="Trebuchet MS" pitchFamily="34" charset="-122"/>
                <a:cs typeface="Trebuchet MS" pitchFamily="34" charset="-120"/>
              </a:rPr>
              <a:t>Cómo elegir instancia</a:t>
            </a:r>
            <a:endParaRPr lang="en-US" sz="4000" dirty="0"/>
          </a:p>
          <a:p>
            <a:pPr algn="l" indent="0" marL="0">
              <a:buNone/>
            </a:pPr>
            <a:r>
              <a:rPr lang="en-US" sz="4000" b="1" dirty="0">
                <a:solidFill>
                  <a:srgbClr val="FFFFFF"/>
                </a:solidFill>
                <a:latin typeface="Trebuchet MS" pitchFamily="34" charset="0"/>
                <a:ea typeface="Trebuchet MS" pitchFamily="34" charset="-122"/>
                <a:cs typeface="Trebuchet MS" pitchFamily="34" charset="-120"/>
              </a:rPr>
              <a:t>y crear cuenta en Mastodon</a:t>
            </a:r>
            <a:endParaRPr lang="en-US" sz="4000" dirty="0"/>
          </a:p>
        </p:txBody>
      </p:sp>
      <p:sp>
        <p:nvSpPr>
          <p:cNvPr id="7" name="Shape 5"/>
          <p:cNvSpPr/>
          <p:nvPr/>
        </p:nvSpPr>
        <p:spPr>
          <a:xfrm>
            <a:off x="548640" y="2926080"/>
            <a:ext cx="4114800" cy="45720"/>
          </a:xfrm>
          <a:prstGeom prst="rect">
            <a:avLst/>
          </a:prstGeom>
          <a:solidFill>
            <a:srgbClr val="7C3AED"/>
          </a:solidFill>
          <a:ln w="12700">
            <a:solidFill>
              <a:srgbClr val="7C3AED"/>
            </a:solidFill>
            <a:prstDash val="solid"/>
          </a:ln>
        </p:spPr>
      </p:sp>
      <p:sp>
        <p:nvSpPr>
          <p:cNvPr id="8" name="Text 6"/>
          <p:cNvSpPr/>
          <p:nvPr/>
        </p:nvSpPr>
        <p:spPr>
          <a:xfrm>
            <a:off x="548640" y="3108960"/>
            <a:ext cx="7315200" cy="731520"/>
          </a:xfrm>
          <a:prstGeom prst="rect">
            <a:avLst/>
          </a:prstGeom>
          <a:noFill/>
          <a:ln/>
        </p:spPr>
        <p:txBody>
          <a:bodyPr wrap="square" rtlCol="0" anchor="ctr"/>
          <a:lstStyle/>
          <a:p>
            <a:pPr algn="l" indent="0" marL="0">
              <a:buNone/>
            </a:pPr>
            <a:r>
              <a:rPr lang="en-US" sz="1400" dirty="0">
                <a:solidFill>
                  <a:srgbClr val="EDE9FE"/>
                </a:solidFill>
                <a:latin typeface="Trebuchet MS" pitchFamily="34" charset="0"/>
                <a:ea typeface="Trebuchet MS" pitchFamily="34" charset="-122"/>
                <a:cs typeface="Trebuchet MS" pitchFamily="34" charset="-120"/>
              </a:rPr>
              <a:t>Un taller práctico para entrar al Fediverse</a:t>
            </a:r>
            <a:endParaRPr lang="en-US" sz="1400" dirty="0"/>
          </a:p>
          <a:p>
            <a:pPr algn="l" indent="0" marL="0">
              <a:buNone/>
            </a:pPr>
            <a:r>
              <a:rPr lang="en-US" sz="1400" dirty="0">
                <a:solidFill>
                  <a:srgbClr val="EDE9FE"/>
                </a:solidFill>
                <a:latin typeface="Trebuchet MS" pitchFamily="34" charset="0"/>
                <a:ea typeface="Trebuchet MS" pitchFamily="34" charset="-122"/>
                <a:cs typeface="Trebuchet MS" pitchFamily="34" charset="-120"/>
              </a:rPr>
              <a:t>sin agobiarse y sin tecnicismos</a:t>
            </a:r>
            <a:endParaRPr lang="en-US" sz="1400" dirty="0"/>
          </a:p>
        </p:txBody>
      </p:sp>
      <p:sp>
        <p:nvSpPr>
          <p:cNvPr id="9" name="Text 7"/>
          <p:cNvSpPr/>
          <p:nvPr/>
        </p:nvSpPr>
        <p:spPr>
          <a:xfrm>
            <a:off x="548640" y="4572000"/>
            <a:ext cx="8229600" cy="365760"/>
          </a:xfrm>
          <a:prstGeom prst="rect">
            <a:avLst/>
          </a:prstGeom>
          <a:noFill/>
          <a:ln/>
        </p:spPr>
        <p:txBody>
          <a:bodyPr wrap="square" rtlCol="0" anchor="ctr"/>
          <a:lstStyle/>
          <a:p>
            <a:pPr algn="l" indent="0" marL="0">
              <a:buNone/>
            </a:pPr>
            <a:r>
              <a:rPr lang="en-US" sz="1100" dirty="0">
                <a:solidFill>
                  <a:srgbClr val="A78BFA"/>
                </a:solidFill>
                <a:latin typeface="Trebuchet MS" pitchFamily="34" charset="0"/>
                <a:ea typeface="Trebuchet MS" pitchFamily="34" charset="-122"/>
                <a:cs typeface="Trebuchet MS" pitchFamily="34" charset="-120"/>
              </a:rPr>
              <a:t>fedipunk.com · tuiter.rocks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poner en el perfil al principio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No hace falta tenerlo perfecto desde el primer día. Pero esto ayuda a que la gente te encuentre:</a:t>
            </a:r>
            <a:endParaRPr lang="en-US" sz="1300" dirty="0"/>
          </a:p>
        </p:txBody>
      </p:sp>
      <p:sp>
        <p:nvSpPr>
          <p:cNvPr id="5" name="Shape 3"/>
          <p:cNvSpPr/>
          <p:nvPr/>
        </p:nvSpPr>
        <p:spPr>
          <a:xfrm>
            <a:off x="457200" y="1645920"/>
            <a:ext cx="8229600" cy="777240"/>
          </a:xfrm>
          <a:prstGeom prst="rect">
            <a:avLst/>
          </a:prstGeom>
          <a:solidFill>
            <a:srgbClr val="FFFFFF"/>
          </a:solidFill>
          <a:ln w="12700">
            <a:solidFill>
              <a:srgbClr val="E5E7EB"/>
            </a:solidFill>
            <a:prstDash val="solid"/>
          </a:ln>
        </p:spPr>
      </p:sp>
      <p:sp>
        <p:nvSpPr>
          <p:cNvPr id="6" name="Shape 4"/>
          <p:cNvSpPr/>
          <p:nvPr/>
        </p:nvSpPr>
        <p:spPr>
          <a:xfrm>
            <a:off x="457200" y="1645920"/>
            <a:ext cx="54864" cy="777240"/>
          </a:xfrm>
          <a:prstGeom prst="rect">
            <a:avLst/>
          </a:prstGeom>
          <a:solidFill>
            <a:srgbClr val="7C3AED"/>
          </a:solidFill>
          <a:ln w="12700">
            <a:solidFill>
              <a:srgbClr val="7C3AED"/>
            </a:solidFill>
            <a:prstDash val="solid"/>
          </a:ln>
        </p:spPr>
      </p:sp>
      <p:sp>
        <p:nvSpPr>
          <p:cNvPr id="7" name="Text 5"/>
          <p:cNvSpPr/>
          <p:nvPr/>
        </p:nvSpPr>
        <p:spPr>
          <a:xfrm>
            <a:off x="640080" y="1709928"/>
            <a:ext cx="2286000" cy="32004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Nombre visible *</a:t>
            </a:r>
            <a:endParaRPr lang="en-US" sz="1300" dirty="0"/>
          </a:p>
        </p:txBody>
      </p:sp>
      <p:sp>
        <p:nvSpPr>
          <p:cNvPr id="8" name="Text 6"/>
          <p:cNvSpPr/>
          <p:nvPr/>
        </p:nvSpPr>
        <p:spPr>
          <a:xfrm>
            <a:off x="3017520" y="1737360"/>
            <a:ext cx="1371600" cy="256032"/>
          </a:xfrm>
          <a:prstGeom prst="rect">
            <a:avLst/>
          </a:prstGeom>
          <a:noFill/>
          <a:ln/>
        </p:spPr>
        <p:txBody>
          <a:bodyPr wrap="square" rtlCol="0" anchor="ctr"/>
          <a:lstStyle/>
          <a:p>
            <a:pPr indent="0" marL="0">
              <a:buNone/>
            </a:pPr>
            <a:r>
              <a:rPr lang="en-US" sz="950" dirty="0">
                <a:solidFill>
                  <a:srgbClr val="7C3AED"/>
                </a:solidFill>
                <a:latin typeface="Trebuchet MS" pitchFamily="34" charset="0"/>
                <a:ea typeface="Trebuchet MS" pitchFamily="34" charset="-122"/>
                <a:cs typeface="Trebuchet MS" pitchFamily="34" charset="-120"/>
              </a:rPr>
              <a:t>recomendado</a:t>
            </a:r>
            <a:endParaRPr lang="en-US" sz="950" dirty="0"/>
          </a:p>
        </p:txBody>
      </p:sp>
      <p:sp>
        <p:nvSpPr>
          <p:cNvPr id="9" name="Text 7"/>
          <p:cNvSpPr/>
          <p:nvPr/>
        </p:nvSpPr>
        <p:spPr>
          <a:xfrm>
            <a:off x="4526280" y="1709928"/>
            <a:ext cx="397764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El que aparece en tu perfil. Puede ser tu nombre real, un apodo o lo que quieras. No es el nombre de usuario.</a:t>
            </a:r>
            <a:endParaRPr lang="en-US" sz="1150" dirty="0"/>
          </a:p>
        </p:txBody>
      </p:sp>
      <p:sp>
        <p:nvSpPr>
          <p:cNvPr id="10" name="Shape 8"/>
          <p:cNvSpPr/>
          <p:nvPr/>
        </p:nvSpPr>
        <p:spPr>
          <a:xfrm>
            <a:off x="457200" y="2514600"/>
            <a:ext cx="8229600" cy="777240"/>
          </a:xfrm>
          <a:prstGeom prst="rect">
            <a:avLst/>
          </a:prstGeom>
          <a:solidFill>
            <a:srgbClr val="EDE9FE"/>
          </a:solidFill>
          <a:ln w="12700">
            <a:solidFill>
              <a:srgbClr val="E5E7EB"/>
            </a:solidFill>
            <a:prstDash val="solid"/>
          </a:ln>
        </p:spPr>
      </p:sp>
      <p:sp>
        <p:nvSpPr>
          <p:cNvPr id="11" name="Shape 9"/>
          <p:cNvSpPr/>
          <p:nvPr/>
        </p:nvSpPr>
        <p:spPr>
          <a:xfrm>
            <a:off x="457200" y="2514600"/>
            <a:ext cx="54864" cy="777240"/>
          </a:xfrm>
          <a:prstGeom prst="rect">
            <a:avLst/>
          </a:prstGeom>
          <a:solidFill>
            <a:srgbClr val="4B5563"/>
          </a:solidFill>
          <a:ln w="12700">
            <a:solidFill>
              <a:srgbClr val="4B5563"/>
            </a:solidFill>
            <a:prstDash val="solid"/>
          </a:ln>
        </p:spPr>
      </p:sp>
      <p:sp>
        <p:nvSpPr>
          <p:cNvPr id="12" name="Text 10"/>
          <p:cNvSpPr/>
          <p:nvPr/>
        </p:nvSpPr>
        <p:spPr>
          <a:xfrm>
            <a:off x="640080" y="2578608"/>
            <a:ext cx="2286000" cy="320040"/>
          </a:xfrm>
          <a:prstGeom prst="rect">
            <a:avLst/>
          </a:prstGeom>
          <a:noFill/>
          <a:ln/>
        </p:spPr>
        <p:txBody>
          <a:bodyPr wrap="square" rtlCol="0" anchor="ctr"/>
          <a:lstStyle/>
          <a:p>
            <a:pPr indent="0" marL="0">
              <a:buNone/>
            </a:pPr>
            <a:r>
              <a:rPr lang="en-US" sz="1300" b="1" dirty="0">
                <a:solidFill>
                  <a:srgbClr val="1A1A2E"/>
                </a:solidFill>
                <a:latin typeface="Trebuchet MS" pitchFamily="34" charset="0"/>
                <a:ea typeface="Trebuchet MS" pitchFamily="34" charset="-122"/>
                <a:cs typeface="Trebuchet MS" pitchFamily="34" charset="-120"/>
              </a:rPr>
              <a:t>Foto o avatar</a:t>
            </a:r>
            <a:endParaRPr lang="en-US" sz="1300" dirty="0"/>
          </a:p>
        </p:txBody>
      </p:sp>
      <p:sp>
        <p:nvSpPr>
          <p:cNvPr id="13" name="Text 11"/>
          <p:cNvSpPr/>
          <p:nvPr/>
        </p:nvSpPr>
        <p:spPr>
          <a:xfrm>
            <a:off x="4526280" y="2578608"/>
            <a:ext cx="397764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No es obligatorio, pero hace el perfil más reconocible. Puede ser una foto o cualquier imagen que te represente.</a:t>
            </a:r>
            <a:endParaRPr lang="en-US" sz="1150" dirty="0"/>
          </a:p>
        </p:txBody>
      </p:sp>
      <p:sp>
        <p:nvSpPr>
          <p:cNvPr id="14" name="Shape 12"/>
          <p:cNvSpPr/>
          <p:nvPr/>
        </p:nvSpPr>
        <p:spPr>
          <a:xfrm>
            <a:off x="457200" y="3383280"/>
            <a:ext cx="8229600" cy="777240"/>
          </a:xfrm>
          <a:prstGeom prst="rect">
            <a:avLst/>
          </a:prstGeom>
          <a:solidFill>
            <a:srgbClr val="FFFFFF"/>
          </a:solidFill>
          <a:ln w="12700">
            <a:solidFill>
              <a:srgbClr val="E5E7EB"/>
            </a:solidFill>
            <a:prstDash val="solid"/>
          </a:ln>
        </p:spPr>
      </p:sp>
      <p:sp>
        <p:nvSpPr>
          <p:cNvPr id="15" name="Shape 13"/>
          <p:cNvSpPr/>
          <p:nvPr/>
        </p:nvSpPr>
        <p:spPr>
          <a:xfrm>
            <a:off x="457200" y="3383280"/>
            <a:ext cx="54864" cy="777240"/>
          </a:xfrm>
          <a:prstGeom prst="rect">
            <a:avLst/>
          </a:prstGeom>
          <a:solidFill>
            <a:srgbClr val="4B5563"/>
          </a:solidFill>
          <a:ln w="12700">
            <a:solidFill>
              <a:srgbClr val="4B5563"/>
            </a:solidFill>
            <a:prstDash val="solid"/>
          </a:ln>
        </p:spPr>
      </p:sp>
      <p:sp>
        <p:nvSpPr>
          <p:cNvPr id="16" name="Text 14"/>
          <p:cNvSpPr/>
          <p:nvPr/>
        </p:nvSpPr>
        <p:spPr>
          <a:xfrm>
            <a:off x="640080" y="3447288"/>
            <a:ext cx="2286000" cy="320040"/>
          </a:xfrm>
          <a:prstGeom prst="rect">
            <a:avLst/>
          </a:prstGeom>
          <a:noFill/>
          <a:ln/>
        </p:spPr>
        <p:txBody>
          <a:bodyPr wrap="square" rtlCol="0" anchor="ctr"/>
          <a:lstStyle/>
          <a:p>
            <a:pPr indent="0" marL="0">
              <a:buNone/>
            </a:pPr>
            <a:r>
              <a:rPr lang="en-US" sz="1300" b="1" dirty="0">
                <a:solidFill>
                  <a:srgbClr val="1A1A2E"/>
                </a:solidFill>
                <a:latin typeface="Trebuchet MS" pitchFamily="34" charset="0"/>
                <a:ea typeface="Trebuchet MS" pitchFamily="34" charset="-122"/>
                <a:cs typeface="Trebuchet MS" pitchFamily="34" charset="-120"/>
              </a:rPr>
              <a:t>Bio breve</a:t>
            </a:r>
            <a:endParaRPr lang="en-US" sz="1300" dirty="0"/>
          </a:p>
        </p:txBody>
      </p:sp>
      <p:sp>
        <p:nvSpPr>
          <p:cNvPr id="17" name="Text 15"/>
          <p:cNvSpPr/>
          <p:nvPr/>
        </p:nvSpPr>
        <p:spPr>
          <a:xfrm>
            <a:off x="4526280" y="3447288"/>
            <a:ext cx="397764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Unas pocas líneas sobre quién eres o qué te interesa. Ayuda a que la gente decida si seguirte.</a:t>
            </a:r>
            <a:endParaRPr lang="en-US" sz="1150" dirty="0"/>
          </a:p>
        </p:txBody>
      </p:sp>
      <p:sp>
        <p:nvSpPr>
          <p:cNvPr id="18" name="Shape 16"/>
          <p:cNvSpPr/>
          <p:nvPr/>
        </p:nvSpPr>
        <p:spPr>
          <a:xfrm>
            <a:off x="457200" y="4251960"/>
            <a:ext cx="8229600" cy="777240"/>
          </a:xfrm>
          <a:prstGeom prst="rect">
            <a:avLst/>
          </a:prstGeom>
          <a:solidFill>
            <a:srgbClr val="EDE9FE"/>
          </a:solidFill>
          <a:ln w="12700">
            <a:solidFill>
              <a:srgbClr val="E5E7EB"/>
            </a:solidFill>
            <a:prstDash val="solid"/>
          </a:ln>
        </p:spPr>
      </p:sp>
      <p:sp>
        <p:nvSpPr>
          <p:cNvPr id="19" name="Shape 17"/>
          <p:cNvSpPr/>
          <p:nvPr/>
        </p:nvSpPr>
        <p:spPr>
          <a:xfrm>
            <a:off x="457200" y="4251960"/>
            <a:ext cx="54864" cy="777240"/>
          </a:xfrm>
          <a:prstGeom prst="rect">
            <a:avLst/>
          </a:prstGeom>
          <a:solidFill>
            <a:srgbClr val="4B5563"/>
          </a:solidFill>
          <a:ln w="12700">
            <a:solidFill>
              <a:srgbClr val="4B5563"/>
            </a:solidFill>
            <a:prstDash val="solid"/>
          </a:ln>
        </p:spPr>
      </p:sp>
      <p:sp>
        <p:nvSpPr>
          <p:cNvPr id="20" name="Text 18"/>
          <p:cNvSpPr/>
          <p:nvPr/>
        </p:nvSpPr>
        <p:spPr>
          <a:xfrm>
            <a:off x="640080" y="4315968"/>
            <a:ext cx="2286000" cy="320040"/>
          </a:xfrm>
          <a:prstGeom prst="rect">
            <a:avLst/>
          </a:prstGeom>
          <a:noFill/>
          <a:ln/>
        </p:spPr>
        <p:txBody>
          <a:bodyPr wrap="square" rtlCol="0" anchor="ctr"/>
          <a:lstStyle/>
          <a:p>
            <a:pPr indent="0" marL="0">
              <a:buNone/>
            </a:pPr>
            <a:r>
              <a:rPr lang="en-US" sz="1300" b="1" dirty="0">
                <a:solidFill>
                  <a:srgbClr val="1A1A2E"/>
                </a:solidFill>
                <a:latin typeface="Trebuchet MS" pitchFamily="34" charset="0"/>
                <a:ea typeface="Trebuchet MS" pitchFamily="34" charset="-122"/>
                <a:cs typeface="Trebuchet MS" pitchFamily="34" charset="-120"/>
              </a:rPr>
              <a:t>Hashtags de intereses</a:t>
            </a:r>
            <a:endParaRPr lang="en-US" sz="1300" dirty="0"/>
          </a:p>
        </p:txBody>
      </p:sp>
      <p:sp>
        <p:nvSpPr>
          <p:cNvPr id="21" name="Text 19"/>
          <p:cNvSpPr/>
          <p:nvPr/>
        </p:nvSpPr>
        <p:spPr>
          <a:xfrm>
            <a:off x="4526280" y="4315968"/>
            <a:ext cx="3977640" cy="64008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añadir hashtags a tu perfil para que te encuentren personas con los mismos temas.</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Los primeros 10 minutos dentro</a:t>
            </a:r>
            <a:endParaRPr lang="en-US" sz="3000" dirty="0"/>
          </a:p>
        </p:txBody>
      </p:sp>
      <p:sp>
        <p:nvSpPr>
          <p:cNvPr id="3" name="Shape 1"/>
          <p:cNvSpPr/>
          <p:nvPr/>
        </p:nvSpPr>
        <p:spPr>
          <a:xfrm>
            <a:off x="457200" y="1051560"/>
            <a:ext cx="8229600" cy="457200"/>
          </a:xfrm>
          <a:prstGeom prst="rect">
            <a:avLst/>
          </a:prstGeom>
          <a:solidFill>
            <a:srgbClr val="7C3AED">
              <a:alpha val="50000"/>
            </a:srgbClr>
          </a:solidFill>
          <a:ln w="12700">
            <a:solidFill>
              <a:srgbClr val="A78BFA"/>
            </a:solidFill>
            <a:prstDash val="solid"/>
          </a:ln>
        </p:spPr>
      </p:sp>
      <p:sp>
        <p:nvSpPr>
          <p:cNvPr id="4" name="Text 2"/>
          <p:cNvSpPr/>
          <p:nvPr/>
        </p:nvSpPr>
        <p:spPr>
          <a:xfrm>
            <a:off x="594360" y="1115568"/>
            <a:ext cx="7955280" cy="329184"/>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El timeline va a parecer vacío al principio. Es normal. Así funciona Mastodon.</a:t>
            </a:r>
            <a:endParaRPr lang="en-US" sz="1300" dirty="0"/>
          </a:p>
        </p:txBody>
      </p:sp>
      <p:sp>
        <p:nvSpPr>
          <p:cNvPr id="5" name="Shape 3"/>
          <p:cNvSpPr/>
          <p:nvPr/>
        </p:nvSpPr>
        <p:spPr>
          <a:xfrm>
            <a:off x="457200" y="1691640"/>
            <a:ext cx="384048" cy="384048"/>
          </a:xfrm>
          <a:prstGeom prst="ellipse">
            <a:avLst/>
          </a:prstGeom>
          <a:solidFill>
            <a:srgbClr val="7C3AED"/>
          </a:solidFill>
          <a:ln w="12700">
            <a:solidFill>
              <a:srgbClr val="7C3AED"/>
            </a:solidFill>
            <a:prstDash val="solid"/>
          </a:ln>
        </p:spPr>
      </p:sp>
      <p:sp>
        <p:nvSpPr>
          <p:cNvPr id="6" name="Text 4"/>
          <p:cNvSpPr/>
          <p:nvPr/>
        </p:nvSpPr>
        <p:spPr>
          <a:xfrm>
            <a:off x="457200" y="1691640"/>
            <a:ext cx="384048" cy="384048"/>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1</a:t>
            </a:r>
            <a:endParaRPr lang="en-US" sz="1300" dirty="0"/>
          </a:p>
        </p:txBody>
      </p:sp>
      <p:sp>
        <p:nvSpPr>
          <p:cNvPr id="7" name="Text 5"/>
          <p:cNvSpPr/>
          <p:nvPr/>
        </p:nvSpPr>
        <p:spPr>
          <a:xfrm>
            <a:off x="1005840" y="1709928"/>
            <a:ext cx="4114800" cy="347472"/>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Presenta con #NuevoEnMastodon</a:t>
            </a:r>
            <a:endParaRPr lang="en-US" sz="1300" dirty="0"/>
          </a:p>
        </p:txBody>
      </p:sp>
      <p:sp>
        <p:nvSpPr>
          <p:cNvPr id="8" name="Text 6"/>
          <p:cNvSpPr/>
          <p:nvPr/>
        </p:nvSpPr>
        <p:spPr>
          <a:xfrm>
            <a:off x="5303520" y="1709928"/>
            <a:ext cx="3566160" cy="640080"/>
          </a:xfrm>
          <a:prstGeom prst="rect">
            <a:avLst/>
          </a:prstGeom>
          <a:noFill/>
          <a:ln/>
        </p:spPr>
        <p:txBody>
          <a:bodyPr wrap="square" rtlCol="0" anchor="ctr"/>
          <a:lstStyle/>
          <a:p>
            <a:pPr indent="0" marL="0">
              <a:buNone/>
            </a:pPr>
            <a:r>
              <a:rPr lang="en-US" sz="1150" dirty="0">
                <a:solidFill>
                  <a:srgbClr val="EDE9FE"/>
                </a:solidFill>
                <a:latin typeface="Trebuchet MS" pitchFamily="34" charset="0"/>
                <a:ea typeface="Trebuchet MS" pitchFamily="34" charset="-122"/>
                <a:cs typeface="Trebuchet MS" pitchFamily="34" charset="-120"/>
              </a:rPr>
              <a:t>Un mensaje corto contando quién eres y qué te interesa. La comunidad suele responder bien.</a:t>
            </a:r>
            <a:endParaRPr lang="en-US" sz="1150" dirty="0"/>
          </a:p>
        </p:txBody>
      </p:sp>
      <p:sp>
        <p:nvSpPr>
          <p:cNvPr id="9" name="Shape 7"/>
          <p:cNvSpPr/>
          <p:nvPr/>
        </p:nvSpPr>
        <p:spPr>
          <a:xfrm>
            <a:off x="457200" y="2514600"/>
            <a:ext cx="384048" cy="384048"/>
          </a:xfrm>
          <a:prstGeom prst="ellipse">
            <a:avLst/>
          </a:prstGeom>
          <a:solidFill>
            <a:srgbClr val="7C3AED"/>
          </a:solidFill>
          <a:ln w="12700">
            <a:solidFill>
              <a:srgbClr val="7C3AED"/>
            </a:solidFill>
            <a:prstDash val="solid"/>
          </a:ln>
        </p:spPr>
      </p:sp>
      <p:sp>
        <p:nvSpPr>
          <p:cNvPr id="10" name="Text 8"/>
          <p:cNvSpPr/>
          <p:nvPr/>
        </p:nvSpPr>
        <p:spPr>
          <a:xfrm>
            <a:off x="457200" y="2514600"/>
            <a:ext cx="384048" cy="384048"/>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2</a:t>
            </a:r>
            <a:endParaRPr lang="en-US" sz="1300" dirty="0"/>
          </a:p>
        </p:txBody>
      </p:sp>
      <p:sp>
        <p:nvSpPr>
          <p:cNvPr id="11" name="Text 9"/>
          <p:cNvSpPr/>
          <p:nvPr/>
        </p:nvSpPr>
        <p:spPr>
          <a:xfrm>
            <a:off x="1005840" y="2532888"/>
            <a:ext cx="4114800" cy="347472"/>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Busca hashtags de tus temas</a:t>
            </a:r>
            <a:endParaRPr lang="en-US" sz="1300" dirty="0"/>
          </a:p>
        </p:txBody>
      </p:sp>
      <p:sp>
        <p:nvSpPr>
          <p:cNvPr id="12" name="Text 10"/>
          <p:cNvSpPr/>
          <p:nvPr/>
        </p:nvSpPr>
        <p:spPr>
          <a:xfrm>
            <a:off x="5303520" y="2532888"/>
            <a:ext cx="3566160" cy="640080"/>
          </a:xfrm>
          <a:prstGeom prst="rect">
            <a:avLst/>
          </a:prstGeom>
          <a:noFill/>
          <a:ln/>
        </p:spPr>
        <p:txBody>
          <a:bodyPr wrap="square" rtlCol="0" anchor="ctr"/>
          <a:lstStyle/>
          <a:p>
            <a:pPr indent="0" marL="0">
              <a:buNone/>
            </a:pPr>
            <a:r>
              <a:rPr lang="en-US" sz="1150" dirty="0">
                <a:solidFill>
                  <a:srgbClr val="EDE9FE"/>
                </a:solidFill>
                <a:latin typeface="Trebuchet MS" pitchFamily="34" charset="0"/>
                <a:ea typeface="Trebuchet MS" pitchFamily="34" charset="-122"/>
                <a:cs typeface="Trebuchet MS" pitchFamily="34" charset="-120"/>
              </a:rPr>
              <a:t>Tecnología, política, fotografía, jardinería, lo que sea. Escríbelo en el buscador y empieza a seguir personas.</a:t>
            </a:r>
            <a:endParaRPr lang="en-US" sz="1150" dirty="0"/>
          </a:p>
        </p:txBody>
      </p:sp>
      <p:sp>
        <p:nvSpPr>
          <p:cNvPr id="13" name="Shape 11"/>
          <p:cNvSpPr/>
          <p:nvPr/>
        </p:nvSpPr>
        <p:spPr>
          <a:xfrm>
            <a:off x="457200" y="3337560"/>
            <a:ext cx="384048" cy="384048"/>
          </a:xfrm>
          <a:prstGeom prst="ellipse">
            <a:avLst/>
          </a:prstGeom>
          <a:solidFill>
            <a:srgbClr val="7C3AED"/>
          </a:solidFill>
          <a:ln w="12700">
            <a:solidFill>
              <a:srgbClr val="7C3AED"/>
            </a:solidFill>
            <a:prstDash val="solid"/>
          </a:ln>
        </p:spPr>
      </p:sp>
      <p:sp>
        <p:nvSpPr>
          <p:cNvPr id="14" name="Text 12"/>
          <p:cNvSpPr/>
          <p:nvPr/>
        </p:nvSpPr>
        <p:spPr>
          <a:xfrm>
            <a:off x="457200" y="3337560"/>
            <a:ext cx="384048" cy="384048"/>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3</a:t>
            </a:r>
            <a:endParaRPr lang="en-US" sz="1300" dirty="0"/>
          </a:p>
        </p:txBody>
      </p:sp>
      <p:sp>
        <p:nvSpPr>
          <p:cNvPr id="15" name="Text 13"/>
          <p:cNvSpPr/>
          <p:nvPr/>
        </p:nvSpPr>
        <p:spPr>
          <a:xfrm>
            <a:off x="1005840" y="3355848"/>
            <a:ext cx="4114800" cy="347472"/>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Sigue a 5-10 personas que te parezcan interesantes</a:t>
            </a:r>
            <a:endParaRPr lang="en-US" sz="1300" dirty="0"/>
          </a:p>
        </p:txBody>
      </p:sp>
      <p:sp>
        <p:nvSpPr>
          <p:cNvPr id="16" name="Text 14"/>
          <p:cNvSpPr/>
          <p:nvPr/>
        </p:nvSpPr>
        <p:spPr>
          <a:xfrm>
            <a:off x="5303520" y="3355848"/>
            <a:ext cx="3566160" cy="640080"/>
          </a:xfrm>
          <a:prstGeom prst="rect">
            <a:avLst/>
          </a:prstGeom>
          <a:noFill/>
          <a:ln/>
        </p:spPr>
        <p:txBody>
          <a:bodyPr wrap="square" rtlCol="0" anchor="ctr"/>
          <a:lstStyle/>
          <a:p>
            <a:pPr indent="0" marL="0">
              <a:buNone/>
            </a:pPr>
            <a:r>
              <a:rPr lang="en-US" sz="1150" dirty="0">
                <a:solidFill>
                  <a:srgbClr val="EDE9FE"/>
                </a:solidFill>
                <a:latin typeface="Trebuchet MS" pitchFamily="34" charset="0"/>
                <a:ea typeface="Trebuchet MS" pitchFamily="34" charset="-122"/>
                <a:cs typeface="Trebuchet MS" pitchFamily="34" charset="-120"/>
              </a:rPr>
              <a:t>No hace falta que las conozcas. Si publican cosas que te interesan, síguelas.</a:t>
            </a:r>
            <a:endParaRPr lang="en-US" sz="1150" dirty="0"/>
          </a:p>
        </p:txBody>
      </p:sp>
      <p:sp>
        <p:nvSpPr>
          <p:cNvPr id="17" name="Shape 15"/>
          <p:cNvSpPr/>
          <p:nvPr/>
        </p:nvSpPr>
        <p:spPr>
          <a:xfrm>
            <a:off x="457200" y="4160520"/>
            <a:ext cx="384048" cy="384048"/>
          </a:xfrm>
          <a:prstGeom prst="ellipse">
            <a:avLst/>
          </a:prstGeom>
          <a:solidFill>
            <a:srgbClr val="7C3AED"/>
          </a:solidFill>
          <a:ln w="12700">
            <a:solidFill>
              <a:srgbClr val="7C3AED"/>
            </a:solidFill>
            <a:prstDash val="solid"/>
          </a:ln>
        </p:spPr>
      </p:sp>
      <p:sp>
        <p:nvSpPr>
          <p:cNvPr id="18" name="Text 16"/>
          <p:cNvSpPr/>
          <p:nvPr/>
        </p:nvSpPr>
        <p:spPr>
          <a:xfrm>
            <a:off x="457200" y="4160520"/>
            <a:ext cx="384048" cy="384048"/>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4</a:t>
            </a:r>
            <a:endParaRPr lang="en-US" sz="1300" dirty="0"/>
          </a:p>
        </p:txBody>
      </p:sp>
      <p:sp>
        <p:nvSpPr>
          <p:cNvPr id="19" name="Text 17"/>
          <p:cNvSpPr/>
          <p:nvPr/>
        </p:nvSpPr>
        <p:spPr>
          <a:xfrm>
            <a:off x="1005840" y="4178808"/>
            <a:ext cx="4114800" cy="347472"/>
          </a:xfrm>
          <a:prstGeom prst="rect">
            <a:avLst/>
          </a:prstGeom>
          <a:noFill/>
          <a:ln/>
        </p:spPr>
        <p:txBody>
          <a:bodyPr wrap="square" rtlCol="0" anchor="ctr"/>
          <a:lstStyle/>
          <a:p>
            <a:pPr indent="0" marL="0">
              <a:buNone/>
            </a:pPr>
            <a:r>
              <a:rPr lang="en-US" sz="1300" b="1" dirty="0">
                <a:solidFill>
                  <a:srgbClr val="FFFFFF"/>
                </a:solidFill>
                <a:latin typeface="Trebuchet MS" pitchFamily="34" charset="0"/>
                <a:ea typeface="Trebuchet MS" pitchFamily="34" charset="-122"/>
                <a:cs typeface="Trebuchet MS" pitchFamily="34" charset="-120"/>
              </a:rPr>
              <a:t>Explora la sección 'Local' de tu instancia</a:t>
            </a:r>
            <a:endParaRPr lang="en-US" sz="1300" dirty="0"/>
          </a:p>
        </p:txBody>
      </p:sp>
      <p:sp>
        <p:nvSpPr>
          <p:cNvPr id="20" name="Text 18"/>
          <p:cNvSpPr/>
          <p:nvPr/>
        </p:nvSpPr>
        <p:spPr>
          <a:xfrm>
            <a:off x="5303520" y="4178808"/>
            <a:ext cx="3566160" cy="640080"/>
          </a:xfrm>
          <a:prstGeom prst="rect">
            <a:avLst/>
          </a:prstGeom>
          <a:noFill/>
          <a:ln/>
        </p:spPr>
        <p:txBody>
          <a:bodyPr wrap="square" rtlCol="0" anchor="ctr"/>
          <a:lstStyle/>
          <a:p>
            <a:pPr indent="0" marL="0">
              <a:buNone/>
            </a:pPr>
            <a:r>
              <a:rPr lang="en-US" sz="1150" dirty="0">
                <a:solidFill>
                  <a:srgbClr val="EDE9FE"/>
                </a:solidFill>
                <a:latin typeface="Trebuchet MS" pitchFamily="34" charset="0"/>
                <a:ea typeface="Trebuchet MS" pitchFamily="34" charset="-122"/>
                <a:cs typeface="Trebuchet MS" pitchFamily="34" charset="-120"/>
              </a:rPr>
              <a:t>Ahí verás lo que publica la gente de tu mismo servidor — una forma rápida de conocer la comunidad.</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Dudas que son normales al principio</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877824"/>
          </a:xfrm>
          <a:prstGeom prst="rect">
            <a:avLst/>
          </a:prstGeom>
          <a:solidFill>
            <a:srgbClr val="FFFFFF"/>
          </a:solidFill>
          <a:ln w="12700">
            <a:solidFill>
              <a:srgbClr val="E5E7EB"/>
            </a:solidFill>
            <a:prstDash val="solid"/>
          </a:ln>
        </p:spPr>
      </p:sp>
      <p:sp>
        <p:nvSpPr>
          <p:cNvPr id="5" name="Shape 3"/>
          <p:cNvSpPr/>
          <p:nvPr/>
        </p:nvSpPr>
        <p:spPr>
          <a:xfrm>
            <a:off x="457200" y="1188720"/>
            <a:ext cx="54864" cy="877824"/>
          </a:xfrm>
          <a:prstGeom prst="rect">
            <a:avLst/>
          </a:prstGeom>
          <a:solidFill>
            <a:srgbClr val="7C3AED"/>
          </a:solidFill>
          <a:ln w="12700">
            <a:solidFill>
              <a:srgbClr val="7C3AED"/>
            </a:solidFill>
            <a:prstDash val="solid"/>
          </a:ln>
        </p:spPr>
      </p:sp>
      <p:sp>
        <p:nvSpPr>
          <p:cNvPr id="6" name="Text 4"/>
          <p:cNvSpPr/>
          <p:nvPr/>
        </p:nvSpPr>
        <p:spPr>
          <a:xfrm>
            <a:off x="640080" y="1234440"/>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¿Y si elijo mal la instancia?</a:t>
            </a:r>
            <a:endParaRPr lang="en-US" sz="1250" dirty="0"/>
          </a:p>
        </p:txBody>
      </p:sp>
      <p:sp>
        <p:nvSpPr>
          <p:cNvPr id="7" name="Text 5"/>
          <p:cNvSpPr/>
          <p:nvPr/>
        </p:nvSpPr>
        <p:spPr>
          <a:xfrm>
            <a:off x="640080" y="1554480"/>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Puedes migrar tu cuenta a otra instancia conservando tus seguidores. No empiezas desde cero. Elige una que te parezca razonable y empieza.</a:t>
            </a:r>
            <a:endParaRPr lang="en-US" sz="1150" dirty="0"/>
          </a:p>
        </p:txBody>
      </p:sp>
      <p:sp>
        <p:nvSpPr>
          <p:cNvPr id="8" name="Shape 6"/>
          <p:cNvSpPr/>
          <p:nvPr/>
        </p:nvSpPr>
        <p:spPr>
          <a:xfrm>
            <a:off x="457200" y="2157984"/>
            <a:ext cx="8229600" cy="877824"/>
          </a:xfrm>
          <a:prstGeom prst="rect">
            <a:avLst/>
          </a:prstGeom>
          <a:solidFill>
            <a:srgbClr val="EDE9FE"/>
          </a:solidFill>
          <a:ln w="12700">
            <a:solidFill>
              <a:srgbClr val="E5E7EB"/>
            </a:solidFill>
            <a:prstDash val="solid"/>
          </a:ln>
        </p:spPr>
      </p:sp>
      <p:sp>
        <p:nvSpPr>
          <p:cNvPr id="9" name="Shape 7"/>
          <p:cNvSpPr/>
          <p:nvPr/>
        </p:nvSpPr>
        <p:spPr>
          <a:xfrm>
            <a:off x="457200" y="2157984"/>
            <a:ext cx="54864" cy="877824"/>
          </a:xfrm>
          <a:prstGeom prst="rect">
            <a:avLst/>
          </a:prstGeom>
          <a:solidFill>
            <a:srgbClr val="7C3AED"/>
          </a:solidFill>
          <a:ln w="12700">
            <a:solidFill>
              <a:srgbClr val="7C3AED"/>
            </a:solidFill>
            <a:prstDash val="solid"/>
          </a:ln>
        </p:spPr>
      </p:sp>
      <p:sp>
        <p:nvSpPr>
          <p:cNvPr id="10" name="Text 8"/>
          <p:cNvSpPr/>
          <p:nvPr/>
        </p:nvSpPr>
        <p:spPr>
          <a:xfrm>
            <a:off x="640080" y="2203704"/>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no veo a nadie que conozco?</a:t>
            </a:r>
            <a:endParaRPr lang="en-US" sz="1250" dirty="0"/>
          </a:p>
        </p:txBody>
      </p:sp>
      <p:sp>
        <p:nvSpPr>
          <p:cNvPr id="11" name="Text 9"/>
          <p:cNvSpPr/>
          <p:nvPr/>
        </p:nvSpPr>
        <p:spPr>
          <a:xfrm>
            <a:off x="640080" y="2523744"/>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Porque el timeline no muestra a gente aleatoria: muestra lo que publican quienes sigues. Búscalos por hashtags o escribe su dirección completa si la conoces.</a:t>
            </a:r>
            <a:endParaRPr lang="en-US" sz="1150" dirty="0"/>
          </a:p>
        </p:txBody>
      </p:sp>
      <p:sp>
        <p:nvSpPr>
          <p:cNvPr id="12" name="Shape 10"/>
          <p:cNvSpPr/>
          <p:nvPr/>
        </p:nvSpPr>
        <p:spPr>
          <a:xfrm>
            <a:off x="457200" y="3127248"/>
            <a:ext cx="8229600" cy="877824"/>
          </a:xfrm>
          <a:prstGeom prst="rect">
            <a:avLst/>
          </a:prstGeom>
          <a:solidFill>
            <a:srgbClr val="FFFFFF"/>
          </a:solidFill>
          <a:ln w="12700">
            <a:solidFill>
              <a:srgbClr val="E5E7EB"/>
            </a:solidFill>
            <a:prstDash val="solid"/>
          </a:ln>
        </p:spPr>
      </p:sp>
      <p:sp>
        <p:nvSpPr>
          <p:cNvPr id="13" name="Shape 11"/>
          <p:cNvSpPr/>
          <p:nvPr/>
        </p:nvSpPr>
        <p:spPr>
          <a:xfrm>
            <a:off x="457200" y="3127248"/>
            <a:ext cx="54864" cy="877824"/>
          </a:xfrm>
          <a:prstGeom prst="rect">
            <a:avLst/>
          </a:prstGeom>
          <a:solidFill>
            <a:srgbClr val="7C3AED"/>
          </a:solidFill>
          <a:ln w="12700">
            <a:solidFill>
              <a:srgbClr val="7C3AED"/>
            </a:solidFill>
            <a:prstDash val="solid"/>
          </a:ln>
        </p:spPr>
      </p:sp>
      <p:sp>
        <p:nvSpPr>
          <p:cNvPr id="14" name="Text 12"/>
          <p:cNvSpPr/>
          <p:nvPr/>
        </p:nvSpPr>
        <p:spPr>
          <a:xfrm>
            <a:off x="640080" y="3172968"/>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¿Por qué no aparece alguien que busco?</a:t>
            </a:r>
            <a:endParaRPr lang="en-US" sz="1250" dirty="0"/>
          </a:p>
        </p:txBody>
      </p:sp>
      <p:sp>
        <p:nvSpPr>
          <p:cNvPr id="15" name="Text 13"/>
          <p:cNvSpPr/>
          <p:nvPr/>
        </p:nvSpPr>
        <p:spPr>
          <a:xfrm>
            <a:off x="640080" y="3493008"/>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Tu instancia solo conoce perfiles con los que alguien ya ha interactuado. Usa la dirección completa: @nombre@instancia.com</a:t>
            </a:r>
            <a:endParaRPr lang="en-US" sz="1150" dirty="0"/>
          </a:p>
        </p:txBody>
      </p:sp>
      <p:sp>
        <p:nvSpPr>
          <p:cNvPr id="16" name="Shape 14"/>
          <p:cNvSpPr/>
          <p:nvPr/>
        </p:nvSpPr>
        <p:spPr>
          <a:xfrm>
            <a:off x="457200" y="4096512"/>
            <a:ext cx="8229600" cy="877824"/>
          </a:xfrm>
          <a:prstGeom prst="rect">
            <a:avLst/>
          </a:prstGeom>
          <a:solidFill>
            <a:srgbClr val="EDE9FE"/>
          </a:solidFill>
          <a:ln w="12700">
            <a:solidFill>
              <a:srgbClr val="E5E7EB"/>
            </a:solidFill>
            <a:prstDash val="solid"/>
          </a:ln>
        </p:spPr>
      </p:sp>
      <p:sp>
        <p:nvSpPr>
          <p:cNvPr id="17" name="Shape 15"/>
          <p:cNvSpPr/>
          <p:nvPr/>
        </p:nvSpPr>
        <p:spPr>
          <a:xfrm>
            <a:off x="457200" y="4096512"/>
            <a:ext cx="54864" cy="877824"/>
          </a:xfrm>
          <a:prstGeom prst="rect">
            <a:avLst/>
          </a:prstGeom>
          <a:solidFill>
            <a:srgbClr val="7C3AED"/>
          </a:solidFill>
          <a:ln w="12700">
            <a:solidFill>
              <a:srgbClr val="7C3AED"/>
            </a:solidFill>
            <a:prstDash val="solid"/>
          </a:ln>
        </p:spPr>
      </p:sp>
      <p:sp>
        <p:nvSpPr>
          <p:cNvPr id="18" name="Text 16"/>
          <p:cNvSpPr/>
          <p:nvPr/>
        </p:nvSpPr>
        <p:spPr>
          <a:xfrm>
            <a:off x="640080" y="4142232"/>
            <a:ext cx="7772400" cy="32004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¿Los mensajes directos son privados?</a:t>
            </a:r>
            <a:endParaRPr lang="en-US" sz="1250" dirty="0"/>
          </a:p>
        </p:txBody>
      </p:sp>
      <p:sp>
        <p:nvSpPr>
          <p:cNvPr id="19" name="Text 17"/>
          <p:cNvSpPr/>
          <p:nvPr/>
        </p:nvSpPr>
        <p:spPr>
          <a:xfrm>
            <a:off x="640080" y="4462272"/>
            <a:ext cx="7772400" cy="45720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Son privados para otros usuarios, pero los administradores de la instancia pueden acceder técnicamente a ellos. Para comunicaciones sensibles, usa aplicaciones de mensajería cifrada.</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que te llevas del taller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640080"/>
          </a:xfrm>
          <a:prstGeom prst="rect">
            <a:avLst/>
          </a:prstGeom>
          <a:solidFill>
            <a:srgbClr val="D1FAE5"/>
          </a:solidFill>
          <a:ln w="12700">
            <a:solidFill>
              <a:srgbClr val="E5E7EB"/>
            </a:solidFill>
            <a:prstDash val="solid"/>
          </a:ln>
        </p:spPr>
      </p:sp>
      <p:sp>
        <p:nvSpPr>
          <p:cNvPr id="5" name="Text 3"/>
          <p:cNvSpPr/>
          <p:nvPr/>
        </p:nvSpPr>
        <p:spPr>
          <a:xfrm>
            <a:off x="530352" y="1234440"/>
            <a:ext cx="365760" cy="502920"/>
          </a:xfrm>
          <a:prstGeom prst="rect">
            <a:avLst/>
          </a:prstGeom>
          <a:noFill/>
          <a:ln/>
        </p:spPr>
        <p:txBody>
          <a:bodyPr wrap="square" rtlCol="0" anchor="ctr"/>
          <a:lstStyle/>
          <a:p>
            <a:pPr algn="ctr" indent="0" marL="0">
              <a:buNone/>
            </a:pPr>
            <a:r>
              <a:rPr lang="en-US" sz="1600" b="1" dirty="0">
                <a:solidFill>
                  <a:srgbClr val="059669"/>
                </a:solidFill>
                <a:latin typeface="Trebuchet MS" pitchFamily="34" charset="0"/>
                <a:ea typeface="Trebuchet MS" pitchFamily="34" charset="-122"/>
                <a:cs typeface="Trebuchet MS" pitchFamily="34" charset="-120"/>
              </a:rPr>
              <a:t>✓</a:t>
            </a:r>
            <a:endParaRPr lang="en-US" sz="1600" dirty="0"/>
          </a:p>
        </p:txBody>
      </p:sp>
      <p:sp>
        <p:nvSpPr>
          <p:cNvPr id="6" name="Text 4"/>
          <p:cNvSpPr/>
          <p:nvPr/>
        </p:nvSpPr>
        <p:spPr>
          <a:xfrm>
            <a:off x="1005840" y="1252728"/>
            <a:ext cx="7498080" cy="512064"/>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Una cuenta en Mastodon — o todo claro para crearla sola después</a:t>
            </a:r>
            <a:endParaRPr lang="en-US" sz="1300" dirty="0"/>
          </a:p>
        </p:txBody>
      </p:sp>
      <p:sp>
        <p:nvSpPr>
          <p:cNvPr id="7" name="Shape 5"/>
          <p:cNvSpPr/>
          <p:nvPr/>
        </p:nvSpPr>
        <p:spPr>
          <a:xfrm>
            <a:off x="457200" y="1920240"/>
            <a:ext cx="8229600" cy="640080"/>
          </a:xfrm>
          <a:prstGeom prst="rect">
            <a:avLst/>
          </a:prstGeom>
          <a:solidFill>
            <a:srgbClr val="FFFFFF"/>
          </a:solidFill>
          <a:ln w="12700">
            <a:solidFill>
              <a:srgbClr val="E5E7EB"/>
            </a:solidFill>
            <a:prstDash val="solid"/>
          </a:ln>
        </p:spPr>
      </p:sp>
      <p:sp>
        <p:nvSpPr>
          <p:cNvPr id="8" name="Text 6"/>
          <p:cNvSpPr/>
          <p:nvPr/>
        </p:nvSpPr>
        <p:spPr>
          <a:xfrm>
            <a:off x="530352" y="1965960"/>
            <a:ext cx="365760" cy="502920"/>
          </a:xfrm>
          <a:prstGeom prst="rect">
            <a:avLst/>
          </a:prstGeom>
          <a:noFill/>
          <a:ln/>
        </p:spPr>
        <p:txBody>
          <a:bodyPr wrap="square" rtlCol="0" anchor="ctr"/>
          <a:lstStyle/>
          <a:p>
            <a:pPr algn="ctr" indent="0" marL="0">
              <a:buNone/>
            </a:pPr>
            <a:r>
              <a:rPr lang="en-US" sz="1600" b="1" dirty="0">
                <a:solidFill>
                  <a:srgbClr val="059669"/>
                </a:solidFill>
                <a:latin typeface="Trebuchet MS" pitchFamily="34" charset="0"/>
                <a:ea typeface="Trebuchet MS" pitchFamily="34" charset="-122"/>
                <a:cs typeface="Trebuchet MS" pitchFamily="34" charset="-120"/>
              </a:rPr>
              <a:t>✓</a:t>
            </a:r>
            <a:endParaRPr lang="en-US" sz="1600" dirty="0"/>
          </a:p>
        </p:txBody>
      </p:sp>
      <p:sp>
        <p:nvSpPr>
          <p:cNvPr id="9" name="Text 7"/>
          <p:cNvSpPr/>
          <p:nvPr/>
        </p:nvSpPr>
        <p:spPr>
          <a:xfrm>
            <a:off x="1005840" y="1984248"/>
            <a:ext cx="7498080" cy="512064"/>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Saber qué mirar al elegir instancia: idioma, registro abierto, actividad, normas razonables</a:t>
            </a:r>
            <a:endParaRPr lang="en-US" sz="1300" dirty="0"/>
          </a:p>
        </p:txBody>
      </p:sp>
      <p:sp>
        <p:nvSpPr>
          <p:cNvPr id="10" name="Shape 8"/>
          <p:cNvSpPr/>
          <p:nvPr/>
        </p:nvSpPr>
        <p:spPr>
          <a:xfrm>
            <a:off x="457200" y="2651760"/>
            <a:ext cx="8229600" cy="640080"/>
          </a:xfrm>
          <a:prstGeom prst="rect">
            <a:avLst/>
          </a:prstGeom>
          <a:solidFill>
            <a:srgbClr val="D1FAE5"/>
          </a:solidFill>
          <a:ln w="12700">
            <a:solidFill>
              <a:srgbClr val="E5E7EB"/>
            </a:solidFill>
            <a:prstDash val="solid"/>
          </a:ln>
        </p:spPr>
      </p:sp>
      <p:sp>
        <p:nvSpPr>
          <p:cNvPr id="11" name="Text 9"/>
          <p:cNvSpPr/>
          <p:nvPr/>
        </p:nvSpPr>
        <p:spPr>
          <a:xfrm>
            <a:off x="530352" y="2697480"/>
            <a:ext cx="365760" cy="502920"/>
          </a:xfrm>
          <a:prstGeom prst="rect">
            <a:avLst/>
          </a:prstGeom>
          <a:noFill/>
          <a:ln/>
        </p:spPr>
        <p:txBody>
          <a:bodyPr wrap="square" rtlCol="0" anchor="ctr"/>
          <a:lstStyle/>
          <a:p>
            <a:pPr algn="ctr" indent="0" marL="0">
              <a:buNone/>
            </a:pPr>
            <a:r>
              <a:rPr lang="en-US" sz="1600" b="1" dirty="0">
                <a:solidFill>
                  <a:srgbClr val="059669"/>
                </a:solidFill>
                <a:latin typeface="Trebuchet MS" pitchFamily="34" charset="0"/>
                <a:ea typeface="Trebuchet MS" pitchFamily="34" charset="-122"/>
                <a:cs typeface="Trebuchet MS" pitchFamily="34" charset="-120"/>
              </a:rPr>
              <a:t>✓</a:t>
            </a:r>
            <a:endParaRPr lang="en-US" sz="1600" dirty="0"/>
          </a:p>
        </p:txBody>
      </p:sp>
      <p:sp>
        <p:nvSpPr>
          <p:cNvPr id="12" name="Text 10"/>
          <p:cNvSpPr/>
          <p:nvPr/>
        </p:nvSpPr>
        <p:spPr>
          <a:xfrm>
            <a:off x="1005840" y="2715768"/>
            <a:ext cx="7498080" cy="512064"/>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Entender que el timeline vacío al principio es normal y tiene solución</a:t>
            </a:r>
            <a:endParaRPr lang="en-US" sz="1300" dirty="0"/>
          </a:p>
        </p:txBody>
      </p:sp>
      <p:sp>
        <p:nvSpPr>
          <p:cNvPr id="13" name="Shape 11"/>
          <p:cNvSpPr/>
          <p:nvPr/>
        </p:nvSpPr>
        <p:spPr>
          <a:xfrm>
            <a:off x="457200" y="3383280"/>
            <a:ext cx="8229600" cy="640080"/>
          </a:xfrm>
          <a:prstGeom prst="rect">
            <a:avLst/>
          </a:prstGeom>
          <a:solidFill>
            <a:srgbClr val="FFFFFF"/>
          </a:solidFill>
          <a:ln w="12700">
            <a:solidFill>
              <a:srgbClr val="E5E7EB"/>
            </a:solidFill>
            <a:prstDash val="solid"/>
          </a:ln>
        </p:spPr>
      </p:sp>
      <p:sp>
        <p:nvSpPr>
          <p:cNvPr id="14" name="Text 12"/>
          <p:cNvSpPr/>
          <p:nvPr/>
        </p:nvSpPr>
        <p:spPr>
          <a:xfrm>
            <a:off x="530352" y="3429000"/>
            <a:ext cx="365760" cy="502920"/>
          </a:xfrm>
          <a:prstGeom prst="rect">
            <a:avLst/>
          </a:prstGeom>
          <a:noFill/>
          <a:ln/>
        </p:spPr>
        <p:txBody>
          <a:bodyPr wrap="square" rtlCol="0" anchor="ctr"/>
          <a:lstStyle/>
          <a:p>
            <a:pPr algn="ctr" indent="0" marL="0">
              <a:buNone/>
            </a:pPr>
            <a:r>
              <a:rPr lang="en-US" sz="1600" b="1" dirty="0">
                <a:solidFill>
                  <a:srgbClr val="059669"/>
                </a:solidFill>
                <a:latin typeface="Trebuchet MS" pitchFamily="34" charset="0"/>
                <a:ea typeface="Trebuchet MS" pitchFamily="34" charset="-122"/>
                <a:cs typeface="Trebuchet MS" pitchFamily="34" charset="-120"/>
              </a:rPr>
              <a:t>✓</a:t>
            </a:r>
            <a:endParaRPr lang="en-US" sz="1600" dirty="0"/>
          </a:p>
        </p:txBody>
      </p:sp>
      <p:sp>
        <p:nvSpPr>
          <p:cNvPr id="15" name="Text 13"/>
          <p:cNvSpPr/>
          <p:nvPr/>
        </p:nvSpPr>
        <p:spPr>
          <a:xfrm>
            <a:off x="1005840" y="3447288"/>
            <a:ext cx="7498080" cy="512064"/>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Saber cómo encontrar gente: hashtags, búsqueda, presentación al llegar</a:t>
            </a:r>
            <a:endParaRPr lang="en-US" sz="1300" dirty="0"/>
          </a:p>
        </p:txBody>
      </p:sp>
      <p:sp>
        <p:nvSpPr>
          <p:cNvPr id="16" name="Shape 14"/>
          <p:cNvSpPr/>
          <p:nvPr/>
        </p:nvSpPr>
        <p:spPr>
          <a:xfrm>
            <a:off x="457200" y="4114800"/>
            <a:ext cx="8229600" cy="640080"/>
          </a:xfrm>
          <a:prstGeom prst="rect">
            <a:avLst/>
          </a:prstGeom>
          <a:solidFill>
            <a:srgbClr val="D1FAE5"/>
          </a:solidFill>
          <a:ln w="12700">
            <a:solidFill>
              <a:srgbClr val="E5E7EB"/>
            </a:solidFill>
            <a:prstDash val="solid"/>
          </a:ln>
        </p:spPr>
      </p:sp>
      <p:sp>
        <p:nvSpPr>
          <p:cNvPr id="17" name="Text 15"/>
          <p:cNvSpPr/>
          <p:nvPr/>
        </p:nvSpPr>
        <p:spPr>
          <a:xfrm>
            <a:off x="530352" y="4160520"/>
            <a:ext cx="365760" cy="502920"/>
          </a:xfrm>
          <a:prstGeom prst="rect">
            <a:avLst/>
          </a:prstGeom>
          <a:noFill/>
          <a:ln/>
        </p:spPr>
        <p:txBody>
          <a:bodyPr wrap="square" rtlCol="0" anchor="ctr"/>
          <a:lstStyle/>
          <a:p>
            <a:pPr algn="ctr" indent="0" marL="0">
              <a:buNone/>
            </a:pPr>
            <a:r>
              <a:rPr lang="en-US" sz="1600" b="1" dirty="0">
                <a:solidFill>
                  <a:srgbClr val="059669"/>
                </a:solidFill>
                <a:latin typeface="Trebuchet MS" pitchFamily="34" charset="0"/>
                <a:ea typeface="Trebuchet MS" pitchFamily="34" charset="-122"/>
                <a:cs typeface="Trebuchet MS" pitchFamily="34" charset="-120"/>
              </a:rPr>
              <a:t>✓</a:t>
            </a:r>
            <a:endParaRPr lang="en-US" sz="1600" dirty="0"/>
          </a:p>
        </p:txBody>
      </p:sp>
      <p:sp>
        <p:nvSpPr>
          <p:cNvPr id="18" name="Text 16"/>
          <p:cNvSpPr/>
          <p:nvPr/>
        </p:nvSpPr>
        <p:spPr>
          <a:xfrm>
            <a:off x="1005840" y="4178808"/>
            <a:ext cx="7498080" cy="512064"/>
          </a:xfrm>
          <a:prstGeom prst="rect">
            <a:avLst/>
          </a:prstGeom>
          <a:noFill/>
          <a:ln/>
        </p:spPr>
        <p:txBody>
          <a:bodyPr wrap="square" rtlCol="0" anchor="ctr"/>
          <a:lstStyle/>
          <a:p>
            <a:pPr indent="0" marL="0">
              <a:buNone/>
            </a:pPr>
            <a:r>
              <a:rPr lang="en-US" sz="1300" dirty="0">
                <a:solidFill>
                  <a:srgbClr val="1A1A2E"/>
                </a:solidFill>
                <a:latin typeface="Trebuchet MS" pitchFamily="34" charset="0"/>
                <a:ea typeface="Trebuchet MS" pitchFamily="34" charset="-122"/>
                <a:cs typeface="Trebuchet MS" pitchFamily="34" charset="-120"/>
              </a:rPr>
              <a:t>Saber que puedes migrar si la instancia no te convence</a:t>
            </a:r>
            <a:endParaRPr lang="en-US" sz="1300" dirty="0"/>
          </a:p>
        </p:txBody>
      </p:sp>
      <p:sp>
        <p:nvSpPr>
          <p:cNvPr id="19" name="Shape 17"/>
          <p:cNvSpPr/>
          <p:nvPr/>
        </p:nvSpPr>
        <p:spPr>
          <a:xfrm>
            <a:off x="457200" y="4846320"/>
            <a:ext cx="8229600" cy="182880"/>
          </a:xfrm>
          <a:prstGeom prst="rect">
            <a:avLst/>
          </a:prstGeom>
          <a:noFill/>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Recursos para seguir después del taller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234440"/>
            <a:ext cx="54864" cy="877824"/>
          </a:xfrm>
          <a:prstGeom prst="rect">
            <a:avLst/>
          </a:prstGeom>
          <a:solidFill>
            <a:srgbClr val="7C3AED"/>
          </a:solidFill>
          <a:ln w="12700">
            <a:solidFill>
              <a:srgbClr val="7C3AED"/>
            </a:solidFill>
            <a:prstDash val="solid"/>
          </a:ln>
        </p:spPr>
      </p:sp>
      <p:sp>
        <p:nvSpPr>
          <p:cNvPr id="6" name="Text 4"/>
          <p:cNvSpPr/>
          <p:nvPr/>
        </p:nvSpPr>
        <p:spPr>
          <a:xfrm>
            <a:off x="640080" y="1280160"/>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Directorio de instancias en español</a:t>
            </a:r>
            <a:endParaRPr lang="en-US" sz="1300" dirty="0"/>
          </a:p>
        </p:txBody>
      </p:sp>
      <p:sp>
        <p:nvSpPr>
          <p:cNvPr id="7" name="Text 5"/>
          <p:cNvSpPr/>
          <p:nvPr/>
        </p:nvSpPr>
        <p:spPr>
          <a:xfrm>
            <a:off x="5303520" y="1280160"/>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fedipunk.com/instancias-mastodon-espanol</a:t>
            </a:r>
            <a:endParaRPr lang="en-US" sz="1100" dirty="0"/>
          </a:p>
        </p:txBody>
      </p:sp>
      <p:sp>
        <p:nvSpPr>
          <p:cNvPr id="8" name="Text 6"/>
          <p:cNvSpPr/>
          <p:nvPr/>
        </p:nvSpPr>
        <p:spPr>
          <a:xfrm>
            <a:off x="640080" y="1627632"/>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 buen punto de partida para explorar instancias activas en español y elegir dónde empezar.</a:t>
            </a:r>
            <a:endParaRPr lang="en-US" sz="1150" dirty="0"/>
          </a:p>
        </p:txBody>
      </p:sp>
      <p:sp>
        <p:nvSpPr>
          <p:cNvPr id="9" name="Shape 7"/>
          <p:cNvSpPr/>
          <p:nvPr/>
        </p:nvSpPr>
        <p:spPr>
          <a:xfrm>
            <a:off x="457200" y="2203704"/>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203704"/>
            <a:ext cx="54864" cy="877824"/>
          </a:xfrm>
          <a:prstGeom prst="rect">
            <a:avLst/>
          </a:prstGeom>
          <a:solidFill>
            <a:srgbClr val="7C3AED"/>
          </a:solidFill>
          <a:ln w="12700">
            <a:solidFill>
              <a:srgbClr val="7C3AED"/>
            </a:solidFill>
            <a:prstDash val="solid"/>
          </a:ln>
        </p:spPr>
      </p:sp>
      <p:sp>
        <p:nvSpPr>
          <p:cNvPr id="11" name="Text 9"/>
          <p:cNvSpPr/>
          <p:nvPr/>
        </p:nvSpPr>
        <p:spPr>
          <a:xfrm>
            <a:off x="640080" y="2249424"/>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Guía central de Mastodon y el Fediverse</a:t>
            </a:r>
            <a:endParaRPr lang="en-US" sz="1300" dirty="0"/>
          </a:p>
        </p:txBody>
      </p:sp>
      <p:sp>
        <p:nvSpPr>
          <p:cNvPr id="12" name="Text 10"/>
          <p:cNvSpPr/>
          <p:nvPr/>
        </p:nvSpPr>
        <p:spPr>
          <a:xfrm>
            <a:off x="5303520" y="2249424"/>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tuiter.ovh/guia-mastodon-fediverso</a:t>
            </a:r>
            <a:endParaRPr lang="en-US" sz="1100" dirty="0"/>
          </a:p>
        </p:txBody>
      </p:sp>
      <p:sp>
        <p:nvSpPr>
          <p:cNvPr id="13" name="Text 11"/>
          <p:cNvSpPr/>
          <p:nvPr/>
        </p:nvSpPr>
        <p:spPr>
          <a:xfrm>
            <a:off x="640080" y="2596896"/>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Guía completa en español: qué es Mastodon, cómo funciona, cómo elegir instancia y los primeros pasos.</a:t>
            </a:r>
            <a:endParaRPr lang="en-US" sz="1150" dirty="0"/>
          </a:p>
        </p:txBody>
      </p:sp>
      <p:sp>
        <p:nvSpPr>
          <p:cNvPr id="14" name="Shape 12"/>
          <p:cNvSpPr/>
          <p:nvPr/>
        </p:nvSpPr>
        <p:spPr>
          <a:xfrm>
            <a:off x="457200" y="3172968"/>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457200" y="3172968"/>
            <a:ext cx="54864" cy="877824"/>
          </a:xfrm>
          <a:prstGeom prst="rect">
            <a:avLst/>
          </a:prstGeom>
          <a:solidFill>
            <a:srgbClr val="7C3AED"/>
          </a:solidFill>
          <a:ln w="12700">
            <a:solidFill>
              <a:srgbClr val="7C3AED"/>
            </a:solidFill>
            <a:prstDash val="solid"/>
          </a:ln>
        </p:spPr>
      </p:sp>
      <p:sp>
        <p:nvSpPr>
          <p:cNvPr id="16" name="Text 14"/>
          <p:cNvSpPr/>
          <p:nvPr/>
        </p:nvSpPr>
        <p:spPr>
          <a:xfrm>
            <a:off x="640080" y="3218688"/>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Tuiter.rocks</a:t>
            </a:r>
            <a:endParaRPr lang="en-US" sz="1300" dirty="0"/>
          </a:p>
        </p:txBody>
      </p:sp>
      <p:sp>
        <p:nvSpPr>
          <p:cNvPr id="17" name="Text 15"/>
          <p:cNvSpPr/>
          <p:nvPr/>
        </p:nvSpPr>
        <p:spPr>
          <a:xfrm>
            <a:off x="5303520" y="3218688"/>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tuiter.rocks</a:t>
            </a:r>
            <a:endParaRPr lang="en-US" sz="1100" dirty="0"/>
          </a:p>
        </p:txBody>
      </p:sp>
      <p:sp>
        <p:nvSpPr>
          <p:cNvPr id="18" name="Text 16"/>
          <p:cNvSpPr/>
          <p:nvPr/>
        </p:nvSpPr>
        <p:spPr>
          <a:xfrm>
            <a:off x="640080" y="3566160"/>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Instancia de Mastodon en español con comunidad activa y registro abierto.</a:t>
            </a:r>
            <a:endParaRPr lang="en-US" sz="1150" dirty="0"/>
          </a:p>
        </p:txBody>
      </p:sp>
      <p:sp>
        <p:nvSpPr>
          <p:cNvPr id="19" name="Shape 17"/>
          <p:cNvSpPr/>
          <p:nvPr/>
        </p:nvSpPr>
        <p:spPr>
          <a:xfrm>
            <a:off x="457200" y="4142232"/>
            <a:ext cx="8229600" cy="877824"/>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57200" y="4142232"/>
            <a:ext cx="54864" cy="877824"/>
          </a:xfrm>
          <a:prstGeom prst="rect">
            <a:avLst/>
          </a:prstGeom>
          <a:solidFill>
            <a:srgbClr val="7C3AED"/>
          </a:solidFill>
          <a:ln w="12700">
            <a:solidFill>
              <a:srgbClr val="7C3AED"/>
            </a:solidFill>
            <a:prstDash val="solid"/>
          </a:ln>
        </p:spPr>
      </p:sp>
      <p:sp>
        <p:nvSpPr>
          <p:cNvPr id="21" name="Text 19"/>
          <p:cNvSpPr/>
          <p:nvPr/>
        </p:nvSpPr>
        <p:spPr>
          <a:xfrm>
            <a:off x="640080" y="4187952"/>
            <a:ext cx="4572000" cy="347472"/>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FediPunk</a:t>
            </a:r>
            <a:endParaRPr lang="en-US" sz="1300" dirty="0"/>
          </a:p>
        </p:txBody>
      </p:sp>
      <p:sp>
        <p:nvSpPr>
          <p:cNvPr id="22" name="Text 20"/>
          <p:cNvSpPr/>
          <p:nvPr/>
        </p:nvSpPr>
        <p:spPr>
          <a:xfrm>
            <a:off x="5303520" y="4187952"/>
            <a:ext cx="3200400" cy="347472"/>
          </a:xfrm>
          <a:prstGeom prst="rect">
            <a:avLst/>
          </a:prstGeom>
          <a:noFill/>
          <a:ln/>
        </p:spPr>
        <p:txBody>
          <a:bodyPr wrap="square" rtlCol="0" anchor="ctr"/>
          <a:lstStyle/>
          <a:p>
            <a:pPr algn="r" indent="0" marL="0">
              <a:buNone/>
            </a:pPr>
            <a:r>
              <a:rPr lang="en-US" sz="1100" dirty="0">
                <a:solidFill>
                  <a:srgbClr val="7C3AED"/>
                </a:solidFill>
                <a:latin typeface="Trebuchet MS" pitchFamily="34" charset="0"/>
                <a:ea typeface="Trebuchet MS" pitchFamily="34" charset="-122"/>
                <a:cs typeface="Trebuchet MS" pitchFamily="34" charset="-120"/>
              </a:rPr>
              <a:t>fedipunk.com</a:t>
            </a:r>
            <a:endParaRPr lang="en-US" sz="1100" dirty="0"/>
          </a:p>
        </p:txBody>
      </p:sp>
      <p:sp>
        <p:nvSpPr>
          <p:cNvPr id="23" name="Text 21"/>
          <p:cNvSpPr/>
          <p:nvPr/>
        </p:nvSpPr>
        <p:spPr>
          <a:xfrm>
            <a:off x="640080" y="4535424"/>
            <a:ext cx="7863840" cy="420624"/>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Recursos, directorio, artículos y materiales sobre Mastodon y el Fediverse en español.</a:t>
            </a:r>
            <a:endParaRPr lang="en-US" sz="11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7FF"/>
        </a:solidFill>
      </p:bgPr>
    </p:bg>
    <p:spTree>
      <p:nvGrpSpPr>
        <p:cNvPr id="1" name=""/>
        <p:cNvGrpSpPr/>
        <p:nvPr/>
      </p:nvGrpSpPr>
      <p:grpSpPr>
        <a:xfrm>
          <a:off x="0" y="0"/>
          <a:ext cx="0" cy="0"/>
          <a:chOff x="0" y="0"/>
          <a:chExt cx="0" cy="0"/>
        </a:xfrm>
      </p:grpSpPr>
      <p:sp>
        <p:nvSpPr>
          <p:cNvPr id="2" name="Shape 0"/>
          <p:cNvSpPr/>
          <p:nvPr/>
        </p:nvSpPr>
        <p:spPr>
          <a:xfrm>
            <a:off x="7498080" y="228600"/>
            <a:ext cx="1371600" cy="347472"/>
          </a:xfrm>
          <a:prstGeom prst="rect">
            <a:avLst/>
          </a:prstGeom>
          <a:solidFill>
            <a:srgbClr val="D97706"/>
          </a:solidFill>
          <a:ln w="12700">
            <a:solidFill>
              <a:srgbClr val="D97706"/>
            </a:solidFill>
            <a:prstDash val="solid"/>
          </a:ln>
        </p:spPr>
      </p:sp>
      <p:sp>
        <p:nvSpPr>
          <p:cNvPr id="3" name="Text 1"/>
          <p:cNvSpPr/>
          <p:nvPr/>
        </p:nvSpPr>
        <p:spPr>
          <a:xfrm>
            <a:off x="7498080" y="228600"/>
            <a:ext cx="1371600" cy="34747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PRÁCTICA</a:t>
            </a:r>
            <a:endParaRPr lang="en-US" sz="1000" dirty="0"/>
          </a:p>
        </p:txBody>
      </p:sp>
      <p:sp>
        <p:nvSpPr>
          <p:cNvPr id="4" name="Text 2"/>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Hoja de trabajo del taller</a:t>
            </a:r>
            <a:endParaRPr lang="en-US" sz="2600" dirty="0"/>
          </a:p>
        </p:txBody>
      </p:sp>
      <p:sp>
        <p:nvSpPr>
          <p:cNvPr id="5" name="Shape 3"/>
          <p:cNvSpPr/>
          <p:nvPr/>
        </p:nvSpPr>
        <p:spPr>
          <a:xfrm>
            <a:off x="457200" y="987552"/>
            <a:ext cx="1097280" cy="45720"/>
          </a:xfrm>
          <a:prstGeom prst="rect">
            <a:avLst/>
          </a:prstGeom>
          <a:solidFill>
            <a:srgbClr val="7C3AED"/>
          </a:solidFill>
          <a:ln w="12700">
            <a:solidFill>
              <a:srgbClr val="7C3AED"/>
            </a:solidFill>
            <a:prstDash val="solid"/>
          </a:ln>
        </p:spPr>
      </p:sp>
      <p:sp>
        <p:nvSpPr>
          <p:cNvPr id="6" name="Text 4"/>
          <p:cNvSpPr/>
          <p:nvPr/>
        </p:nvSpPr>
        <p:spPr>
          <a:xfrm>
            <a:off x="457200" y="1143000"/>
            <a:ext cx="8229600" cy="320040"/>
          </a:xfrm>
          <a:prstGeom prst="rect">
            <a:avLst/>
          </a:prstGeom>
          <a:noFill/>
          <a:ln/>
        </p:spPr>
        <p:txBody>
          <a:bodyPr wrap="square" rtlCol="0" anchor="ctr"/>
          <a:lstStyle/>
          <a:p>
            <a:pPr indent="0" marL="0">
              <a:buNone/>
            </a:pPr>
            <a:r>
              <a:rPr lang="en-US" sz="1250" dirty="0">
                <a:solidFill>
                  <a:srgbClr val="4B5563"/>
                </a:solidFill>
                <a:latin typeface="Trebuchet MS" pitchFamily="34" charset="0"/>
                <a:ea typeface="Trebuchet MS" pitchFamily="34" charset="-122"/>
                <a:cs typeface="Trebuchet MS" pitchFamily="34" charset="-120"/>
              </a:rPr>
              <a:t>Rellena esto mientras decides tu instancia y creas tu cuenta:</a:t>
            </a:r>
            <a:endParaRPr lang="en-US" sz="1250" dirty="0"/>
          </a:p>
        </p:txBody>
      </p:sp>
      <p:sp>
        <p:nvSpPr>
          <p:cNvPr id="7" name="Shape 5"/>
          <p:cNvSpPr/>
          <p:nvPr/>
        </p:nvSpPr>
        <p:spPr>
          <a:xfrm>
            <a:off x="457200" y="1554480"/>
            <a:ext cx="8229600" cy="365760"/>
          </a:xfrm>
          <a:prstGeom prst="rect">
            <a:avLst/>
          </a:prstGeom>
          <a:solidFill>
            <a:srgbClr val="FFFFFF"/>
          </a:solidFill>
          <a:ln w="12700">
            <a:solidFill>
              <a:srgbClr val="E5E7EB"/>
            </a:solidFill>
            <a:prstDash val="solid"/>
          </a:ln>
        </p:spPr>
      </p:sp>
      <p:sp>
        <p:nvSpPr>
          <p:cNvPr id="8" name="Text 6"/>
          <p:cNvSpPr/>
          <p:nvPr/>
        </p:nvSpPr>
        <p:spPr>
          <a:xfrm>
            <a:off x="548640" y="1581912"/>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Instancias que estoy valorando:</a:t>
            </a:r>
            <a:endParaRPr lang="en-US" sz="1100" dirty="0"/>
          </a:p>
        </p:txBody>
      </p:sp>
      <p:sp>
        <p:nvSpPr>
          <p:cNvPr id="9" name="Text 7"/>
          <p:cNvSpPr/>
          <p:nvPr/>
        </p:nvSpPr>
        <p:spPr>
          <a:xfrm>
            <a:off x="3931920" y="1581912"/>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1. _______________  2. _______________  3. _______________</a:t>
            </a:r>
            <a:endParaRPr lang="en-US" sz="1100" dirty="0"/>
          </a:p>
        </p:txBody>
      </p:sp>
      <p:sp>
        <p:nvSpPr>
          <p:cNvPr id="10" name="Shape 8"/>
          <p:cNvSpPr/>
          <p:nvPr/>
        </p:nvSpPr>
        <p:spPr>
          <a:xfrm>
            <a:off x="457200" y="1956816"/>
            <a:ext cx="8229600" cy="365760"/>
          </a:xfrm>
          <a:prstGeom prst="rect">
            <a:avLst/>
          </a:prstGeom>
          <a:solidFill>
            <a:srgbClr val="EDE9FE"/>
          </a:solidFill>
          <a:ln w="12700">
            <a:solidFill>
              <a:srgbClr val="E5E7EB"/>
            </a:solidFill>
            <a:prstDash val="solid"/>
          </a:ln>
        </p:spPr>
      </p:sp>
      <p:sp>
        <p:nvSpPr>
          <p:cNvPr id="11" name="Text 9"/>
          <p:cNvSpPr/>
          <p:nvPr/>
        </p:nvSpPr>
        <p:spPr>
          <a:xfrm>
            <a:off x="548640" y="1984248"/>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Cuál me inspira más confianza:</a:t>
            </a:r>
            <a:endParaRPr lang="en-US" sz="1100" dirty="0"/>
          </a:p>
        </p:txBody>
      </p:sp>
      <p:sp>
        <p:nvSpPr>
          <p:cNvPr id="12" name="Text 10"/>
          <p:cNvSpPr/>
          <p:nvPr/>
        </p:nvSpPr>
        <p:spPr>
          <a:xfrm>
            <a:off x="3931920" y="1984248"/>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_______________________________________________</a:t>
            </a:r>
            <a:endParaRPr lang="en-US" sz="1100" dirty="0"/>
          </a:p>
        </p:txBody>
      </p:sp>
      <p:sp>
        <p:nvSpPr>
          <p:cNvPr id="13" name="Shape 11"/>
          <p:cNvSpPr/>
          <p:nvPr/>
        </p:nvSpPr>
        <p:spPr>
          <a:xfrm>
            <a:off x="457200" y="2359152"/>
            <a:ext cx="8229600" cy="365760"/>
          </a:xfrm>
          <a:prstGeom prst="rect">
            <a:avLst/>
          </a:prstGeom>
          <a:solidFill>
            <a:srgbClr val="FFFFFF"/>
          </a:solidFill>
          <a:ln w="12700">
            <a:solidFill>
              <a:srgbClr val="E5E7EB"/>
            </a:solidFill>
            <a:prstDash val="solid"/>
          </a:ln>
        </p:spPr>
      </p:sp>
      <p:sp>
        <p:nvSpPr>
          <p:cNvPr id="14" name="Text 12"/>
          <p:cNvSpPr/>
          <p:nvPr/>
        </p:nvSpPr>
        <p:spPr>
          <a:xfrm>
            <a:off x="548640" y="2386584"/>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Idioma de esa instancia:</a:t>
            </a:r>
            <a:endParaRPr lang="en-US" sz="1100" dirty="0"/>
          </a:p>
        </p:txBody>
      </p:sp>
      <p:sp>
        <p:nvSpPr>
          <p:cNvPr id="15" name="Text 13"/>
          <p:cNvSpPr/>
          <p:nvPr/>
        </p:nvSpPr>
        <p:spPr>
          <a:xfrm>
            <a:off x="3931920" y="2386584"/>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_______________________________________________</a:t>
            </a:r>
            <a:endParaRPr lang="en-US" sz="1100" dirty="0"/>
          </a:p>
        </p:txBody>
      </p:sp>
      <p:sp>
        <p:nvSpPr>
          <p:cNvPr id="16" name="Shape 14"/>
          <p:cNvSpPr/>
          <p:nvPr/>
        </p:nvSpPr>
        <p:spPr>
          <a:xfrm>
            <a:off x="457200" y="2761488"/>
            <a:ext cx="8229600" cy="365760"/>
          </a:xfrm>
          <a:prstGeom prst="rect">
            <a:avLst/>
          </a:prstGeom>
          <a:solidFill>
            <a:srgbClr val="EDE9FE"/>
          </a:solidFill>
          <a:ln w="12700">
            <a:solidFill>
              <a:srgbClr val="E5E7EB"/>
            </a:solidFill>
            <a:prstDash val="solid"/>
          </a:ln>
        </p:spPr>
      </p:sp>
      <p:sp>
        <p:nvSpPr>
          <p:cNvPr id="17" name="Text 15"/>
          <p:cNvSpPr/>
          <p:nvPr/>
        </p:nvSpPr>
        <p:spPr>
          <a:xfrm>
            <a:off x="548640" y="2788920"/>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¿Registro abierto?</a:t>
            </a:r>
            <a:endParaRPr lang="en-US" sz="1100" dirty="0"/>
          </a:p>
        </p:txBody>
      </p:sp>
      <p:sp>
        <p:nvSpPr>
          <p:cNvPr id="18" name="Text 16"/>
          <p:cNvSpPr/>
          <p:nvPr/>
        </p:nvSpPr>
        <p:spPr>
          <a:xfrm>
            <a:off x="3931920" y="2788920"/>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Sí  /  No  /  Solo por invitación</a:t>
            </a:r>
            <a:endParaRPr lang="en-US" sz="1100" dirty="0"/>
          </a:p>
        </p:txBody>
      </p:sp>
      <p:sp>
        <p:nvSpPr>
          <p:cNvPr id="19" name="Shape 17"/>
          <p:cNvSpPr/>
          <p:nvPr/>
        </p:nvSpPr>
        <p:spPr>
          <a:xfrm>
            <a:off x="457200" y="3163824"/>
            <a:ext cx="8229600" cy="365760"/>
          </a:xfrm>
          <a:prstGeom prst="rect">
            <a:avLst/>
          </a:prstGeom>
          <a:solidFill>
            <a:srgbClr val="FFFFFF"/>
          </a:solidFill>
          <a:ln w="12700">
            <a:solidFill>
              <a:srgbClr val="E5E7EB"/>
            </a:solidFill>
            <a:prstDash val="solid"/>
          </a:ln>
        </p:spPr>
      </p:sp>
      <p:sp>
        <p:nvSpPr>
          <p:cNvPr id="20" name="Text 18"/>
          <p:cNvSpPr/>
          <p:nvPr/>
        </p:nvSpPr>
        <p:spPr>
          <a:xfrm>
            <a:off x="548640" y="3191256"/>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Algo que me llamó la atención en sus normas:</a:t>
            </a:r>
            <a:endParaRPr lang="en-US" sz="1100" dirty="0"/>
          </a:p>
        </p:txBody>
      </p:sp>
      <p:sp>
        <p:nvSpPr>
          <p:cNvPr id="21" name="Text 19"/>
          <p:cNvSpPr/>
          <p:nvPr/>
        </p:nvSpPr>
        <p:spPr>
          <a:xfrm>
            <a:off x="3931920" y="3191256"/>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_______________________________________________</a:t>
            </a:r>
            <a:endParaRPr lang="en-US" sz="1100" dirty="0"/>
          </a:p>
        </p:txBody>
      </p:sp>
      <p:sp>
        <p:nvSpPr>
          <p:cNvPr id="22" name="Shape 20"/>
          <p:cNvSpPr/>
          <p:nvPr/>
        </p:nvSpPr>
        <p:spPr>
          <a:xfrm>
            <a:off x="457200" y="3566160"/>
            <a:ext cx="8229600" cy="365760"/>
          </a:xfrm>
          <a:prstGeom prst="rect">
            <a:avLst/>
          </a:prstGeom>
          <a:solidFill>
            <a:srgbClr val="EDE9FE"/>
          </a:solidFill>
          <a:ln w="12700">
            <a:solidFill>
              <a:srgbClr val="E5E7EB"/>
            </a:solidFill>
            <a:prstDash val="solid"/>
          </a:ln>
        </p:spPr>
      </p:sp>
      <p:sp>
        <p:nvSpPr>
          <p:cNvPr id="23" name="Text 21"/>
          <p:cNvSpPr/>
          <p:nvPr/>
        </p:nvSpPr>
        <p:spPr>
          <a:xfrm>
            <a:off x="548640" y="3593592"/>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Mi elección final:</a:t>
            </a:r>
            <a:endParaRPr lang="en-US" sz="1100" dirty="0"/>
          </a:p>
        </p:txBody>
      </p:sp>
      <p:sp>
        <p:nvSpPr>
          <p:cNvPr id="24" name="Text 22"/>
          <p:cNvSpPr/>
          <p:nvPr/>
        </p:nvSpPr>
        <p:spPr>
          <a:xfrm>
            <a:off x="3931920" y="3593592"/>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_______________________________________________</a:t>
            </a:r>
            <a:endParaRPr lang="en-US" sz="1100" dirty="0"/>
          </a:p>
        </p:txBody>
      </p:sp>
      <p:sp>
        <p:nvSpPr>
          <p:cNvPr id="25" name="Shape 23"/>
          <p:cNvSpPr/>
          <p:nvPr/>
        </p:nvSpPr>
        <p:spPr>
          <a:xfrm>
            <a:off x="457200" y="3968496"/>
            <a:ext cx="8229600" cy="365760"/>
          </a:xfrm>
          <a:prstGeom prst="rect">
            <a:avLst/>
          </a:prstGeom>
          <a:solidFill>
            <a:srgbClr val="FFFFFF"/>
          </a:solidFill>
          <a:ln w="12700">
            <a:solidFill>
              <a:srgbClr val="E5E7EB"/>
            </a:solidFill>
            <a:prstDash val="solid"/>
          </a:ln>
        </p:spPr>
      </p:sp>
      <p:sp>
        <p:nvSpPr>
          <p:cNvPr id="26" name="Text 24"/>
          <p:cNvSpPr/>
          <p:nvPr/>
        </p:nvSpPr>
        <p:spPr>
          <a:xfrm>
            <a:off x="548640" y="3995928"/>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Nombre de usuario que quiero usar:</a:t>
            </a:r>
            <a:endParaRPr lang="en-US" sz="1100" dirty="0"/>
          </a:p>
        </p:txBody>
      </p:sp>
      <p:sp>
        <p:nvSpPr>
          <p:cNvPr id="27" name="Text 25"/>
          <p:cNvSpPr/>
          <p:nvPr/>
        </p:nvSpPr>
        <p:spPr>
          <a:xfrm>
            <a:off x="3931920" y="3995928"/>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a:t>
            </a:r>
            <a:endParaRPr lang="en-US" sz="1100" dirty="0"/>
          </a:p>
        </p:txBody>
      </p:sp>
      <p:sp>
        <p:nvSpPr>
          <p:cNvPr id="28" name="Shape 26"/>
          <p:cNvSpPr/>
          <p:nvPr/>
        </p:nvSpPr>
        <p:spPr>
          <a:xfrm>
            <a:off x="457200" y="4370832"/>
            <a:ext cx="8229600" cy="365760"/>
          </a:xfrm>
          <a:prstGeom prst="rect">
            <a:avLst/>
          </a:prstGeom>
          <a:solidFill>
            <a:srgbClr val="EDE9FE"/>
          </a:solidFill>
          <a:ln w="12700">
            <a:solidFill>
              <a:srgbClr val="E5E7EB"/>
            </a:solidFill>
            <a:prstDash val="solid"/>
          </a:ln>
        </p:spPr>
      </p:sp>
      <p:sp>
        <p:nvSpPr>
          <p:cNvPr id="29" name="Text 27"/>
          <p:cNvSpPr/>
          <p:nvPr/>
        </p:nvSpPr>
        <p:spPr>
          <a:xfrm>
            <a:off x="548640" y="4398264"/>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Mi bio de presentación (borrador):</a:t>
            </a:r>
            <a:endParaRPr lang="en-US" sz="1100" dirty="0"/>
          </a:p>
        </p:txBody>
      </p:sp>
      <p:sp>
        <p:nvSpPr>
          <p:cNvPr id="30" name="Text 28"/>
          <p:cNvSpPr/>
          <p:nvPr/>
        </p:nvSpPr>
        <p:spPr>
          <a:xfrm>
            <a:off x="3931920" y="4398264"/>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_______________________________________________</a:t>
            </a:r>
            <a:endParaRPr lang="en-US" sz="1100" dirty="0"/>
          </a:p>
        </p:txBody>
      </p:sp>
      <p:sp>
        <p:nvSpPr>
          <p:cNvPr id="31" name="Shape 29"/>
          <p:cNvSpPr/>
          <p:nvPr/>
        </p:nvSpPr>
        <p:spPr>
          <a:xfrm>
            <a:off x="457200" y="4773168"/>
            <a:ext cx="8229600" cy="365760"/>
          </a:xfrm>
          <a:prstGeom prst="rect">
            <a:avLst/>
          </a:prstGeom>
          <a:solidFill>
            <a:srgbClr val="FFFFFF"/>
          </a:solidFill>
          <a:ln w="12700">
            <a:solidFill>
              <a:srgbClr val="E5E7EB"/>
            </a:solidFill>
            <a:prstDash val="solid"/>
          </a:ln>
        </p:spPr>
      </p:sp>
      <p:sp>
        <p:nvSpPr>
          <p:cNvPr id="32" name="Text 30"/>
          <p:cNvSpPr/>
          <p:nvPr/>
        </p:nvSpPr>
        <p:spPr>
          <a:xfrm>
            <a:off x="548640" y="4800600"/>
            <a:ext cx="3200400" cy="292608"/>
          </a:xfrm>
          <a:prstGeom prst="rect">
            <a:avLst/>
          </a:prstGeom>
          <a:noFill/>
          <a:ln/>
        </p:spPr>
        <p:txBody>
          <a:bodyPr wrap="square" rtlCol="0" anchor="ctr"/>
          <a:lstStyle/>
          <a:p>
            <a:pPr indent="0" marL="0">
              <a:buNone/>
            </a:pPr>
            <a:r>
              <a:rPr lang="en-US" sz="1100" b="1" dirty="0">
                <a:solidFill>
                  <a:srgbClr val="4C1D95"/>
                </a:solidFill>
                <a:latin typeface="Trebuchet MS" pitchFamily="34" charset="0"/>
                <a:ea typeface="Trebuchet MS" pitchFamily="34" charset="-122"/>
                <a:cs typeface="Trebuchet MS" pitchFamily="34" charset="-120"/>
              </a:rPr>
              <a:t>3 hashtags o temas que quiero seguir:</a:t>
            </a:r>
            <a:endParaRPr lang="en-US" sz="1100" dirty="0"/>
          </a:p>
        </p:txBody>
      </p:sp>
      <p:sp>
        <p:nvSpPr>
          <p:cNvPr id="33" name="Text 31"/>
          <p:cNvSpPr/>
          <p:nvPr/>
        </p:nvSpPr>
        <p:spPr>
          <a:xfrm>
            <a:off x="3931920" y="4800600"/>
            <a:ext cx="4526280" cy="292608"/>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#___________  #___________  #___________</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583680" y="2926080"/>
            <a:ext cx="3200400" cy="3200400"/>
          </a:xfrm>
          <a:prstGeom prst="ellipse">
            <a:avLst/>
          </a:prstGeom>
          <a:solidFill>
            <a:srgbClr val="7C3AED">
              <a:alpha val="20000"/>
            </a:srgbClr>
          </a:solidFill>
          <a:ln w="12700">
            <a:solidFill>
              <a:srgbClr val="7C3AED">
                <a:alpha val="20000"/>
              </a:srgbClr>
            </a:solidFill>
            <a:prstDash val="solid"/>
          </a:ln>
        </p:spPr>
      </p:sp>
      <p:sp>
        <p:nvSpPr>
          <p:cNvPr id="4" name="Text 2"/>
          <p:cNvSpPr/>
          <p:nvPr/>
        </p:nvSpPr>
        <p:spPr>
          <a:xfrm>
            <a:off x="548640" y="640080"/>
            <a:ext cx="7772400" cy="685800"/>
          </a:xfrm>
          <a:prstGeom prst="rect">
            <a:avLst/>
          </a:prstGeom>
          <a:noFill/>
          <a:ln/>
        </p:spPr>
        <p:txBody>
          <a:bodyPr wrap="square" rtlCol="0" anchor="ctr"/>
          <a:lstStyle/>
          <a:p>
            <a:pPr indent="0" marL="0">
              <a:buNone/>
            </a:pPr>
            <a:r>
              <a:rPr lang="en-US" sz="2800" b="1" dirty="0">
                <a:solidFill>
                  <a:srgbClr val="FFFFFF"/>
                </a:solidFill>
                <a:latin typeface="Trebuchet MS" pitchFamily="34" charset="0"/>
                <a:ea typeface="Trebuchet MS" pitchFamily="34" charset="-122"/>
                <a:cs typeface="Trebuchet MS" pitchFamily="34" charset="-120"/>
              </a:rPr>
              <a:t>Crear la cuenta es el paso más fácil.</a:t>
            </a:r>
            <a:endParaRPr lang="en-US" sz="2800" dirty="0"/>
          </a:p>
        </p:txBody>
      </p:sp>
      <p:sp>
        <p:nvSpPr>
          <p:cNvPr id="5" name="Text 3"/>
          <p:cNvSpPr/>
          <p:nvPr/>
        </p:nvSpPr>
        <p:spPr>
          <a:xfrm>
            <a:off x="548640" y="1280160"/>
            <a:ext cx="7315200" cy="822960"/>
          </a:xfrm>
          <a:prstGeom prst="rect">
            <a:avLst/>
          </a:prstGeom>
          <a:noFill/>
          <a:ln/>
        </p:spPr>
        <p:txBody>
          <a:bodyPr wrap="square" rtlCol="0" anchor="ctr"/>
          <a:lstStyle/>
          <a:p>
            <a:pPr indent="0" marL="0">
              <a:buNone/>
            </a:pPr>
            <a:r>
              <a:rPr lang="en-US" sz="2200" dirty="0">
                <a:solidFill>
                  <a:srgbClr val="EDE9FE"/>
                </a:solidFill>
                <a:latin typeface="Trebuchet MS" pitchFamily="34" charset="0"/>
                <a:ea typeface="Trebuchet MS" pitchFamily="34" charset="-122"/>
                <a:cs typeface="Trebuchet MS" pitchFamily="34" charset="-120"/>
              </a:rPr>
              <a:t>Lo que viene después — seguir gente,</a:t>
            </a:r>
            <a:endParaRPr lang="en-US" sz="2200" dirty="0"/>
          </a:p>
          <a:p>
            <a:pPr indent="0" marL="0">
              <a:buNone/>
            </a:pPr>
            <a:r>
              <a:rPr lang="en-US" sz="2200" dirty="0">
                <a:solidFill>
                  <a:srgbClr val="EDE9FE"/>
                </a:solidFill>
                <a:latin typeface="Trebuchet MS" pitchFamily="34" charset="0"/>
                <a:ea typeface="Trebuchet MS" pitchFamily="34" charset="-122"/>
                <a:cs typeface="Trebuchet MS" pitchFamily="34" charset="-120"/>
              </a:rPr>
              <a:t>publicar, encontrar tu sitio —</a:t>
            </a:r>
            <a:endParaRPr lang="en-US" sz="2200" dirty="0"/>
          </a:p>
        </p:txBody>
      </p:sp>
      <p:sp>
        <p:nvSpPr>
          <p:cNvPr id="6" name="Text 4"/>
          <p:cNvSpPr/>
          <p:nvPr/>
        </p:nvSpPr>
        <p:spPr>
          <a:xfrm>
            <a:off x="548640" y="2057400"/>
            <a:ext cx="7772400" cy="640080"/>
          </a:xfrm>
          <a:prstGeom prst="rect">
            <a:avLst/>
          </a:prstGeom>
          <a:noFill/>
          <a:ln/>
        </p:spPr>
        <p:txBody>
          <a:bodyPr wrap="square" rtlCol="0" anchor="ctr"/>
          <a:lstStyle/>
          <a:p>
            <a:pPr indent="0" marL="0">
              <a:buNone/>
            </a:pPr>
            <a:r>
              <a:rPr lang="en-US" sz="2800" b="1" dirty="0">
                <a:solidFill>
                  <a:srgbClr val="A78BFA"/>
                </a:solidFill>
                <a:latin typeface="Trebuchet MS" pitchFamily="34" charset="0"/>
                <a:ea typeface="Trebuchet MS" pitchFamily="34" charset="-122"/>
                <a:cs typeface="Trebuchet MS" pitchFamily="34" charset="-120"/>
              </a:rPr>
              <a:t>eso ya lo habéis empezado hoy.</a:t>
            </a:r>
            <a:endParaRPr lang="en-US" sz="2800" dirty="0"/>
          </a:p>
        </p:txBody>
      </p:sp>
      <p:sp>
        <p:nvSpPr>
          <p:cNvPr id="7" name="Shape 5"/>
          <p:cNvSpPr/>
          <p:nvPr/>
        </p:nvSpPr>
        <p:spPr>
          <a:xfrm>
            <a:off x="548640" y="2788920"/>
            <a:ext cx="4572000" cy="45720"/>
          </a:xfrm>
          <a:prstGeom prst="rect">
            <a:avLst/>
          </a:prstGeom>
          <a:solidFill>
            <a:srgbClr val="7C3AED"/>
          </a:solidFill>
          <a:ln w="12700">
            <a:solidFill>
              <a:srgbClr val="7C3AED"/>
            </a:solidFill>
            <a:prstDash val="solid"/>
          </a:ln>
        </p:spPr>
      </p:sp>
      <p:sp>
        <p:nvSpPr>
          <p:cNvPr id="8" name="Text 6"/>
          <p:cNvSpPr/>
          <p:nvPr/>
        </p:nvSpPr>
        <p:spPr>
          <a:xfrm>
            <a:off x="548640" y="2971800"/>
            <a:ext cx="4114800" cy="45720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Preguntas</a:t>
            </a:r>
            <a:endParaRPr lang="en-US" sz="2000" dirty="0"/>
          </a:p>
        </p:txBody>
      </p:sp>
      <p:sp>
        <p:nvSpPr>
          <p:cNvPr id="9" name="Text 7"/>
          <p:cNvSpPr/>
          <p:nvPr/>
        </p:nvSpPr>
        <p:spPr>
          <a:xfrm>
            <a:off x="548640" y="3611880"/>
            <a:ext cx="4572000" cy="731520"/>
          </a:xfrm>
          <a:prstGeom prst="rect">
            <a:avLst/>
          </a:prstGeom>
          <a:noFill/>
          <a:ln/>
        </p:spPr>
        <p:txBody>
          <a:bodyPr wrap="square" rtlCol="0" anchor="ctr"/>
          <a:lstStyle/>
          <a:p>
            <a:pPr indent="0" marL="0">
              <a:buNone/>
            </a:pPr>
            <a:r>
              <a:rPr lang="en-US" sz="1500" dirty="0">
                <a:solidFill>
                  <a:srgbClr val="A78BFA"/>
                </a:solidFill>
                <a:latin typeface="Trebuchet MS" pitchFamily="34" charset="0"/>
                <a:ea typeface="Trebuchet MS" pitchFamily="34" charset="-122"/>
                <a:cs typeface="Trebuchet MS" pitchFamily="34" charset="-120"/>
              </a:rPr>
              <a:t>fedipunk.com</a:t>
            </a:r>
            <a:endParaRPr lang="en-US" sz="1500" dirty="0"/>
          </a:p>
          <a:p>
            <a:pPr indent="0" marL="0">
              <a:buNone/>
            </a:pPr>
            <a:r>
              <a:rPr lang="en-US" sz="1500" dirty="0">
                <a:solidFill>
                  <a:srgbClr val="A78BFA"/>
                </a:solidFill>
                <a:latin typeface="Trebuchet MS" pitchFamily="34" charset="0"/>
                <a:ea typeface="Trebuchet MS" pitchFamily="34" charset="-122"/>
                <a:cs typeface="Trebuchet MS" pitchFamily="34" charset="-120"/>
              </a:rPr>
              <a:t>tuiter.rocks</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vamos a hacer hoy</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548640" y="1298448"/>
            <a:ext cx="475488" cy="475488"/>
          </a:xfrm>
          <a:prstGeom prst="ellipse">
            <a:avLst/>
          </a:prstGeom>
          <a:solidFill>
            <a:srgbClr val="7C3AED"/>
          </a:solidFill>
          <a:ln w="12700">
            <a:solidFill>
              <a:srgbClr val="7C3AED"/>
            </a:solidFill>
            <a:prstDash val="solid"/>
          </a:ln>
        </p:spPr>
      </p:sp>
      <p:sp>
        <p:nvSpPr>
          <p:cNvPr id="6" name="Text 4"/>
          <p:cNvSpPr/>
          <p:nvPr/>
        </p:nvSpPr>
        <p:spPr>
          <a:xfrm>
            <a:off x="548640" y="129844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1</a:t>
            </a:r>
            <a:endParaRPr lang="en-US" sz="1400" dirty="0"/>
          </a:p>
        </p:txBody>
      </p:sp>
      <p:sp>
        <p:nvSpPr>
          <p:cNvPr id="7" name="Text 5"/>
          <p:cNvSpPr/>
          <p:nvPr/>
        </p:nvSpPr>
        <p:spPr>
          <a:xfrm>
            <a:off x="1170432" y="129844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Entender qué es una instancia</a:t>
            </a:r>
            <a:endParaRPr lang="en-US" sz="1300" dirty="0"/>
          </a:p>
        </p:txBody>
      </p:sp>
      <p:sp>
        <p:nvSpPr>
          <p:cNvPr id="8" name="Text 6"/>
          <p:cNvSpPr/>
          <p:nvPr/>
        </p:nvSpPr>
        <p:spPr>
          <a:xfrm>
            <a:off x="1170432" y="170992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En dos minutos, sin tecnicismos</a:t>
            </a:r>
            <a:endParaRPr lang="en-US" sz="1150" dirty="0"/>
          </a:p>
        </p:txBody>
      </p:sp>
      <p:sp>
        <p:nvSpPr>
          <p:cNvPr id="9" name="Shape 7"/>
          <p:cNvSpPr/>
          <p:nvPr/>
        </p:nvSpPr>
        <p:spPr>
          <a:xfrm>
            <a:off x="457200" y="242316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548640" y="2532888"/>
            <a:ext cx="475488" cy="475488"/>
          </a:xfrm>
          <a:prstGeom prst="ellipse">
            <a:avLst/>
          </a:prstGeom>
          <a:solidFill>
            <a:srgbClr val="7C3AED"/>
          </a:solidFill>
          <a:ln w="12700">
            <a:solidFill>
              <a:srgbClr val="7C3AED"/>
            </a:solidFill>
            <a:prstDash val="solid"/>
          </a:ln>
        </p:spPr>
      </p:sp>
      <p:sp>
        <p:nvSpPr>
          <p:cNvPr id="11" name="Text 9"/>
          <p:cNvSpPr/>
          <p:nvPr/>
        </p:nvSpPr>
        <p:spPr>
          <a:xfrm>
            <a:off x="548640" y="253288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2</a:t>
            </a:r>
            <a:endParaRPr lang="en-US" sz="1400" dirty="0"/>
          </a:p>
        </p:txBody>
      </p:sp>
      <p:sp>
        <p:nvSpPr>
          <p:cNvPr id="12" name="Text 10"/>
          <p:cNvSpPr/>
          <p:nvPr/>
        </p:nvSpPr>
        <p:spPr>
          <a:xfrm>
            <a:off x="1170432" y="253288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Mirar instancias reales en español</a:t>
            </a:r>
            <a:endParaRPr lang="en-US" sz="1300" dirty="0"/>
          </a:p>
        </p:txBody>
      </p:sp>
      <p:sp>
        <p:nvSpPr>
          <p:cNvPr id="13" name="Text 11"/>
          <p:cNvSpPr/>
          <p:nvPr/>
        </p:nvSpPr>
        <p:spPr>
          <a:xfrm>
            <a:off x="1170432" y="294436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Con el directorio abierto delante</a:t>
            </a:r>
            <a:endParaRPr lang="en-US" sz="1150" dirty="0"/>
          </a:p>
        </p:txBody>
      </p:sp>
      <p:sp>
        <p:nvSpPr>
          <p:cNvPr id="14" name="Shape 12"/>
          <p:cNvSpPr/>
          <p:nvPr/>
        </p:nvSpPr>
        <p:spPr>
          <a:xfrm>
            <a:off x="457200" y="365760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548640" y="3767328"/>
            <a:ext cx="475488" cy="475488"/>
          </a:xfrm>
          <a:prstGeom prst="ellipse">
            <a:avLst/>
          </a:prstGeom>
          <a:solidFill>
            <a:srgbClr val="7C3AED"/>
          </a:solidFill>
          <a:ln w="12700">
            <a:solidFill>
              <a:srgbClr val="7C3AED"/>
            </a:solidFill>
            <a:prstDash val="solid"/>
          </a:ln>
        </p:spPr>
      </p:sp>
      <p:sp>
        <p:nvSpPr>
          <p:cNvPr id="16" name="Text 14"/>
          <p:cNvSpPr/>
          <p:nvPr/>
        </p:nvSpPr>
        <p:spPr>
          <a:xfrm>
            <a:off x="548640" y="376732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3</a:t>
            </a:r>
            <a:endParaRPr lang="en-US" sz="1400" dirty="0"/>
          </a:p>
        </p:txBody>
      </p:sp>
      <p:sp>
        <p:nvSpPr>
          <p:cNvPr id="17" name="Text 15"/>
          <p:cNvSpPr/>
          <p:nvPr/>
        </p:nvSpPr>
        <p:spPr>
          <a:xfrm>
            <a:off x="1170432" y="376732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Elegir una instancia</a:t>
            </a:r>
            <a:endParaRPr lang="en-US" sz="1300" dirty="0"/>
          </a:p>
        </p:txBody>
      </p:sp>
      <p:sp>
        <p:nvSpPr>
          <p:cNvPr id="18" name="Text 16"/>
          <p:cNvSpPr/>
          <p:nvPr/>
        </p:nvSpPr>
        <p:spPr>
          <a:xfrm>
            <a:off x="1170432" y="417880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Con criterios claros y sin agobiarse</a:t>
            </a:r>
            <a:endParaRPr lang="en-US" sz="1150" dirty="0"/>
          </a:p>
        </p:txBody>
      </p:sp>
      <p:sp>
        <p:nvSpPr>
          <p:cNvPr id="19" name="Shape 17"/>
          <p:cNvSpPr/>
          <p:nvPr/>
        </p:nvSpPr>
        <p:spPr>
          <a:xfrm>
            <a:off x="4846320" y="118872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0" name="Shape 18"/>
          <p:cNvSpPr/>
          <p:nvPr/>
        </p:nvSpPr>
        <p:spPr>
          <a:xfrm>
            <a:off x="4937760" y="1298448"/>
            <a:ext cx="475488" cy="475488"/>
          </a:xfrm>
          <a:prstGeom prst="ellipse">
            <a:avLst/>
          </a:prstGeom>
          <a:solidFill>
            <a:srgbClr val="7C3AED"/>
          </a:solidFill>
          <a:ln w="12700">
            <a:solidFill>
              <a:srgbClr val="7C3AED"/>
            </a:solidFill>
            <a:prstDash val="solid"/>
          </a:ln>
        </p:spPr>
      </p:sp>
      <p:sp>
        <p:nvSpPr>
          <p:cNvPr id="21" name="Text 19"/>
          <p:cNvSpPr/>
          <p:nvPr/>
        </p:nvSpPr>
        <p:spPr>
          <a:xfrm>
            <a:off x="4937760" y="129844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4</a:t>
            </a:r>
            <a:endParaRPr lang="en-US" sz="1400" dirty="0"/>
          </a:p>
        </p:txBody>
      </p:sp>
      <p:sp>
        <p:nvSpPr>
          <p:cNvPr id="22" name="Text 20"/>
          <p:cNvSpPr/>
          <p:nvPr/>
        </p:nvSpPr>
        <p:spPr>
          <a:xfrm>
            <a:off x="5559552" y="129844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Crear la cuenta paso a paso</a:t>
            </a:r>
            <a:endParaRPr lang="en-US" sz="1300" dirty="0"/>
          </a:p>
        </p:txBody>
      </p:sp>
      <p:sp>
        <p:nvSpPr>
          <p:cNvPr id="23" name="Text 21"/>
          <p:cNvSpPr/>
          <p:nvPr/>
        </p:nvSpPr>
        <p:spPr>
          <a:xfrm>
            <a:off x="5559552" y="170992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Juntos, a tu ritmo</a:t>
            </a:r>
            <a:endParaRPr lang="en-US" sz="1150" dirty="0"/>
          </a:p>
        </p:txBody>
      </p:sp>
      <p:sp>
        <p:nvSpPr>
          <p:cNvPr id="24" name="Shape 22"/>
          <p:cNvSpPr/>
          <p:nvPr/>
        </p:nvSpPr>
        <p:spPr>
          <a:xfrm>
            <a:off x="4846320" y="242316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5" name="Shape 23"/>
          <p:cNvSpPr/>
          <p:nvPr/>
        </p:nvSpPr>
        <p:spPr>
          <a:xfrm>
            <a:off x="4937760" y="2532888"/>
            <a:ext cx="475488" cy="475488"/>
          </a:xfrm>
          <a:prstGeom prst="ellipse">
            <a:avLst/>
          </a:prstGeom>
          <a:solidFill>
            <a:srgbClr val="7C3AED"/>
          </a:solidFill>
          <a:ln w="12700">
            <a:solidFill>
              <a:srgbClr val="7C3AED"/>
            </a:solidFill>
            <a:prstDash val="solid"/>
          </a:ln>
        </p:spPr>
      </p:sp>
      <p:sp>
        <p:nvSpPr>
          <p:cNvPr id="26" name="Text 24"/>
          <p:cNvSpPr/>
          <p:nvPr/>
        </p:nvSpPr>
        <p:spPr>
          <a:xfrm>
            <a:off x="4937760" y="253288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5</a:t>
            </a:r>
            <a:endParaRPr lang="en-US" sz="1400" dirty="0"/>
          </a:p>
        </p:txBody>
      </p:sp>
      <p:sp>
        <p:nvSpPr>
          <p:cNvPr id="27" name="Text 25"/>
          <p:cNvSpPr/>
          <p:nvPr/>
        </p:nvSpPr>
        <p:spPr>
          <a:xfrm>
            <a:off x="5559552" y="253288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Dar los primeros pasos dentro</a:t>
            </a:r>
            <a:endParaRPr lang="en-US" sz="1300" dirty="0"/>
          </a:p>
        </p:txBody>
      </p:sp>
      <p:sp>
        <p:nvSpPr>
          <p:cNvPr id="28" name="Text 26"/>
          <p:cNvSpPr/>
          <p:nvPr/>
        </p:nvSpPr>
        <p:spPr>
          <a:xfrm>
            <a:off x="5559552" y="294436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Perfil, búsqueda y primeras personas a seguir</a:t>
            </a:r>
            <a:endParaRPr lang="en-US" sz="1150" dirty="0"/>
          </a:p>
        </p:txBody>
      </p:sp>
      <p:sp>
        <p:nvSpPr>
          <p:cNvPr id="29" name="Shape 27"/>
          <p:cNvSpPr/>
          <p:nvPr/>
        </p:nvSpPr>
        <p:spPr>
          <a:xfrm>
            <a:off x="4846320" y="3657600"/>
            <a:ext cx="4023360" cy="109728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30" name="Shape 28"/>
          <p:cNvSpPr/>
          <p:nvPr/>
        </p:nvSpPr>
        <p:spPr>
          <a:xfrm>
            <a:off x="4937760" y="3767328"/>
            <a:ext cx="475488" cy="475488"/>
          </a:xfrm>
          <a:prstGeom prst="ellipse">
            <a:avLst/>
          </a:prstGeom>
          <a:solidFill>
            <a:srgbClr val="7C3AED"/>
          </a:solidFill>
          <a:ln w="12700">
            <a:solidFill>
              <a:srgbClr val="7C3AED"/>
            </a:solidFill>
            <a:prstDash val="solid"/>
          </a:ln>
        </p:spPr>
      </p:sp>
      <p:sp>
        <p:nvSpPr>
          <p:cNvPr id="31" name="Text 29"/>
          <p:cNvSpPr/>
          <p:nvPr/>
        </p:nvSpPr>
        <p:spPr>
          <a:xfrm>
            <a:off x="4937760" y="3767328"/>
            <a:ext cx="475488" cy="475488"/>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6</a:t>
            </a:r>
            <a:endParaRPr lang="en-US" sz="1400" dirty="0"/>
          </a:p>
        </p:txBody>
      </p:sp>
      <p:sp>
        <p:nvSpPr>
          <p:cNvPr id="32" name="Text 30"/>
          <p:cNvSpPr/>
          <p:nvPr/>
        </p:nvSpPr>
        <p:spPr>
          <a:xfrm>
            <a:off x="5559552" y="3767328"/>
            <a:ext cx="3200400" cy="41148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Resolver las dudas que aparezcan</a:t>
            </a:r>
            <a:endParaRPr lang="en-US" sz="1300" dirty="0"/>
          </a:p>
        </p:txBody>
      </p:sp>
      <p:sp>
        <p:nvSpPr>
          <p:cNvPr id="33" name="Text 31"/>
          <p:cNvSpPr/>
          <p:nvPr/>
        </p:nvSpPr>
        <p:spPr>
          <a:xfrm>
            <a:off x="5559552" y="4178808"/>
            <a:ext cx="3200400" cy="32004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Las típicas y las raras</a:t>
            </a:r>
            <a:endParaRPr lang="en-US" sz="11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es una instancia (versión corta)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114800" cy="3474720"/>
          </a:xfrm>
          <a:prstGeom prst="rect">
            <a:avLst/>
          </a:prstGeom>
          <a:solidFill>
            <a:srgbClr val="EDE9FE"/>
          </a:solidFill>
          <a:ln w="12700">
            <a:solidFill>
              <a:srgbClr val="7C3AED"/>
            </a:solidFill>
            <a:prstDash val="solid"/>
          </a:ln>
        </p:spPr>
      </p:sp>
      <p:sp>
        <p:nvSpPr>
          <p:cNvPr id="5" name="Text 3"/>
          <p:cNvSpPr/>
          <p:nvPr/>
        </p:nvSpPr>
        <p:spPr>
          <a:xfrm>
            <a:off x="594360" y="1298448"/>
            <a:ext cx="3840480" cy="384048"/>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La analogía del correo</a:t>
            </a:r>
            <a:endParaRPr lang="en-US" sz="1300" dirty="0"/>
          </a:p>
        </p:txBody>
      </p:sp>
      <p:sp>
        <p:nvSpPr>
          <p:cNvPr id="6" name="Text 4"/>
          <p:cNvSpPr/>
          <p:nvPr/>
        </p:nvSpPr>
        <p:spPr>
          <a:xfrm>
            <a:off x="594360" y="1755648"/>
            <a:ext cx="3840480" cy="2834640"/>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Tienes cuenta en Gmail.</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Tu amiga tiene cuenta en Outlook.</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Os podéis escribir sin problema.</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Nadie os exige el mismo</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proveedor para comunicaros.</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En Mastodon funciona igual.</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Cada instancia es un servidor distinto,</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pero todos se comunican entre sí.</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Tu dirección será:</a:t>
            </a: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@tunombre@nombre-de-la-instancia.com</a:t>
            </a:r>
            <a:endParaRPr lang="en-US" sz="1250" dirty="0"/>
          </a:p>
        </p:txBody>
      </p:sp>
      <p:sp>
        <p:nvSpPr>
          <p:cNvPr id="7" name="Shape 5"/>
          <p:cNvSpPr/>
          <p:nvPr/>
        </p:nvSpPr>
        <p:spPr>
          <a:xfrm>
            <a:off x="4754880" y="1188720"/>
            <a:ext cx="3931920" cy="34747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8" name="Shape 6"/>
          <p:cNvSpPr/>
          <p:nvPr/>
        </p:nvSpPr>
        <p:spPr>
          <a:xfrm>
            <a:off x="4754880" y="1188720"/>
            <a:ext cx="3931920" cy="54864"/>
          </a:xfrm>
          <a:prstGeom prst="rect">
            <a:avLst/>
          </a:prstGeom>
          <a:solidFill>
            <a:srgbClr val="7C3AED"/>
          </a:solidFill>
          <a:ln w="12700">
            <a:solidFill>
              <a:srgbClr val="7C3AED"/>
            </a:solidFill>
            <a:prstDash val="solid"/>
          </a:ln>
        </p:spPr>
      </p:sp>
      <p:sp>
        <p:nvSpPr>
          <p:cNvPr id="9" name="Text 7"/>
          <p:cNvSpPr/>
          <p:nvPr/>
        </p:nvSpPr>
        <p:spPr>
          <a:xfrm>
            <a:off x="4846320" y="1325880"/>
            <a:ext cx="3657600" cy="365760"/>
          </a:xfrm>
          <a:prstGeom prst="rect">
            <a:avLst/>
          </a:prstGeom>
          <a:noFill/>
          <a:ln/>
        </p:spPr>
        <p:txBody>
          <a:bodyPr wrap="square" rtlCol="0" anchor="ctr"/>
          <a:lstStyle/>
          <a:p>
            <a:pPr indent="0" marL="0">
              <a:buNone/>
            </a:pPr>
            <a:r>
              <a:rPr lang="en-US" sz="1300" b="1" dirty="0">
                <a:solidFill>
                  <a:srgbClr val="7C3AED"/>
                </a:solidFill>
                <a:latin typeface="Trebuchet MS" pitchFamily="34" charset="0"/>
                <a:ea typeface="Trebuchet MS" pitchFamily="34" charset="-122"/>
                <a:cs typeface="Trebuchet MS" pitchFamily="34" charset="-120"/>
              </a:rPr>
              <a:t>Lo que importa saber ahora:</a:t>
            </a:r>
            <a:endParaRPr lang="en-US" sz="1300" dirty="0"/>
          </a:p>
        </p:txBody>
      </p:sp>
      <p:sp>
        <p:nvSpPr>
          <p:cNvPr id="10" name="Shape 8"/>
          <p:cNvSpPr/>
          <p:nvPr/>
        </p:nvSpPr>
        <p:spPr>
          <a:xfrm>
            <a:off x="4846320" y="1847088"/>
            <a:ext cx="256032" cy="256032"/>
          </a:xfrm>
          <a:prstGeom prst="ellipse">
            <a:avLst/>
          </a:prstGeom>
          <a:solidFill>
            <a:srgbClr val="7C3AED"/>
          </a:solidFill>
          <a:ln w="12700">
            <a:solidFill>
              <a:srgbClr val="7C3AED"/>
            </a:solidFill>
            <a:prstDash val="solid"/>
          </a:ln>
        </p:spPr>
      </p:sp>
      <p:sp>
        <p:nvSpPr>
          <p:cNvPr id="11" name="Text 9"/>
          <p:cNvSpPr/>
          <p:nvPr/>
        </p:nvSpPr>
        <p:spPr>
          <a:xfrm>
            <a:off x="5230368" y="1828800"/>
            <a:ext cx="3337560" cy="59436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Cada instancia es una comunidad con sus propias normas</a:t>
            </a:r>
            <a:endParaRPr lang="en-US" sz="1200" dirty="0"/>
          </a:p>
        </p:txBody>
      </p:sp>
      <p:sp>
        <p:nvSpPr>
          <p:cNvPr id="12" name="Shape 10"/>
          <p:cNvSpPr/>
          <p:nvPr/>
        </p:nvSpPr>
        <p:spPr>
          <a:xfrm>
            <a:off x="4846320" y="2551176"/>
            <a:ext cx="256032" cy="256032"/>
          </a:xfrm>
          <a:prstGeom prst="ellipse">
            <a:avLst/>
          </a:prstGeom>
          <a:solidFill>
            <a:srgbClr val="7C3AED"/>
          </a:solidFill>
          <a:ln w="12700">
            <a:solidFill>
              <a:srgbClr val="7C3AED"/>
            </a:solidFill>
            <a:prstDash val="solid"/>
          </a:ln>
        </p:spPr>
      </p:sp>
      <p:sp>
        <p:nvSpPr>
          <p:cNvPr id="13" name="Text 11"/>
          <p:cNvSpPr/>
          <p:nvPr/>
        </p:nvSpPr>
        <p:spPr>
          <a:xfrm>
            <a:off x="5230368" y="2532888"/>
            <a:ext cx="3337560" cy="59436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Pero puedes hablar con personas de otras instancias</a:t>
            </a:r>
            <a:endParaRPr lang="en-US" sz="1200" dirty="0"/>
          </a:p>
        </p:txBody>
      </p:sp>
      <p:sp>
        <p:nvSpPr>
          <p:cNvPr id="14" name="Shape 12"/>
          <p:cNvSpPr/>
          <p:nvPr/>
        </p:nvSpPr>
        <p:spPr>
          <a:xfrm>
            <a:off x="4846320" y="3255264"/>
            <a:ext cx="256032" cy="256032"/>
          </a:xfrm>
          <a:prstGeom prst="ellipse">
            <a:avLst/>
          </a:prstGeom>
          <a:solidFill>
            <a:srgbClr val="7C3AED"/>
          </a:solidFill>
          <a:ln w="12700">
            <a:solidFill>
              <a:srgbClr val="7C3AED"/>
            </a:solidFill>
            <a:prstDash val="solid"/>
          </a:ln>
        </p:spPr>
      </p:sp>
      <p:sp>
        <p:nvSpPr>
          <p:cNvPr id="15" name="Text 13"/>
          <p:cNvSpPr/>
          <p:nvPr/>
        </p:nvSpPr>
        <p:spPr>
          <a:xfrm>
            <a:off x="5230368" y="3236976"/>
            <a:ext cx="3337560" cy="59436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No tienes que acertar a la primera: se puede migrar</a:t>
            </a:r>
            <a:endParaRPr lang="en-US" sz="1200" dirty="0"/>
          </a:p>
        </p:txBody>
      </p:sp>
      <p:sp>
        <p:nvSpPr>
          <p:cNvPr id="16" name="Shape 14"/>
          <p:cNvSpPr/>
          <p:nvPr/>
        </p:nvSpPr>
        <p:spPr>
          <a:xfrm>
            <a:off x="4846320" y="3959352"/>
            <a:ext cx="256032" cy="256032"/>
          </a:xfrm>
          <a:prstGeom prst="ellipse">
            <a:avLst/>
          </a:prstGeom>
          <a:solidFill>
            <a:srgbClr val="7C3AED"/>
          </a:solidFill>
          <a:ln w="12700">
            <a:solidFill>
              <a:srgbClr val="7C3AED"/>
            </a:solidFill>
            <a:prstDash val="solid"/>
          </a:ln>
        </p:spPr>
      </p:sp>
      <p:sp>
        <p:nvSpPr>
          <p:cNvPr id="17" name="Text 15"/>
          <p:cNvSpPr/>
          <p:nvPr/>
        </p:nvSpPr>
        <p:spPr>
          <a:xfrm>
            <a:off x="5230368" y="3941064"/>
            <a:ext cx="3337560" cy="59436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Elige una que tenga registro abierto y actividad reciente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mirar al elegir una instancia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804672"/>
          </a:xfrm>
          <a:prstGeom prst="rect">
            <a:avLst/>
          </a:prstGeom>
          <a:solidFill>
            <a:srgbClr val="FFFFFF"/>
          </a:solidFill>
          <a:ln w="12700">
            <a:solidFill>
              <a:srgbClr val="E5E7EB"/>
            </a:solidFill>
            <a:prstDash val="solid"/>
          </a:ln>
        </p:spPr>
      </p:sp>
      <p:sp>
        <p:nvSpPr>
          <p:cNvPr id="5" name="Shape 3"/>
          <p:cNvSpPr/>
          <p:nvPr/>
        </p:nvSpPr>
        <p:spPr>
          <a:xfrm>
            <a:off x="530352" y="1261872"/>
            <a:ext cx="347472" cy="347472"/>
          </a:xfrm>
          <a:prstGeom prst="ellipse">
            <a:avLst/>
          </a:prstGeom>
          <a:solidFill>
            <a:srgbClr val="7C3AED"/>
          </a:solidFill>
          <a:ln w="12700">
            <a:solidFill>
              <a:srgbClr val="7C3AED"/>
            </a:solidFill>
            <a:prstDash val="solid"/>
          </a:ln>
        </p:spPr>
      </p:sp>
      <p:sp>
        <p:nvSpPr>
          <p:cNvPr id="6" name="Text 4"/>
          <p:cNvSpPr/>
          <p:nvPr/>
        </p:nvSpPr>
        <p:spPr>
          <a:xfrm>
            <a:off x="530352" y="1261872"/>
            <a:ext cx="347472" cy="347472"/>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1</a:t>
            </a:r>
            <a:endParaRPr lang="en-US" sz="1300" dirty="0"/>
          </a:p>
        </p:txBody>
      </p:sp>
      <p:sp>
        <p:nvSpPr>
          <p:cNvPr id="7" name="Text 5"/>
          <p:cNvSpPr/>
          <p:nvPr/>
        </p:nvSpPr>
        <p:spPr>
          <a:xfrm>
            <a:off x="1005840" y="1271016"/>
            <a:ext cx="2560320" cy="329184"/>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Registro abierto</a:t>
            </a:r>
            <a:endParaRPr lang="en-US" sz="1300" dirty="0"/>
          </a:p>
        </p:txBody>
      </p:sp>
      <p:sp>
        <p:nvSpPr>
          <p:cNvPr id="8" name="Text 6"/>
          <p:cNvSpPr/>
          <p:nvPr/>
        </p:nvSpPr>
        <p:spPr>
          <a:xfrm>
            <a:off x="3749040" y="1271016"/>
            <a:ext cx="4754880" cy="64008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Que acepte cuentas nuevas ahora mismo. Si el registro está cerrado o solo por invitación, busca otra.</a:t>
            </a:r>
            <a:endParaRPr lang="en-US" sz="1200" dirty="0"/>
          </a:p>
        </p:txBody>
      </p:sp>
      <p:sp>
        <p:nvSpPr>
          <p:cNvPr id="9" name="Shape 7"/>
          <p:cNvSpPr/>
          <p:nvPr/>
        </p:nvSpPr>
        <p:spPr>
          <a:xfrm>
            <a:off x="457200" y="2103120"/>
            <a:ext cx="8229600" cy="804672"/>
          </a:xfrm>
          <a:prstGeom prst="rect">
            <a:avLst/>
          </a:prstGeom>
          <a:solidFill>
            <a:srgbClr val="EDE9FE"/>
          </a:solidFill>
          <a:ln w="12700">
            <a:solidFill>
              <a:srgbClr val="E5E7EB"/>
            </a:solidFill>
            <a:prstDash val="solid"/>
          </a:ln>
        </p:spPr>
      </p:sp>
      <p:sp>
        <p:nvSpPr>
          <p:cNvPr id="10" name="Shape 8"/>
          <p:cNvSpPr/>
          <p:nvPr/>
        </p:nvSpPr>
        <p:spPr>
          <a:xfrm>
            <a:off x="530352" y="2176272"/>
            <a:ext cx="347472" cy="347472"/>
          </a:xfrm>
          <a:prstGeom prst="ellipse">
            <a:avLst/>
          </a:prstGeom>
          <a:solidFill>
            <a:srgbClr val="7C3AED"/>
          </a:solidFill>
          <a:ln w="12700">
            <a:solidFill>
              <a:srgbClr val="7C3AED"/>
            </a:solidFill>
            <a:prstDash val="solid"/>
          </a:ln>
        </p:spPr>
      </p:sp>
      <p:sp>
        <p:nvSpPr>
          <p:cNvPr id="11" name="Text 9"/>
          <p:cNvSpPr/>
          <p:nvPr/>
        </p:nvSpPr>
        <p:spPr>
          <a:xfrm>
            <a:off x="530352" y="2176272"/>
            <a:ext cx="347472" cy="347472"/>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2</a:t>
            </a:r>
            <a:endParaRPr lang="en-US" sz="1300" dirty="0"/>
          </a:p>
        </p:txBody>
      </p:sp>
      <p:sp>
        <p:nvSpPr>
          <p:cNvPr id="12" name="Text 10"/>
          <p:cNvSpPr/>
          <p:nvPr/>
        </p:nvSpPr>
        <p:spPr>
          <a:xfrm>
            <a:off x="1005840" y="2185416"/>
            <a:ext cx="2560320" cy="329184"/>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Idioma</a:t>
            </a:r>
            <a:endParaRPr lang="en-US" sz="1300" dirty="0"/>
          </a:p>
        </p:txBody>
      </p:sp>
      <p:sp>
        <p:nvSpPr>
          <p:cNvPr id="13" name="Text 11"/>
          <p:cNvSpPr/>
          <p:nvPr/>
        </p:nvSpPr>
        <p:spPr>
          <a:xfrm>
            <a:off x="3749040" y="2185416"/>
            <a:ext cx="4754880" cy="64008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Que la comunidad y las normas estén en tu idioma. Hay instancias en español, gallego, catalán y euskera.</a:t>
            </a:r>
            <a:endParaRPr lang="en-US" sz="1200" dirty="0"/>
          </a:p>
        </p:txBody>
      </p:sp>
      <p:sp>
        <p:nvSpPr>
          <p:cNvPr id="14" name="Shape 12"/>
          <p:cNvSpPr/>
          <p:nvPr/>
        </p:nvSpPr>
        <p:spPr>
          <a:xfrm>
            <a:off x="457200" y="3017520"/>
            <a:ext cx="8229600" cy="804672"/>
          </a:xfrm>
          <a:prstGeom prst="rect">
            <a:avLst/>
          </a:prstGeom>
          <a:solidFill>
            <a:srgbClr val="FFFFFF"/>
          </a:solidFill>
          <a:ln w="12700">
            <a:solidFill>
              <a:srgbClr val="E5E7EB"/>
            </a:solidFill>
            <a:prstDash val="solid"/>
          </a:ln>
        </p:spPr>
      </p:sp>
      <p:sp>
        <p:nvSpPr>
          <p:cNvPr id="15" name="Shape 13"/>
          <p:cNvSpPr/>
          <p:nvPr/>
        </p:nvSpPr>
        <p:spPr>
          <a:xfrm>
            <a:off x="530352" y="3090672"/>
            <a:ext cx="347472" cy="347472"/>
          </a:xfrm>
          <a:prstGeom prst="ellipse">
            <a:avLst/>
          </a:prstGeom>
          <a:solidFill>
            <a:srgbClr val="7C3AED"/>
          </a:solidFill>
          <a:ln w="12700">
            <a:solidFill>
              <a:srgbClr val="7C3AED"/>
            </a:solidFill>
            <a:prstDash val="solid"/>
          </a:ln>
        </p:spPr>
      </p:sp>
      <p:sp>
        <p:nvSpPr>
          <p:cNvPr id="16" name="Text 14"/>
          <p:cNvSpPr/>
          <p:nvPr/>
        </p:nvSpPr>
        <p:spPr>
          <a:xfrm>
            <a:off x="530352" y="3090672"/>
            <a:ext cx="347472" cy="347472"/>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3</a:t>
            </a:r>
            <a:endParaRPr lang="en-US" sz="1300" dirty="0"/>
          </a:p>
        </p:txBody>
      </p:sp>
      <p:sp>
        <p:nvSpPr>
          <p:cNvPr id="17" name="Text 15"/>
          <p:cNvSpPr/>
          <p:nvPr/>
        </p:nvSpPr>
        <p:spPr>
          <a:xfrm>
            <a:off x="1005840" y="3099816"/>
            <a:ext cx="2560320" cy="329184"/>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Actividad reciente</a:t>
            </a:r>
            <a:endParaRPr lang="en-US" sz="1300" dirty="0"/>
          </a:p>
        </p:txBody>
      </p:sp>
      <p:sp>
        <p:nvSpPr>
          <p:cNvPr id="18" name="Text 16"/>
          <p:cNvSpPr/>
          <p:nvPr/>
        </p:nvSpPr>
        <p:spPr>
          <a:xfrm>
            <a:off x="3749040" y="3099816"/>
            <a:ext cx="4754880" cy="64008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Que haya publicaciones recientes en la timeline local. Si el último mensaje es de hace meses, está prácticamente abandonada.</a:t>
            </a:r>
            <a:endParaRPr lang="en-US" sz="1200" dirty="0"/>
          </a:p>
        </p:txBody>
      </p:sp>
      <p:sp>
        <p:nvSpPr>
          <p:cNvPr id="19" name="Shape 17"/>
          <p:cNvSpPr/>
          <p:nvPr/>
        </p:nvSpPr>
        <p:spPr>
          <a:xfrm>
            <a:off x="457200" y="3931920"/>
            <a:ext cx="8229600" cy="804672"/>
          </a:xfrm>
          <a:prstGeom prst="rect">
            <a:avLst/>
          </a:prstGeom>
          <a:solidFill>
            <a:srgbClr val="EDE9FE"/>
          </a:solidFill>
          <a:ln w="12700">
            <a:solidFill>
              <a:srgbClr val="E5E7EB"/>
            </a:solidFill>
            <a:prstDash val="solid"/>
          </a:ln>
        </p:spPr>
      </p:sp>
      <p:sp>
        <p:nvSpPr>
          <p:cNvPr id="20" name="Shape 18"/>
          <p:cNvSpPr/>
          <p:nvPr/>
        </p:nvSpPr>
        <p:spPr>
          <a:xfrm>
            <a:off x="530352" y="4005072"/>
            <a:ext cx="347472" cy="347472"/>
          </a:xfrm>
          <a:prstGeom prst="ellipse">
            <a:avLst/>
          </a:prstGeom>
          <a:solidFill>
            <a:srgbClr val="7C3AED"/>
          </a:solidFill>
          <a:ln w="12700">
            <a:solidFill>
              <a:srgbClr val="7C3AED"/>
            </a:solidFill>
            <a:prstDash val="solid"/>
          </a:ln>
        </p:spPr>
      </p:sp>
      <p:sp>
        <p:nvSpPr>
          <p:cNvPr id="21" name="Text 19"/>
          <p:cNvSpPr/>
          <p:nvPr/>
        </p:nvSpPr>
        <p:spPr>
          <a:xfrm>
            <a:off x="530352" y="4005072"/>
            <a:ext cx="347472" cy="347472"/>
          </a:xfrm>
          <a:prstGeom prst="rect">
            <a:avLst/>
          </a:prstGeom>
          <a:noFill/>
          <a:ln/>
        </p:spPr>
        <p:txBody>
          <a:bodyPr wrap="square" rtlCol="0" anchor="ctr"/>
          <a:lstStyle/>
          <a:p>
            <a:pPr algn="ctr" indent="0" marL="0">
              <a:buNone/>
            </a:pPr>
            <a:r>
              <a:rPr lang="en-US" sz="1300" b="1" dirty="0">
                <a:solidFill>
                  <a:srgbClr val="FFFFFF"/>
                </a:solidFill>
                <a:latin typeface="Trebuchet MS" pitchFamily="34" charset="0"/>
                <a:ea typeface="Trebuchet MS" pitchFamily="34" charset="-122"/>
                <a:cs typeface="Trebuchet MS" pitchFamily="34" charset="-120"/>
              </a:rPr>
              <a:t>4</a:t>
            </a:r>
            <a:endParaRPr lang="en-US" sz="1300" dirty="0"/>
          </a:p>
        </p:txBody>
      </p:sp>
      <p:sp>
        <p:nvSpPr>
          <p:cNvPr id="22" name="Text 20"/>
          <p:cNvSpPr/>
          <p:nvPr/>
        </p:nvSpPr>
        <p:spPr>
          <a:xfrm>
            <a:off x="1005840" y="4014216"/>
            <a:ext cx="2560320" cy="329184"/>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Normas que te parezcan razonables</a:t>
            </a:r>
            <a:endParaRPr lang="en-US" sz="1300" dirty="0"/>
          </a:p>
        </p:txBody>
      </p:sp>
      <p:sp>
        <p:nvSpPr>
          <p:cNvPr id="23" name="Text 21"/>
          <p:cNvSpPr/>
          <p:nvPr/>
        </p:nvSpPr>
        <p:spPr>
          <a:xfrm>
            <a:off x="3749040" y="4014216"/>
            <a:ext cx="4754880" cy="64008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Echa un vistazo a las normas. Si algo no te cuadra o directamente no hay normas, busca otra.</a:t>
            </a:r>
            <a:endParaRPr lang="en-US" sz="1200" dirty="0"/>
          </a:p>
        </p:txBody>
      </p:sp>
      <p:sp>
        <p:nvSpPr>
          <p:cNvPr id="24" name="Shape 22"/>
          <p:cNvSpPr/>
          <p:nvPr/>
        </p:nvSpPr>
        <p:spPr>
          <a:xfrm>
            <a:off x="457200" y="4846320"/>
            <a:ext cx="8229600" cy="182880"/>
          </a:xfrm>
          <a:prstGeom prst="rect">
            <a:avLst/>
          </a:prstGeom>
          <a:noFill/>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no hace falta mirar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Para empezar, esto no es necesario ni urgente:</a:t>
            </a:r>
            <a:endParaRPr lang="en-US" sz="1300" dirty="0"/>
          </a:p>
        </p:txBody>
      </p:sp>
      <p:sp>
        <p:nvSpPr>
          <p:cNvPr id="5" name="Shape 3"/>
          <p:cNvSpPr/>
          <p:nvPr/>
        </p:nvSpPr>
        <p:spPr>
          <a:xfrm>
            <a:off x="457200" y="1600200"/>
            <a:ext cx="8229600" cy="749808"/>
          </a:xfrm>
          <a:prstGeom prst="rect">
            <a:avLst/>
          </a:prstGeom>
          <a:solidFill>
            <a:srgbClr val="FFFFFF"/>
          </a:solidFill>
          <a:ln w="12700">
            <a:solidFill>
              <a:srgbClr val="E5E7EB"/>
            </a:solidFill>
            <a:prstDash val="solid"/>
          </a:ln>
        </p:spPr>
      </p:sp>
      <p:sp>
        <p:nvSpPr>
          <p:cNvPr id="6" name="Text 4"/>
          <p:cNvSpPr/>
          <p:nvPr/>
        </p:nvSpPr>
        <p:spPr>
          <a:xfrm>
            <a:off x="548640" y="1664208"/>
            <a:ext cx="365760" cy="502920"/>
          </a:xfrm>
          <a:prstGeom prst="rect">
            <a:avLst/>
          </a:prstGeom>
          <a:noFill/>
          <a:ln/>
        </p:spPr>
        <p:txBody>
          <a:bodyPr wrap="square" rtlCol="0" anchor="ctr"/>
          <a:lstStyle/>
          <a:p>
            <a:pPr algn="ctr" indent="0" marL="0">
              <a:buNone/>
            </a:pPr>
            <a:r>
              <a:rPr lang="en-US" sz="1600" b="1" dirty="0">
                <a:solidFill>
                  <a:srgbClr val="D97706"/>
                </a:solidFill>
                <a:latin typeface="Trebuchet MS" pitchFamily="34" charset="0"/>
                <a:ea typeface="Trebuchet MS" pitchFamily="34" charset="-122"/>
                <a:cs typeface="Trebuchet MS" pitchFamily="34" charset="-120"/>
              </a:rPr>
              <a:t>✗</a:t>
            </a:r>
            <a:endParaRPr lang="en-US" sz="1600" dirty="0"/>
          </a:p>
        </p:txBody>
      </p:sp>
      <p:sp>
        <p:nvSpPr>
          <p:cNvPr id="7" name="Text 5"/>
          <p:cNvSpPr/>
          <p:nvPr/>
        </p:nvSpPr>
        <p:spPr>
          <a:xfrm>
            <a:off x="1051560" y="1673352"/>
            <a:ext cx="3200400" cy="310896"/>
          </a:xfrm>
          <a:prstGeom prst="rect">
            <a:avLst/>
          </a:prstGeom>
          <a:noFill/>
          <a:ln/>
        </p:spPr>
        <p:txBody>
          <a:bodyPr wrap="square" rtlCol="0" anchor="ctr"/>
          <a:lstStyle/>
          <a:p>
            <a:pPr indent="0" marL="0">
              <a:buNone/>
            </a:pPr>
            <a:r>
              <a:rPr lang="en-US" sz="1250" b="1" dirty="0">
                <a:solidFill>
                  <a:srgbClr val="1A1A2E"/>
                </a:solidFill>
                <a:latin typeface="Trebuchet MS" pitchFamily="34" charset="0"/>
                <a:ea typeface="Trebuchet MS" pitchFamily="34" charset="-122"/>
                <a:cs typeface="Trebuchet MS" pitchFamily="34" charset="-120"/>
              </a:rPr>
              <a:t>El número exacto de usuarios activos</a:t>
            </a:r>
            <a:endParaRPr lang="en-US" sz="1250" dirty="0"/>
          </a:p>
        </p:txBody>
      </p:sp>
      <p:sp>
        <p:nvSpPr>
          <p:cNvPr id="8" name="Text 6"/>
          <p:cNvSpPr/>
          <p:nvPr/>
        </p:nvSpPr>
        <p:spPr>
          <a:xfrm>
            <a:off x="4480560" y="1673352"/>
            <a:ext cx="4023360" cy="56692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Una instancia pequeña puede ser perfectamente válida. El tamaño no determina la calidad.</a:t>
            </a:r>
            <a:endParaRPr lang="en-US" sz="1150" dirty="0"/>
          </a:p>
        </p:txBody>
      </p:sp>
      <p:sp>
        <p:nvSpPr>
          <p:cNvPr id="9" name="Shape 7"/>
          <p:cNvSpPr/>
          <p:nvPr/>
        </p:nvSpPr>
        <p:spPr>
          <a:xfrm>
            <a:off x="457200" y="2441448"/>
            <a:ext cx="8229600" cy="749808"/>
          </a:xfrm>
          <a:prstGeom prst="rect">
            <a:avLst/>
          </a:prstGeom>
          <a:solidFill>
            <a:srgbClr val="FEF3C7"/>
          </a:solidFill>
          <a:ln w="12700">
            <a:solidFill>
              <a:srgbClr val="E5E7EB"/>
            </a:solidFill>
            <a:prstDash val="solid"/>
          </a:ln>
        </p:spPr>
      </p:sp>
      <p:sp>
        <p:nvSpPr>
          <p:cNvPr id="10" name="Text 8"/>
          <p:cNvSpPr/>
          <p:nvPr/>
        </p:nvSpPr>
        <p:spPr>
          <a:xfrm>
            <a:off x="548640" y="2505456"/>
            <a:ext cx="365760" cy="502920"/>
          </a:xfrm>
          <a:prstGeom prst="rect">
            <a:avLst/>
          </a:prstGeom>
          <a:noFill/>
          <a:ln/>
        </p:spPr>
        <p:txBody>
          <a:bodyPr wrap="square" rtlCol="0" anchor="ctr"/>
          <a:lstStyle/>
          <a:p>
            <a:pPr algn="ctr" indent="0" marL="0">
              <a:buNone/>
            </a:pPr>
            <a:r>
              <a:rPr lang="en-US" sz="1600" b="1" dirty="0">
                <a:solidFill>
                  <a:srgbClr val="D97706"/>
                </a:solidFill>
                <a:latin typeface="Trebuchet MS" pitchFamily="34" charset="0"/>
                <a:ea typeface="Trebuchet MS" pitchFamily="34" charset="-122"/>
                <a:cs typeface="Trebuchet MS" pitchFamily="34" charset="-120"/>
              </a:rPr>
              <a:t>✗</a:t>
            </a:r>
            <a:endParaRPr lang="en-US" sz="1600" dirty="0"/>
          </a:p>
        </p:txBody>
      </p:sp>
      <p:sp>
        <p:nvSpPr>
          <p:cNvPr id="11" name="Text 9"/>
          <p:cNvSpPr/>
          <p:nvPr/>
        </p:nvSpPr>
        <p:spPr>
          <a:xfrm>
            <a:off x="1051560" y="2514600"/>
            <a:ext cx="3200400" cy="310896"/>
          </a:xfrm>
          <a:prstGeom prst="rect">
            <a:avLst/>
          </a:prstGeom>
          <a:noFill/>
          <a:ln/>
        </p:spPr>
        <p:txBody>
          <a:bodyPr wrap="square" rtlCol="0" anchor="ctr"/>
          <a:lstStyle/>
          <a:p>
            <a:pPr indent="0" marL="0">
              <a:buNone/>
            </a:pPr>
            <a:r>
              <a:rPr lang="en-US" sz="1250" b="1" dirty="0">
                <a:solidFill>
                  <a:srgbClr val="1A1A2E"/>
                </a:solidFill>
                <a:latin typeface="Trebuchet MS" pitchFamily="34" charset="0"/>
                <a:ea typeface="Trebuchet MS" pitchFamily="34" charset="-122"/>
                <a:cs typeface="Trebuchet MS" pitchFamily="34" charset="-120"/>
              </a:rPr>
              <a:t>Los detalles técnicos del servidor</a:t>
            </a:r>
            <a:endParaRPr lang="en-US" sz="1250" dirty="0"/>
          </a:p>
        </p:txBody>
      </p:sp>
      <p:sp>
        <p:nvSpPr>
          <p:cNvPr id="12" name="Text 10"/>
          <p:cNvSpPr/>
          <p:nvPr/>
        </p:nvSpPr>
        <p:spPr>
          <a:xfrm>
            <a:off x="4480560" y="2514600"/>
            <a:ext cx="4023360" cy="56692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Versión del software, uptime, hardware. No hace falta saber nada de esto para empezar.</a:t>
            </a:r>
            <a:endParaRPr lang="en-US" sz="1150" dirty="0"/>
          </a:p>
        </p:txBody>
      </p:sp>
      <p:sp>
        <p:nvSpPr>
          <p:cNvPr id="13" name="Shape 11"/>
          <p:cNvSpPr/>
          <p:nvPr/>
        </p:nvSpPr>
        <p:spPr>
          <a:xfrm>
            <a:off x="457200" y="3282696"/>
            <a:ext cx="8229600" cy="749808"/>
          </a:xfrm>
          <a:prstGeom prst="rect">
            <a:avLst/>
          </a:prstGeom>
          <a:solidFill>
            <a:srgbClr val="FFFFFF"/>
          </a:solidFill>
          <a:ln w="12700">
            <a:solidFill>
              <a:srgbClr val="E5E7EB"/>
            </a:solidFill>
            <a:prstDash val="solid"/>
          </a:ln>
        </p:spPr>
      </p:sp>
      <p:sp>
        <p:nvSpPr>
          <p:cNvPr id="14" name="Text 12"/>
          <p:cNvSpPr/>
          <p:nvPr/>
        </p:nvSpPr>
        <p:spPr>
          <a:xfrm>
            <a:off x="548640" y="3346704"/>
            <a:ext cx="365760" cy="502920"/>
          </a:xfrm>
          <a:prstGeom prst="rect">
            <a:avLst/>
          </a:prstGeom>
          <a:noFill/>
          <a:ln/>
        </p:spPr>
        <p:txBody>
          <a:bodyPr wrap="square" rtlCol="0" anchor="ctr"/>
          <a:lstStyle/>
          <a:p>
            <a:pPr algn="ctr" indent="0" marL="0">
              <a:buNone/>
            </a:pPr>
            <a:r>
              <a:rPr lang="en-US" sz="1600" b="1" dirty="0">
                <a:solidFill>
                  <a:srgbClr val="D97706"/>
                </a:solidFill>
                <a:latin typeface="Trebuchet MS" pitchFamily="34" charset="0"/>
                <a:ea typeface="Trebuchet MS" pitchFamily="34" charset="-122"/>
                <a:cs typeface="Trebuchet MS" pitchFamily="34" charset="-120"/>
              </a:rPr>
              <a:t>✗</a:t>
            </a:r>
            <a:endParaRPr lang="en-US" sz="1600" dirty="0"/>
          </a:p>
        </p:txBody>
      </p:sp>
      <p:sp>
        <p:nvSpPr>
          <p:cNvPr id="15" name="Text 13"/>
          <p:cNvSpPr/>
          <p:nvPr/>
        </p:nvSpPr>
        <p:spPr>
          <a:xfrm>
            <a:off x="1051560" y="3355848"/>
            <a:ext cx="3200400" cy="310896"/>
          </a:xfrm>
          <a:prstGeom prst="rect">
            <a:avLst/>
          </a:prstGeom>
          <a:noFill/>
          <a:ln/>
        </p:spPr>
        <p:txBody>
          <a:bodyPr wrap="square" rtlCol="0" anchor="ctr"/>
          <a:lstStyle/>
          <a:p>
            <a:pPr indent="0" marL="0">
              <a:buNone/>
            </a:pPr>
            <a:r>
              <a:rPr lang="en-US" sz="1250" b="1" dirty="0">
                <a:solidFill>
                  <a:srgbClr val="1A1A2E"/>
                </a:solidFill>
                <a:latin typeface="Trebuchet MS" pitchFamily="34" charset="0"/>
                <a:ea typeface="Trebuchet MS" pitchFamily="34" charset="-122"/>
                <a:cs typeface="Trebuchet MS" pitchFamily="34" charset="-120"/>
              </a:rPr>
              <a:t>Si es la instancia 'perfecta'</a:t>
            </a:r>
            <a:endParaRPr lang="en-US" sz="1250" dirty="0"/>
          </a:p>
        </p:txBody>
      </p:sp>
      <p:sp>
        <p:nvSpPr>
          <p:cNvPr id="16" name="Text 14"/>
          <p:cNvSpPr/>
          <p:nvPr/>
        </p:nvSpPr>
        <p:spPr>
          <a:xfrm>
            <a:off x="4480560" y="3355848"/>
            <a:ext cx="4023360" cy="56692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No existe. Y aunque la hubiera, no podrías saberlo desde fuera. Entra, prueba y decide.</a:t>
            </a:r>
            <a:endParaRPr lang="en-US" sz="1150" dirty="0"/>
          </a:p>
        </p:txBody>
      </p:sp>
      <p:sp>
        <p:nvSpPr>
          <p:cNvPr id="17" name="Shape 15"/>
          <p:cNvSpPr/>
          <p:nvPr/>
        </p:nvSpPr>
        <p:spPr>
          <a:xfrm>
            <a:off x="457200" y="4123944"/>
            <a:ext cx="8229600" cy="749808"/>
          </a:xfrm>
          <a:prstGeom prst="rect">
            <a:avLst/>
          </a:prstGeom>
          <a:solidFill>
            <a:srgbClr val="FEF3C7"/>
          </a:solidFill>
          <a:ln w="12700">
            <a:solidFill>
              <a:srgbClr val="E5E7EB"/>
            </a:solidFill>
            <a:prstDash val="solid"/>
          </a:ln>
        </p:spPr>
      </p:sp>
      <p:sp>
        <p:nvSpPr>
          <p:cNvPr id="18" name="Text 16"/>
          <p:cNvSpPr/>
          <p:nvPr/>
        </p:nvSpPr>
        <p:spPr>
          <a:xfrm>
            <a:off x="548640" y="4187952"/>
            <a:ext cx="365760" cy="502920"/>
          </a:xfrm>
          <a:prstGeom prst="rect">
            <a:avLst/>
          </a:prstGeom>
          <a:noFill/>
          <a:ln/>
        </p:spPr>
        <p:txBody>
          <a:bodyPr wrap="square" rtlCol="0" anchor="ctr"/>
          <a:lstStyle/>
          <a:p>
            <a:pPr algn="ctr" indent="0" marL="0">
              <a:buNone/>
            </a:pPr>
            <a:r>
              <a:rPr lang="en-US" sz="1600" b="1" dirty="0">
                <a:solidFill>
                  <a:srgbClr val="D97706"/>
                </a:solidFill>
                <a:latin typeface="Trebuchet MS" pitchFamily="34" charset="0"/>
                <a:ea typeface="Trebuchet MS" pitchFamily="34" charset="-122"/>
                <a:cs typeface="Trebuchet MS" pitchFamily="34" charset="-120"/>
              </a:rPr>
              <a:t>✗</a:t>
            </a:r>
            <a:endParaRPr lang="en-US" sz="1600" dirty="0"/>
          </a:p>
        </p:txBody>
      </p:sp>
      <p:sp>
        <p:nvSpPr>
          <p:cNvPr id="19" name="Text 17"/>
          <p:cNvSpPr/>
          <p:nvPr/>
        </p:nvSpPr>
        <p:spPr>
          <a:xfrm>
            <a:off x="1051560" y="4197096"/>
            <a:ext cx="3200400" cy="310896"/>
          </a:xfrm>
          <a:prstGeom prst="rect">
            <a:avLst/>
          </a:prstGeom>
          <a:noFill/>
          <a:ln/>
        </p:spPr>
        <p:txBody>
          <a:bodyPr wrap="square" rtlCol="0" anchor="ctr"/>
          <a:lstStyle/>
          <a:p>
            <a:pPr indent="0" marL="0">
              <a:buNone/>
            </a:pPr>
            <a:r>
              <a:rPr lang="en-US" sz="1250" b="1" dirty="0">
                <a:solidFill>
                  <a:srgbClr val="1A1A2E"/>
                </a:solidFill>
                <a:latin typeface="Trebuchet MS" pitchFamily="34" charset="0"/>
                <a:ea typeface="Trebuchet MS" pitchFamily="34" charset="-122"/>
                <a:cs typeface="Trebuchet MS" pitchFamily="34" charset="-120"/>
              </a:rPr>
              <a:t>Si la conocen todas tus personas de referencia</a:t>
            </a:r>
            <a:endParaRPr lang="en-US" sz="1250" dirty="0"/>
          </a:p>
        </p:txBody>
      </p:sp>
      <p:sp>
        <p:nvSpPr>
          <p:cNvPr id="20" name="Text 18"/>
          <p:cNvSpPr/>
          <p:nvPr/>
        </p:nvSpPr>
        <p:spPr>
          <a:xfrm>
            <a:off x="4480560" y="4197096"/>
            <a:ext cx="4023360" cy="566928"/>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Eso se construye después. Lo importante es entrar y empezar a seguir gente.</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El directorio de instancias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594360"/>
          </a:xfrm>
          <a:prstGeom prst="rect">
            <a:avLst/>
          </a:prstGeom>
          <a:solidFill>
            <a:srgbClr val="EDE9FE"/>
          </a:solidFill>
          <a:ln w="12700">
            <a:solidFill>
              <a:srgbClr val="7C3AED"/>
            </a:solidFill>
            <a:prstDash val="solid"/>
          </a:ln>
        </p:spPr>
      </p:sp>
      <p:sp>
        <p:nvSpPr>
          <p:cNvPr id="5" name="Text 3"/>
          <p:cNvSpPr/>
          <p:nvPr/>
        </p:nvSpPr>
        <p:spPr>
          <a:xfrm>
            <a:off x="594360" y="1261872"/>
            <a:ext cx="7955280" cy="457200"/>
          </a:xfrm>
          <a:prstGeom prst="rect">
            <a:avLst/>
          </a:prstGeom>
          <a:noFill/>
          <a:ln/>
        </p:spPr>
        <p:txBody>
          <a:bodyPr wrap="square" rtlCol="0" anchor="ctr"/>
          <a:lstStyle/>
          <a:p>
            <a:pPr indent="0" marL="0">
              <a:buNone/>
            </a:pPr>
            <a:r>
              <a:rPr lang="en-US" sz="1400" b="1" dirty="0">
                <a:solidFill>
                  <a:srgbClr val="4C1D95"/>
                </a:solidFill>
                <a:latin typeface="Trebuchet MS" pitchFamily="34" charset="0"/>
                <a:ea typeface="Trebuchet MS" pitchFamily="34" charset="-122"/>
                <a:cs typeface="Trebuchet MS" pitchFamily="34" charset="-120"/>
              </a:rPr>
              <a:t>Abre esta dirección ahora: fedipunk.com/instancias-mastodon-espanol</a:t>
            </a:r>
            <a:endParaRPr lang="en-US" sz="1400" dirty="0"/>
          </a:p>
        </p:txBody>
      </p:sp>
      <p:sp>
        <p:nvSpPr>
          <p:cNvPr id="6" name="Text 4"/>
          <p:cNvSpPr/>
          <p:nvPr/>
        </p:nvSpPr>
        <p:spPr>
          <a:xfrm>
            <a:off x="457200" y="192024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Qué puedes hacer con el directorio:</a:t>
            </a:r>
            <a:endParaRPr lang="en-US" sz="1300" dirty="0"/>
          </a:p>
        </p:txBody>
      </p:sp>
      <p:sp>
        <p:nvSpPr>
          <p:cNvPr id="7" name="Shape 5"/>
          <p:cNvSpPr/>
          <p:nvPr/>
        </p:nvSpPr>
        <p:spPr>
          <a:xfrm>
            <a:off x="457200" y="2331720"/>
            <a:ext cx="8229600" cy="457200"/>
          </a:xfrm>
          <a:prstGeom prst="rect">
            <a:avLst/>
          </a:prstGeom>
          <a:solidFill>
            <a:srgbClr val="FFFFFF"/>
          </a:solidFill>
          <a:ln w="12700">
            <a:solidFill>
              <a:srgbClr val="E5E7EB"/>
            </a:solidFill>
            <a:prstDash val="solid"/>
          </a:ln>
        </p:spPr>
      </p:sp>
      <p:sp>
        <p:nvSpPr>
          <p:cNvPr id="8" name="Shape 6"/>
          <p:cNvSpPr/>
          <p:nvPr/>
        </p:nvSpPr>
        <p:spPr>
          <a:xfrm>
            <a:off x="457200" y="2331720"/>
            <a:ext cx="54864" cy="457200"/>
          </a:xfrm>
          <a:prstGeom prst="rect">
            <a:avLst/>
          </a:prstGeom>
          <a:solidFill>
            <a:srgbClr val="7C3AED"/>
          </a:solidFill>
          <a:ln w="12700">
            <a:solidFill>
              <a:srgbClr val="7C3AED"/>
            </a:solidFill>
            <a:prstDash val="solid"/>
          </a:ln>
        </p:spPr>
      </p:sp>
      <p:sp>
        <p:nvSpPr>
          <p:cNvPr id="9" name="Text 7"/>
          <p:cNvSpPr/>
          <p:nvPr/>
        </p:nvSpPr>
        <p:spPr>
          <a:xfrm>
            <a:off x="640080" y="2359152"/>
            <a:ext cx="256032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Filtrar por idioma</a:t>
            </a:r>
            <a:endParaRPr lang="en-US" sz="1250" dirty="0"/>
          </a:p>
        </p:txBody>
      </p:sp>
      <p:sp>
        <p:nvSpPr>
          <p:cNvPr id="10" name="Text 8"/>
          <p:cNvSpPr/>
          <p:nvPr/>
        </p:nvSpPr>
        <p:spPr>
          <a:xfrm>
            <a:off x="3474720" y="2359152"/>
            <a:ext cx="5029200" cy="384048"/>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Español, gallego, catalán, euskera y más lenguas.</a:t>
            </a:r>
            <a:endParaRPr lang="en-US" sz="1200" dirty="0"/>
          </a:p>
        </p:txBody>
      </p:sp>
      <p:sp>
        <p:nvSpPr>
          <p:cNvPr id="11" name="Shape 9"/>
          <p:cNvSpPr/>
          <p:nvPr/>
        </p:nvSpPr>
        <p:spPr>
          <a:xfrm>
            <a:off x="457200" y="2862072"/>
            <a:ext cx="8229600" cy="457200"/>
          </a:xfrm>
          <a:prstGeom prst="rect">
            <a:avLst/>
          </a:prstGeom>
          <a:solidFill>
            <a:srgbClr val="EDE9FE"/>
          </a:solidFill>
          <a:ln w="12700">
            <a:solidFill>
              <a:srgbClr val="E5E7EB"/>
            </a:solidFill>
            <a:prstDash val="solid"/>
          </a:ln>
        </p:spPr>
      </p:sp>
      <p:sp>
        <p:nvSpPr>
          <p:cNvPr id="12" name="Shape 10"/>
          <p:cNvSpPr/>
          <p:nvPr/>
        </p:nvSpPr>
        <p:spPr>
          <a:xfrm>
            <a:off x="457200" y="2862072"/>
            <a:ext cx="54864" cy="457200"/>
          </a:xfrm>
          <a:prstGeom prst="rect">
            <a:avLst/>
          </a:prstGeom>
          <a:solidFill>
            <a:srgbClr val="7C3AED"/>
          </a:solidFill>
          <a:ln w="12700">
            <a:solidFill>
              <a:srgbClr val="7C3AED"/>
            </a:solidFill>
            <a:prstDash val="solid"/>
          </a:ln>
        </p:spPr>
      </p:sp>
      <p:sp>
        <p:nvSpPr>
          <p:cNvPr id="13" name="Text 11"/>
          <p:cNvSpPr/>
          <p:nvPr/>
        </p:nvSpPr>
        <p:spPr>
          <a:xfrm>
            <a:off x="640080" y="2889504"/>
            <a:ext cx="256032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Filtrar por software</a:t>
            </a:r>
            <a:endParaRPr lang="en-US" sz="1250" dirty="0"/>
          </a:p>
        </p:txBody>
      </p:sp>
      <p:sp>
        <p:nvSpPr>
          <p:cNvPr id="14" name="Text 12"/>
          <p:cNvSpPr/>
          <p:nvPr/>
        </p:nvSpPr>
        <p:spPr>
          <a:xfrm>
            <a:off x="3474720" y="2889504"/>
            <a:ext cx="5029200" cy="384048"/>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Mastodon, Pixelfed, PeerTube, Lemmy, etc.</a:t>
            </a:r>
            <a:endParaRPr lang="en-US" sz="1200" dirty="0"/>
          </a:p>
        </p:txBody>
      </p:sp>
      <p:sp>
        <p:nvSpPr>
          <p:cNvPr id="15" name="Shape 13"/>
          <p:cNvSpPr/>
          <p:nvPr/>
        </p:nvSpPr>
        <p:spPr>
          <a:xfrm>
            <a:off x="457200" y="3392424"/>
            <a:ext cx="8229600" cy="457200"/>
          </a:xfrm>
          <a:prstGeom prst="rect">
            <a:avLst/>
          </a:prstGeom>
          <a:solidFill>
            <a:srgbClr val="FFFFFF"/>
          </a:solidFill>
          <a:ln w="12700">
            <a:solidFill>
              <a:srgbClr val="E5E7EB"/>
            </a:solidFill>
            <a:prstDash val="solid"/>
          </a:ln>
        </p:spPr>
      </p:sp>
      <p:sp>
        <p:nvSpPr>
          <p:cNvPr id="16" name="Shape 14"/>
          <p:cNvSpPr/>
          <p:nvPr/>
        </p:nvSpPr>
        <p:spPr>
          <a:xfrm>
            <a:off x="457200" y="3392424"/>
            <a:ext cx="54864" cy="457200"/>
          </a:xfrm>
          <a:prstGeom prst="rect">
            <a:avLst/>
          </a:prstGeom>
          <a:solidFill>
            <a:srgbClr val="7C3AED"/>
          </a:solidFill>
          <a:ln w="12700">
            <a:solidFill>
              <a:srgbClr val="7C3AED"/>
            </a:solidFill>
            <a:prstDash val="solid"/>
          </a:ln>
        </p:spPr>
      </p:sp>
      <p:sp>
        <p:nvSpPr>
          <p:cNvPr id="17" name="Text 15"/>
          <p:cNvSpPr/>
          <p:nvPr/>
        </p:nvSpPr>
        <p:spPr>
          <a:xfrm>
            <a:off x="640080" y="3419856"/>
            <a:ext cx="256032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Ver si el registro está abierto</a:t>
            </a:r>
            <a:endParaRPr lang="en-US" sz="1250" dirty="0"/>
          </a:p>
        </p:txBody>
      </p:sp>
      <p:sp>
        <p:nvSpPr>
          <p:cNvPr id="18" name="Text 16"/>
          <p:cNvSpPr/>
          <p:nvPr/>
        </p:nvSpPr>
        <p:spPr>
          <a:xfrm>
            <a:off x="3474720" y="3419856"/>
            <a:ext cx="5029200" cy="384048"/>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Solo aparecen instancias con registro activo por defecto.</a:t>
            </a:r>
            <a:endParaRPr lang="en-US" sz="1200" dirty="0"/>
          </a:p>
        </p:txBody>
      </p:sp>
      <p:sp>
        <p:nvSpPr>
          <p:cNvPr id="19" name="Shape 17"/>
          <p:cNvSpPr/>
          <p:nvPr/>
        </p:nvSpPr>
        <p:spPr>
          <a:xfrm>
            <a:off x="457200" y="3922776"/>
            <a:ext cx="8229600" cy="457200"/>
          </a:xfrm>
          <a:prstGeom prst="rect">
            <a:avLst/>
          </a:prstGeom>
          <a:solidFill>
            <a:srgbClr val="EDE9FE"/>
          </a:solidFill>
          <a:ln w="12700">
            <a:solidFill>
              <a:srgbClr val="E5E7EB"/>
            </a:solidFill>
            <a:prstDash val="solid"/>
          </a:ln>
        </p:spPr>
      </p:sp>
      <p:sp>
        <p:nvSpPr>
          <p:cNvPr id="20" name="Shape 18"/>
          <p:cNvSpPr/>
          <p:nvPr/>
        </p:nvSpPr>
        <p:spPr>
          <a:xfrm>
            <a:off x="457200" y="3922776"/>
            <a:ext cx="54864" cy="457200"/>
          </a:xfrm>
          <a:prstGeom prst="rect">
            <a:avLst/>
          </a:prstGeom>
          <a:solidFill>
            <a:srgbClr val="7C3AED"/>
          </a:solidFill>
          <a:ln w="12700">
            <a:solidFill>
              <a:srgbClr val="7C3AED"/>
            </a:solidFill>
            <a:prstDash val="solid"/>
          </a:ln>
        </p:spPr>
      </p:sp>
      <p:sp>
        <p:nvSpPr>
          <p:cNvPr id="21" name="Text 19"/>
          <p:cNvSpPr/>
          <p:nvPr/>
        </p:nvSpPr>
        <p:spPr>
          <a:xfrm>
            <a:off x="640080" y="3950208"/>
            <a:ext cx="256032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Ver cuántos usuarios activos tiene</a:t>
            </a:r>
            <a:endParaRPr lang="en-US" sz="1250" dirty="0"/>
          </a:p>
        </p:txBody>
      </p:sp>
      <p:sp>
        <p:nvSpPr>
          <p:cNvPr id="22" name="Text 20"/>
          <p:cNvSpPr/>
          <p:nvPr/>
        </p:nvSpPr>
        <p:spPr>
          <a:xfrm>
            <a:off x="3474720" y="3950208"/>
            <a:ext cx="5029200" cy="384048"/>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Orientativo, no determinante.</a:t>
            </a:r>
            <a:endParaRPr lang="en-US" sz="1200" dirty="0"/>
          </a:p>
        </p:txBody>
      </p:sp>
      <p:sp>
        <p:nvSpPr>
          <p:cNvPr id="23" name="Shape 21"/>
          <p:cNvSpPr/>
          <p:nvPr/>
        </p:nvSpPr>
        <p:spPr>
          <a:xfrm>
            <a:off x="457200" y="4453128"/>
            <a:ext cx="8229600" cy="457200"/>
          </a:xfrm>
          <a:prstGeom prst="rect">
            <a:avLst/>
          </a:prstGeom>
          <a:solidFill>
            <a:srgbClr val="FFFFFF"/>
          </a:solidFill>
          <a:ln w="12700">
            <a:solidFill>
              <a:srgbClr val="E5E7EB"/>
            </a:solidFill>
            <a:prstDash val="solid"/>
          </a:ln>
        </p:spPr>
      </p:sp>
      <p:sp>
        <p:nvSpPr>
          <p:cNvPr id="24" name="Shape 22"/>
          <p:cNvSpPr/>
          <p:nvPr/>
        </p:nvSpPr>
        <p:spPr>
          <a:xfrm>
            <a:off x="457200" y="4453128"/>
            <a:ext cx="54864" cy="457200"/>
          </a:xfrm>
          <a:prstGeom prst="rect">
            <a:avLst/>
          </a:prstGeom>
          <a:solidFill>
            <a:srgbClr val="7C3AED"/>
          </a:solidFill>
          <a:ln w="12700">
            <a:solidFill>
              <a:srgbClr val="7C3AED"/>
            </a:solidFill>
            <a:prstDash val="solid"/>
          </a:ln>
        </p:spPr>
      </p:sp>
      <p:sp>
        <p:nvSpPr>
          <p:cNvPr id="25" name="Text 23"/>
          <p:cNvSpPr/>
          <p:nvPr/>
        </p:nvSpPr>
        <p:spPr>
          <a:xfrm>
            <a:off x="640080" y="4480560"/>
            <a:ext cx="256032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Ver cuándo se actualizó la información</a:t>
            </a:r>
            <a:endParaRPr lang="en-US" sz="1250" dirty="0"/>
          </a:p>
        </p:txBody>
      </p:sp>
      <p:sp>
        <p:nvSpPr>
          <p:cNvPr id="26" name="Text 24"/>
          <p:cNvSpPr/>
          <p:nvPr/>
        </p:nvSpPr>
        <p:spPr>
          <a:xfrm>
            <a:off x="3474720" y="4480560"/>
            <a:ext cx="5029200" cy="384048"/>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Para saber si los datos son recientes.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7FF"/>
        </a:solidFill>
      </p:bgPr>
    </p:bg>
    <p:spTree>
      <p:nvGrpSpPr>
        <p:cNvPr id="1" name=""/>
        <p:cNvGrpSpPr/>
        <p:nvPr/>
      </p:nvGrpSpPr>
      <p:grpSpPr>
        <a:xfrm>
          <a:off x="0" y="0"/>
          <a:ext cx="0" cy="0"/>
          <a:chOff x="0" y="0"/>
          <a:chExt cx="0" cy="0"/>
        </a:xfrm>
      </p:grpSpPr>
      <p:sp>
        <p:nvSpPr>
          <p:cNvPr id="2" name="Shape 0"/>
          <p:cNvSpPr/>
          <p:nvPr/>
        </p:nvSpPr>
        <p:spPr>
          <a:xfrm>
            <a:off x="7498080" y="228600"/>
            <a:ext cx="1371600" cy="347472"/>
          </a:xfrm>
          <a:prstGeom prst="rect">
            <a:avLst/>
          </a:prstGeom>
          <a:solidFill>
            <a:srgbClr val="D97706"/>
          </a:solidFill>
          <a:ln w="12700">
            <a:solidFill>
              <a:srgbClr val="D97706"/>
            </a:solidFill>
            <a:prstDash val="solid"/>
          </a:ln>
        </p:spPr>
      </p:sp>
      <p:sp>
        <p:nvSpPr>
          <p:cNvPr id="3" name="Text 1"/>
          <p:cNvSpPr/>
          <p:nvPr/>
        </p:nvSpPr>
        <p:spPr>
          <a:xfrm>
            <a:off x="7498080" y="228600"/>
            <a:ext cx="1371600" cy="34747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PRÁCTICA</a:t>
            </a:r>
            <a:endParaRPr lang="en-US" sz="1000" dirty="0"/>
          </a:p>
        </p:txBody>
      </p:sp>
      <p:sp>
        <p:nvSpPr>
          <p:cNvPr id="4" name="Text 2"/>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Ejercicio: elige tu instancia</a:t>
            </a:r>
            <a:endParaRPr lang="en-US" sz="2600" dirty="0"/>
          </a:p>
        </p:txBody>
      </p:sp>
      <p:sp>
        <p:nvSpPr>
          <p:cNvPr id="5" name="Shape 3"/>
          <p:cNvSpPr/>
          <p:nvPr/>
        </p:nvSpPr>
        <p:spPr>
          <a:xfrm>
            <a:off x="457200" y="987552"/>
            <a:ext cx="1097280" cy="45720"/>
          </a:xfrm>
          <a:prstGeom prst="rect">
            <a:avLst/>
          </a:prstGeom>
          <a:solidFill>
            <a:srgbClr val="7C3AED"/>
          </a:solidFill>
          <a:ln w="12700">
            <a:solidFill>
              <a:srgbClr val="7C3AED"/>
            </a:solidFill>
            <a:prstDash val="solid"/>
          </a:ln>
        </p:spPr>
      </p:sp>
      <p:sp>
        <p:nvSpPr>
          <p:cNvPr id="6" name="Shape 4"/>
          <p:cNvSpPr/>
          <p:nvPr/>
        </p:nvSpPr>
        <p:spPr>
          <a:xfrm>
            <a:off x="457200" y="1188720"/>
            <a:ext cx="8229600" cy="640080"/>
          </a:xfrm>
          <a:prstGeom prst="rect">
            <a:avLst/>
          </a:prstGeom>
          <a:solidFill>
            <a:srgbClr val="FEF3C7"/>
          </a:solidFill>
          <a:ln w="12700">
            <a:solidFill>
              <a:srgbClr val="D97706"/>
            </a:solidFill>
            <a:prstDash val="solid"/>
          </a:ln>
        </p:spPr>
      </p:sp>
      <p:sp>
        <p:nvSpPr>
          <p:cNvPr id="7" name="Text 5"/>
          <p:cNvSpPr/>
          <p:nvPr/>
        </p:nvSpPr>
        <p:spPr>
          <a:xfrm>
            <a:off x="594360" y="1261872"/>
            <a:ext cx="7955280" cy="457200"/>
          </a:xfrm>
          <a:prstGeom prst="rect">
            <a:avLst/>
          </a:prstGeom>
          <a:noFill/>
          <a:ln/>
        </p:spPr>
        <p:txBody>
          <a:bodyPr wrap="square" rtlCol="0" anchor="ctr"/>
          <a:lstStyle/>
          <a:p>
            <a:pPr indent="0" marL="0">
              <a:buNone/>
            </a:pPr>
            <a:r>
              <a:rPr lang="en-US" sz="1400" b="1" dirty="0">
                <a:solidFill>
                  <a:srgbClr val="D97706"/>
                </a:solidFill>
                <a:latin typeface="Trebuchet MS" pitchFamily="34" charset="0"/>
                <a:ea typeface="Trebuchet MS" pitchFamily="34" charset="-122"/>
                <a:cs typeface="Trebuchet MS" pitchFamily="34" charset="-120"/>
              </a:rPr>
              <a:t>⏱  10 minutos — Trabajo individual o en pareja</a:t>
            </a:r>
            <a:endParaRPr lang="en-US" sz="1400" dirty="0"/>
          </a:p>
        </p:txBody>
      </p:sp>
      <p:sp>
        <p:nvSpPr>
          <p:cNvPr id="8" name="Text 6"/>
          <p:cNvSpPr/>
          <p:nvPr/>
        </p:nvSpPr>
        <p:spPr>
          <a:xfrm>
            <a:off x="457200" y="196596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Lo que tienes que hacer:</a:t>
            </a:r>
            <a:endParaRPr lang="en-US" sz="1300" dirty="0"/>
          </a:p>
        </p:txBody>
      </p:sp>
      <p:sp>
        <p:nvSpPr>
          <p:cNvPr id="9" name="Shape 7"/>
          <p:cNvSpPr/>
          <p:nvPr/>
        </p:nvSpPr>
        <p:spPr>
          <a:xfrm>
            <a:off x="530352" y="2395728"/>
            <a:ext cx="256032" cy="256032"/>
          </a:xfrm>
          <a:prstGeom prst="ellipse">
            <a:avLst/>
          </a:prstGeom>
          <a:solidFill>
            <a:srgbClr val="7C3AED"/>
          </a:solidFill>
          <a:ln w="12700">
            <a:solidFill>
              <a:srgbClr val="7C3AED"/>
            </a:solidFill>
            <a:prstDash val="solid"/>
          </a:ln>
        </p:spPr>
      </p:sp>
      <p:sp>
        <p:nvSpPr>
          <p:cNvPr id="10" name="Text 8"/>
          <p:cNvSpPr/>
          <p:nvPr/>
        </p:nvSpPr>
        <p:spPr>
          <a:xfrm>
            <a:off x="914400" y="23774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Abre el directorio: fedipunk.com/instancias-mastodon-espanol</a:t>
            </a:r>
            <a:endParaRPr lang="en-US" sz="1250" dirty="0"/>
          </a:p>
        </p:txBody>
      </p:sp>
      <p:sp>
        <p:nvSpPr>
          <p:cNvPr id="11" name="Shape 9"/>
          <p:cNvSpPr/>
          <p:nvPr/>
        </p:nvSpPr>
        <p:spPr>
          <a:xfrm>
            <a:off x="530352" y="2852928"/>
            <a:ext cx="256032" cy="256032"/>
          </a:xfrm>
          <a:prstGeom prst="ellipse">
            <a:avLst/>
          </a:prstGeom>
          <a:solidFill>
            <a:srgbClr val="7C3AED"/>
          </a:solidFill>
          <a:ln w="12700">
            <a:solidFill>
              <a:srgbClr val="7C3AED"/>
            </a:solidFill>
            <a:prstDash val="solid"/>
          </a:ln>
        </p:spPr>
      </p:sp>
      <p:sp>
        <p:nvSpPr>
          <p:cNvPr id="12" name="Text 10"/>
          <p:cNvSpPr/>
          <p:nvPr/>
        </p:nvSpPr>
        <p:spPr>
          <a:xfrm>
            <a:off x="914400" y="28346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Filtra por tu idioma preferido</a:t>
            </a:r>
            <a:endParaRPr lang="en-US" sz="1250" dirty="0"/>
          </a:p>
        </p:txBody>
      </p:sp>
      <p:sp>
        <p:nvSpPr>
          <p:cNvPr id="13" name="Shape 11"/>
          <p:cNvSpPr/>
          <p:nvPr/>
        </p:nvSpPr>
        <p:spPr>
          <a:xfrm>
            <a:off x="530352" y="3310128"/>
            <a:ext cx="256032" cy="256032"/>
          </a:xfrm>
          <a:prstGeom prst="ellipse">
            <a:avLst/>
          </a:prstGeom>
          <a:solidFill>
            <a:srgbClr val="7C3AED"/>
          </a:solidFill>
          <a:ln w="12700">
            <a:solidFill>
              <a:srgbClr val="7C3AED"/>
            </a:solidFill>
            <a:prstDash val="solid"/>
          </a:ln>
        </p:spPr>
      </p:sp>
      <p:sp>
        <p:nvSpPr>
          <p:cNvPr id="14" name="Text 12"/>
          <p:cNvSpPr/>
          <p:nvPr/>
        </p:nvSpPr>
        <p:spPr>
          <a:xfrm>
            <a:off x="914400" y="32918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Mira 2 o 3 instancias que llamen tu atención</a:t>
            </a:r>
            <a:endParaRPr lang="en-US" sz="1250" dirty="0"/>
          </a:p>
        </p:txBody>
      </p:sp>
      <p:sp>
        <p:nvSpPr>
          <p:cNvPr id="15" name="Shape 13"/>
          <p:cNvSpPr/>
          <p:nvPr/>
        </p:nvSpPr>
        <p:spPr>
          <a:xfrm>
            <a:off x="530352" y="3767328"/>
            <a:ext cx="256032" cy="256032"/>
          </a:xfrm>
          <a:prstGeom prst="ellipse">
            <a:avLst/>
          </a:prstGeom>
          <a:solidFill>
            <a:srgbClr val="7C3AED"/>
          </a:solidFill>
          <a:ln w="12700">
            <a:solidFill>
              <a:srgbClr val="7C3AED"/>
            </a:solidFill>
            <a:prstDash val="solid"/>
          </a:ln>
        </p:spPr>
      </p:sp>
      <p:sp>
        <p:nvSpPr>
          <p:cNvPr id="16" name="Text 14"/>
          <p:cNvSpPr/>
          <p:nvPr/>
        </p:nvSpPr>
        <p:spPr>
          <a:xfrm>
            <a:off x="914400" y="37490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Para cada una: ¿tiene registro abierto? ¿en qué idioma está? ¿qué dicen sus normas?</a:t>
            </a:r>
            <a:endParaRPr lang="en-US" sz="1250" dirty="0"/>
          </a:p>
        </p:txBody>
      </p:sp>
      <p:sp>
        <p:nvSpPr>
          <p:cNvPr id="17" name="Shape 15"/>
          <p:cNvSpPr/>
          <p:nvPr/>
        </p:nvSpPr>
        <p:spPr>
          <a:xfrm>
            <a:off x="530352" y="4224528"/>
            <a:ext cx="256032" cy="256032"/>
          </a:xfrm>
          <a:prstGeom prst="ellipse">
            <a:avLst/>
          </a:prstGeom>
          <a:solidFill>
            <a:srgbClr val="7C3AED"/>
          </a:solidFill>
          <a:ln w="12700">
            <a:solidFill>
              <a:srgbClr val="7C3AED"/>
            </a:solidFill>
            <a:prstDash val="solid"/>
          </a:ln>
        </p:spPr>
      </p:sp>
      <p:sp>
        <p:nvSpPr>
          <p:cNvPr id="18" name="Text 16"/>
          <p:cNvSpPr/>
          <p:nvPr/>
        </p:nvSpPr>
        <p:spPr>
          <a:xfrm>
            <a:off x="914400" y="42062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Elige una con la que te quieras quedar para empezar</a:t>
            </a:r>
            <a:endParaRPr lang="en-US" sz="1250" dirty="0"/>
          </a:p>
        </p:txBody>
      </p:sp>
      <p:sp>
        <p:nvSpPr>
          <p:cNvPr id="19" name="Shape 17"/>
          <p:cNvSpPr/>
          <p:nvPr/>
        </p:nvSpPr>
        <p:spPr>
          <a:xfrm>
            <a:off x="530352" y="4681728"/>
            <a:ext cx="256032" cy="256032"/>
          </a:xfrm>
          <a:prstGeom prst="ellipse">
            <a:avLst/>
          </a:prstGeom>
          <a:solidFill>
            <a:srgbClr val="7C3AED"/>
          </a:solidFill>
          <a:ln w="12700">
            <a:solidFill>
              <a:srgbClr val="7C3AED"/>
            </a:solidFill>
            <a:prstDash val="solid"/>
          </a:ln>
        </p:spPr>
      </p:sp>
      <p:sp>
        <p:nvSpPr>
          <p:cNvPr id="20" name="Text 18"/>
          <p:cNvSpPr/>
          <p:nvPr/>
        </p:nvSpPr>
        <p:spPr>
          <a:xfrm>
            <a:off x="914400" y="4663440"/>
            <a:ext cx="7680960" cy="384048"/>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Si tienes la hoja de ejercicios, anota tus tres candidatas y tu elección final</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Puesta en común rápida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Antes de crear las cuentas, dos minutos para compartir:</a:t>
            </a:r>
            <a:endParaRPr lang="en-US" sz="1300" dirty="0"/>
          </a:p>
        </p:txBody>
      </p:sp>
      <p:sp>
        <p:nvSpPr>
          <p:cNvPr id="5" name="Shape 3"/>
          <p:cNvSpPr/>
          <p:nvPr/>
        </p:nvSpPr>
        <p:spPr>
          <a:xfrm>
            <a:off x="457200" y="1600200"/>
            <a:ext cx="822960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54864" cy="1005840"/>
          </a:xfrm>
          <a:prstGeom prst="rect">
            <a:avLst/>
          </a:prstGeom>
          <a:solidFill>
            <a:srgbClr val="7C3AED"/>
          </a:solidFill>
          <a:ln w="12700">
            <a:solidFill>
              <a:srgbClr val="7C3AED"/>
            </a:solidFill>
            <a:prstDash val="solid"/>
          </a:ln>
        </p:spPr>
      </p:sp>
      <p:sp>
        <p:nvSpPr>
          <p:cNvPr id="7" name="Text 5"/>
          <p:cNvSpPr/>
          <p:nvPr/>
        </p:nvSpPr>
        <p:spPr>
          <a:xfrm>
            <a:off x="640080" y="1664208"/>
            <a:ext cx="7772400" cy="36576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¿Alguien quiere decir qué instancia eligió y por qué?</a:t>
            </a:r>
            <a:endParaRPr lang="en-US" sz="1300" dirty="0"/>
          </a:p>
        </p:txBody>
      </p:sp>
      <p:sp>
        <p:nvSpPr>
          <p:cNvPr id="8" name="Text 6"/>
          <p:cNvSpPr/>
          <p:nvPr/>
        </p:nvSpPr>
        <p:spPr>
          <a:xfrm>
            <a:off x="640080" y="2029968"/>
            <a:ext cx="7772400" cy="45720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  No hace falta que todo el mundo hable: con 2 o 3 personas es suficiente.</a:t>
            </a:r>
            <a:endParaRPr lang="en-US" sz="1200" dirty="0"/>
          </a:p>
        </p:txBody>
      </p:sp>
      <p:sp>
        <p:nvSpPr>
          <p:cNvPr id="9" name="Shape 7"/>
          <p:cNvSpPr/>
          <p:nvPr/>
        </p:nvSpPr>
        <p:spPr>
          <a:xfrm>
            <a:off x="457200" y="2743200"/>
            <a:ext cx="8229600" cy="1005840"/>
          </a:xfrm>
          <a:prstGeom prst="rect">
            <a:avLst/>
          </a:prstGeom>
          <a:solidFill>
            <a:srgbClr val="EDE9FE"/>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743200"/>
            <a:ext cx="54864" cy="1005840"/>
          </a:xfrm>
          <a:prstGeom prst="rect">
            <a:avLst/>
          </a:prstGeom>
          <a:solidFill>
            <a:srgbClr val="7C3AED"/>
          </a:solidFill>
          <a:ln w="12700">
            <a:solidFill>
              <a:srgbClr val="7C3AED"/>
            </a:solidFill>
            <a:prstDash val="solid"/>
          </a:ln>
        </p:spPr>
      </p:sp>
      <p:sp>
        <p:nvSpPr>
          <p:cNvPr id="11" name="Text 9"/>
          <p:cNvSpPr/>
          <p:nvPr/>
        </p:nvSpPr>
        <p:spPr>
          <a:xfrm>
            <a:off x="640080" y="2807208"/>
            <a:ext cx="7772400" cy="36576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¿Alguien encontró algo que no le convenció en alguna instancia?</a:t>
            </a:r>
            <a:endParaRPr lang="en-US" sz="1300" dirty="0"/>
          </a:p>
        </p:txBody>
      </p:sp>
      <p:sp>
        <p:nvSpPr>
          <p:cNvPr id="12" name="Text 10"/>
          <p:cNvSpPr/>
          <p:nvPr/>
        </p:nvSpPr>
        <p:spPr>
          <a:xfrm>
            <a:off x="640080" y="3172968"/>
            <a:ext cx="7772400" cy="45720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  Esto ayuda al grupo a entender que revisar las normas tiene sentido.</a:t>
            </a:r>
            <a:endParaRPr lang="en-US" sz="1200" dirty="0"/>
          </a:p>
        </p:txBody>
      </p:sp>
      <p:sp>
        <p:nvSpPr>
          <p:cNvPr id="13" name="Shape 11"/>
          <p:cNvSpPr/>
          <p:nvPr/>
        </p:nvSpPr>
        <p:spPr>
          <a:xfrm>
            <a:off x="457200" y="3886200"/>
            <a:ext cx="8229600" cy="10058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4" name="Shape 12"/>
          <p:cNvSpPr/>
          <p:nvPr/>
        </p:nvSpPr>
        <p:spPr>
          <a:xfrm>
            <a:off x="457200" y="3886200"/>
            <a:ext cx="54864" cy="1005840"/>
          </a:xfrm>
          <a:prstGeom prst="rect">
            <a:avLst/>
          </a:prstGeom>
          <a:solidFill>
            <a:srgbClr val="7C3AED"/>
          </a:solidFill>
          <a:ln w="12700">
            <a:solidFill>
              <a:srgbClr val="7C3AED"/>
            </a:solidFill>
            <a:prstDash val="solid"/>
          </a:ln>
        </p:spPr>
      </p:sp>
      <p:sp>
        <p:nvSpPr>
          <p:cNvPr id="15" name="Text 13"/>
          <p:cNvSpPr/>
          <p:nvPr/>
        </p:nvSpPr>
        <p:spPr>
          <a:xfrm>
            <a:off x="640080" y="3950208"/>
            <a:ext cx="7772400" cy="36576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¿Alguien sigue sin decidirse?</a:t>
            </a:r>
            <a:endParaRPr lang="en-US" sz="1300" dirty="0"/>
          </a:p>
        </p:txBody>
      </p:sp>
      <p:sp>
        <p:nvSpPr>
          <p:cNvPr id="16" name="Text 14"/>
          <p:cNvSpPr/>
          <p:nvPr/>
        </p:nvSpPr>
        <p:spPr>
          <a:xfrm>
            <a:off x="640080" y="4315968"/>
            <a:ext cx="7772400" cy="457200"/>
          </a:xfrm>
          <a:prstGeom prst="rect">
            <a:avLst/>
          </a:prstGeom>
          <a:noFill/>
          <a:ln/>
        </p:spPr>
        <p:txBody>
          <a:bodyPr wrap="square" rtlCol="0" anchor="ctr"/>
          <a:lstStyle/>
          <a:p>
            <a:pPr indent="0" marL="0">
              <a:buNone/>
            </a:pPr>
            <a:r>
              <a:rPr lang="en-US" sz="1200" dirty="0">
                <a:solidFill>
                  <a:srgbClr val="4B5563"/>
                </a:solidFill>
                <a:latin typeface="Trebuchet MS" pitchFamily="34" charset="0"/>
                <a:ea typeface="Trebuchet MS" pitchFamily="34" charset="-122"/>
                <a:cs typeface="Trebuchet MS" pitchFamily="34" charset="-120"/>
              </a:rPr>
              <a:t>→  Sugiere una instancia generalista en español con registro abierto como punto de partida.</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7FF"/>
        </a:solidFill>
      </p:bgPr>
    </p:bg>
    <p:spTree>
      <p:nvGrpSpPr>
        <p:cNvPr id="1" name=""/>
        <p:cNvGrpSpPr/>
        <p:nvPr/>
      </p:nvGrpSpPr>
      <p:grpSpPr>
        <a:xfrm>
          <a:off x="0" y="0"/>
          <a:ext cx="0" cy="0"/>
          <a:chOff x="0" y="0"/>
          <a:chExt cx="0" cy="0"/>
        </a:xfrm>
      </p:grpSpPr>
      <p:sp>
        <p:nvSpPr>
          <p:cNvPr id="2" name="Shape 0"/>
          <p:cNvSpPr/>
          <p:nvPr/>
        </p:nvSpPr>
        <p:spPr>
          <a:xfrm>
            <a:off x="7498080" y="228600"/>
            <a:ext cx="1371600" cy="347472"/>
          </a:xfrm>
          <a:prstGeom prst="rect">
            <a:avLst/>
          </a:prstGeom>
          <a:solidFill>
            <a:srgbClr val="D97706"/>
          </a:solidFill>
          <a:ln w="12700">
            <a:solidFill>
              <a:srgbClr val="D97706"/>
            </a:solidFill>
            <a:prstDash val="solid"/>
          </a:ln>
        </p:spPr>
      </p:sp>
      <p:sp>
        <p:nvSpPr>
          <p:cNvPr id="3" name="Text 1"/>
          <p:cNvSpPr/>
          <p:nvPr/>
        </p:nvSpPr>
        <p:spPr>
          <a:xfrm>
            <a:off x="7498080" y="228600"/>
            <a:ext cx="1371600" cy="347472"/>
          </a:xfrm>
          <a:prstGeom prst="rect">
            <a:avLst/>
          </a:prstGeom>
          <a:noFill/>
          <a:ln/>
        </p:spPr>
        <p:txBody>
          <a:bodyPr wrap="square" rtlCol="0" anchor="ctr"/>
          <a:lstStyle/>
          <a:p>
            <a:pPr algn="ctr" indent="0" marL="0">
              <a:buNone/>
            </a:pPr>
            <a:r>
              <a:rPr lang="en-US" sz="1000" b="1" dirty="0">
                <a:solidFill>
                  <a:srgbClr val="FFFFFF"/>
                </a:solidFill>
                <a:latin typeface="Trebuchet MS" pitchFamily="34" charset="0"/>
                <a:ea typeface="Trebuchet MS" pitchFamily="34" charset="-122"/>
                <a:cs typeface="Trebuchet MS" pitchFamily="34" charset="-120"/>
              </a:rPr>
              <a:t>PRÁCTICA</a:t>
            </a:r>
            <a:endParaRPr lang="en-US" sz="1000" dirty="0"/>
          </a:p>
        </p:txBody>
      </p:sp>
      <p:sp>
        <p:nvSpPr>
          <p:cNvPr id="4" name="Text 2"/>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Cómo crear la cuenta, paso a paso</a:t>
            </a:r>
            <a:endParaRPr lang="en-US" sz="2600" dirty="0"/>
          </a:p>
        </p:txBody>
      </p:sp>
      <p:sp>
        <p:nvSpPr>
          <p:cNvPr id="5" name="Shape 3"/>
          <p:cNvSpPr/>
          <p:nvPr/>
        </p:nvSpPr>
        <p:spPr>
          <a:xfrm>
            <a:off x="457200" y="987552"/>
            <a:ext cx="1097280" cy="45720"/>
          </a:xfrm>
          <a:prstGeom prst="rect">
            <a:avLst/>
          </a:prstGeom>
          <a:solidFill>
            <a:srgbClr val="7C3AED"/>
          </a:solidFill>
          <a:ln w="12700">
            <a:solidFill>
              <a:srgbClr val="7C3AED"/>
            </a:solidFill>
            <a:prstDash val="solid"/>
          </a:ln>
        </p:spPr>
      </p:sp>
      <p:sp>
        <p:nvSpPr>
          <p:cNvPr id="6" name="Shape 4"/>
          <p:cNvSpPr/>
          <p:nvPr/>
        </p:nvSpPr>
        <p:spPr>
          <a:xfrm>
            <a:off x="457200" y="118872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548640" y="1298448"/>
            <a:ext cx="457200" cy="457200"/>
          </a:xfrm>
          <a:prstGeom prst="ellipse">
            <a:avLst/>
          </a:prstGeom>
          <a:solidFill>
            <a:srgbClr val="7C3AED"/>
          </a:solidFill>
          <a:ln w="12700">
            <a:solidFill>
              <a:srgbClr val="7C3AED"/>
            </a:solidFill>
            <a:prstDash val="solid"/>
          </a:ln>
        </p:spPr>
      </p:sp>
      <p:sp>
        <p:nvSpPr>
          <p:cNvPr id="8" name="Text 6"/>
          <p:cNvSpPr/>
          <p:nvPr/>
        </p:nvSpPr>
        <p:spPr>
          <a:xfrm>
            <a:off x="548640" y="129844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1</a:t>
            </a:r>
            <a:endParaRPr lang="en-US" sz="1400" dirty="0"/>
          </a:p>
        </p:txBody>
      </p:sp>
      <p:sp>
        <p:nvSpPr>
          <p:cNvPr id="9" name="Text 7"/>
          <p:cNvSpPr/>
          <p:nvPr/>
        </p:nvSpPr>
        <p:spPr>
          <a:xfrm>
            <a:off x="1143000" y="131673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Entra en la web de la instancia elegida</a:t>
            </a:r>
            <a:endParaRPr lang="en-US" sz="1250" dirty="0"/>
          </a:p>
        </p:txBody>
      </p:sp>
      <p:sp>
        <p:nvSpPr>
          <p:cNvPr id="10" name="Text 8"/>
          <p:cNvSpPr/>
          <p:nvPr/>
        </p:nvSpPr>
        <p:spPr>
          <a:xfrm>
            <a:off x="1143000" y="170078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Busca el botón 'Registrarse', 'Crear cuenta' o 'Sign up'.</a:t>
            </a:r>
            <a:endParaRPr lang="en-US" sz="1150" dirty="0"/>
          </a:p>
        </p:txBody>
      </p:sp>
      <p:sp>
        <p:nvSpPr>
          <p:cNvPr id="11" name="Shape 9"/>
          <p:cNvSpPr/>
          <p:nvPr/>
        </p:nvSpPr>
        <p:spPr>
          <a:xfrm>
            <a:off x="457200" y="242316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2" name="Shape 10"/>
          <p:cNvSpPr/>
          <p:nvPr/>
        </p:nvSpPr>
        <p:spPr>
          <a:xfrm>
            <a:off x="548640" y="2532888"/>
            <a:ext cx="457200" cy="457200"/>
          </a:xfrm>
          <a:prstGeom prst="ellipse">
            <a:avLst/>
          </a:prstGeom>
          <a:solidFill>
            <a:srgbClr val="7C3AED"/>
          </a:solidFill>
          <a:ln w="12700">
            <a:solidFill>
              <a:srgbClr val="7C3AED"/>
            </a:solidFill>
            <a:prstDash val="solid"/>
          </a:ln>
        </p:spPr>
      </p:sp>
      <p:sp>
        <p:nvSpPr>
          <p:cNvPr id="13" name="Text 11"/>
          <p:cNvSpPr/>
          <p:nvPr/>
        </p:nvSpPr>
        <p:spPr>
          <a:xfrm>
            <a:off x="548640" y="253288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2</a:t>
            </a:r>
            <a:endParaRPr lang="en-US" sz="1400" dirty="0"/>
          </a:p>
        </p:txBody>
      </p:sp>
      <p:sp>
        <p:nvSpPr>
          <p:cNvPr id="14" name="Text 12"/>
          <p:cNvSpPr/>
          <p:nvPr/>
        </p:nvSpPr>
        <p:spPr>
          <a:xfrm>
            <a:off x="1143000" y="255117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Elige tu nombre de usuario</a:t>
            </a:r>
            <a:endParaRPr lang="en-US" sz="1250" dirty="0"/>
          </a:p>
        </p:txBody>
      </p:sp>
      <p:sp>
        <p:nvSpPr>
          <p:cNvPr id="15" name="Text 13"/>
          <p:cNvSpPr/>
          <p:nvPr/>
        </p:nvSpPr>
        <p:spPr>
          <a:xfrm>
            <a:off x="1143000" y="293522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Solo letras, números y guiones bajos. Tu dirección completa será @nombre@instancia. No se puede cambiar después, pero el nombre visible sí.</a:t>
            </a:r>
            <a:endParaRPr lang="en-US" sz="1150" dirty="0"/>
          </a:p>
        </p:txBody>
      </p:sp>
      <p:sp>
        <p:nvSpPr>
          <p:cNvPr id="16" name="Shape 14"/>
          <p:cNvSpPr/>
          <p:nvPr/>
        </p:nvSpPr>
        <p:spPr>
          <a:xfrm>
            <a:off x="457200" y="365760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7" name="Shape 15"/>
          <p:cNvSpPr/>
          <p:nvPr/>
        </p:nvSpPr>
        <p:spPr>
          <a:xfrm>
            <a:off x="548640" y="3767328"/>
            <a:ext cx="457200" cy="457200"/>
          </a:xfrm>
          <a:prstGeom prst="ellipse">
            <a:avLst/>
          </a:prstGeom>
          <a:solidFill>
            <a:srgbClr val="7C3AED"/>
          </a:solidFill>
          <a:ln w="12700">
            <a:solidFill>
              <a:srgbClr val="7C3AED"/>
            </a:solidFill>
            <a:prstDash val="solid"/>
          </a:ln>
        </p:spPr>
      </p:sp>
      <p:sp>
        <p:nvSpPr>
          <p:cNvPr id="18" name="Text 16"/>
          <p:cNvSpPr/>
          <p:nvPr/>
        </p:nvSpPr>
        <p:spPr>
          <a:xfrm>
            <a:off x="548640" y="376732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3</a:t>
            </a:r>
            <a:endParaRPr lang="en-US" sz="1400" dirty="0"/>
          </a:p>
        </p:txBody>
      </p:sp>
      <p:sp>
        <p:nvSpPr>
          <p:cNvPr id="19" name="Text 17"/>
          <p:cNvSpPr/>
          <p:nvPr/>
        </p:nvSpPr>
        <p:spPr>
          <a:xfrm>
            <a:off x="1143000" y="378561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Introduce tu correo electrónico</a:t>
            </a:r>
            <a:endParaRPr lang="en-US" sz="1250" dirty="0"/>
          </a:p>
        </p:txBody>
      </p:sp>
      <p:sp>
        <p:nvSpPr>
          <p:cNvPr id="20" name="Text 18"/>
          <p:cNvSpPr/>
          <p:nvPr/>
        </p:nvSpPr>
        <p:spPr>
          <a:xfrm>
            <a:off x="1143000" y="416966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Necesitas acceso a ese correo para confirmar la cuenta.</a:t>
            </a:r>
            <a:endParaRPr lang="en-US" sz="1150" dirty="0"/>
          </a:p>
        </p:txBody>
      </p:sp>
      <p:sp>
        <p:nvSpPr>
          <p:cNvPr id="21" name="Shape 19"/>
          <p:cNvSpPr/>
          <p:nvPr/>
        </p:nvSpPr>
        <p:spPr>
          <a:xfrm>
            <a:off x="4846320" y="118872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2" name="Shape 20"/>
          <p:cNvSpPr/>
          <p:nvPr/>
        </p:nvSpPr>
        <p:spPr>
          <a:xfrm>
            <a:off x="4937760" y="1298448"/>
            <a:ext cx="457200" cy="457200"/>
          </a:xfrm>
          <a:prstGeom prst="ellipse">
            <a:avLst/>
          </a:prstGeom>
          <a:solidFill>
            <a:srgbClr val="7C3AED"/>
          </a:solidFill>
          <a:ln w="12700">
            <a:solidFill>
              <a:srgbClr val="7C3AED"/>
            </a:solidFill>
            <a:prstDash val="solid"/>
          </a:ln>
        </p:spPr>
      </p:sp>
      <p:sp>
        <p:nvSpPr>
          <p:cNvPr id="23" name="Text 21"/>
          <p:cNvSpPr/>
          <p:nvPr/>
        </p:nvSpPr>
        <p:spPr>
          <a:xfrm>
            <a:off x="4937760" y="129844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4</a:t>
            </a:r>
            <a:endParaRPr lang="en-US" sz="1400" dirty="0"/>
          </a:p>
        </p:txBody>
      </p:sp>
      <p:sp>
        <p:nvSpPr>
          <p:cNvPr id="24" name="Text 22"/>
          <p:cNvSpPr/>
          <p:nvPr/>
        </p:nvSpPr>
        <p:spPr>
          <a:xfrm>
            <a:off x="5532120" y="131673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Elige una contraseña segura</a:t>
            </a:r>
            <a:endParaRPr lang="en-US" sz="1250" dirty="0"/>
          </a:p>
        </p:txBody>
      </p:sp>
      <p:sp>
        <p:nvSpPr>
          <p:cNvPr id="25" name="Text 23"/>
          <p:cNvSpPr/>
          <p:nvPr/>
        </p:nvSpPr>
        <p:spPr>
          <a:xfrm>
            <a:off x="5532120" y="170078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Mínimo 8 caracteres. Anótala en algún sitio seguro si no usas un gestor de contraseñas.</a:t>
            </a:r>
            <a:endParaRPr lang="en-US" sz="1150" dirty="0"/>
          </a:p>
        </p:txBody>
      </p:sp>
      <p:sp>
        <p:nvSpPr>
          <p:cNvPr id="26" name="Shape 24"/>
          <p:cNvSpPr/>
          <p:nvPr/>
        </p:nvSpPr>
        <p:spPr>
          <a:xfrm>
            <a:off x="4846320" y="242316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7" name="Shape 25"/>
          <p:cNvSpPr/>
          <p:nvPr/>
        </p:nvSpPr>
        <p:spPr>
          <a:xfrm>
            <a:off x="4937760" y="2532888"/>
            <a:ext cx="457200" cy="457200"/>
          </a:xfrm>
          <a:prstGeom prst="ellipse">
            <a:avLst/>
          </a:prstGeom>
          <a:solidFill>
            <a:srgbClr val="7C3AED"/>
          </a:solidFill>
          <a:ln w="12700">
            <a:solidFill>
              <a:srgbClr val="7C3AED"/>
            </a:solidFill>
            <a:prstDash val="solid"/>
          </a:ln>
        </p:spPr>
      </p:sp>
      <p:sp>
        <p:nvSpPr>
          <p:cNvPr id="28" name="Text 26"/>
          <p:cNvSpPr/>
          <p:nvPr/>
        </p:nvSpPr>
        <p:spPr>
          <a:xfrm>
            <a:off x="4937760" y="253288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5</a:t>
            </a:r>
            <a:endParaRPr lang="en-US" sz="1400" dirty="0"/>
          </a:p>
        </p:txBody>
      </p:sp>
      <p:sp>
        <p:nvSpPr>
          <p:cNvPr id="29" name="Text 27"/>
          <p:cNvSpPr/>
          <p:nvPr/>
        </p:nvSpPr>
        <p:spPr>
          <a:xfrm>
            <a:off x="5532120" y="255117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Acepta las normas de la instancia</a:t>
            </a:r>
            <a:endParaRPr lang="en-US" sz="1250" dirty="0"/>
          </a:p>
        </p:txBody>
      </p:sp>
      <p:sp>
        <p:nvSpPr>
          <p:cNvPr id="30" name="Text 28"/>
          <p:cNvSpPr/>
          <p:nvPr/>
        </p:nvSpPr>
        <p:spPr>
          <a:xfrm>
            <a:off x="5532120" y="293522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Lee por encima si todavía no lo has hecho. Si algo no te convence, busca otra instancia.</a:t>
            </a:r>
            <a:endParaRPr lang="en-US" sz="1150" dirty="0"/>
          </a:p>
        </p:txBody>
      </p:sp>
      <p:sp>
        <p:nvSpPr>
          <p:cNvPr id="31" name="Shape 29"/>
          <p:cNvSpPr/>
          <p:nvPr/>
        </p:nvSpPr>
        <p:spPr>
          <a:xfrm>
            <a:off x="4846320" y="3657600"/>
            <a:ext cx="4023360" cy="111556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32" name="Shape 30"/>
          <p:cNvSpPr/>
          <p:nvPr/>
        </p:nvSpPr>
        <p:spPr>
          <a:xfrm>
            <a:off x="4937760" y="3767328"/>
            <a:ext cx="457200" cy="457200"/>
          </a:xfrm>
          <a:prstGeom prst="ellipse">
            <a:avLst/>
          </a:prstGeom>
          <a:solidFill>
            <a:srgbClr val="7C3AED"/>
          </a:solidFill>
          <a:ln w="12700">
            <a:solidFill>
              <a:srgbClr val="7C3AED"/>
            </a:solidFill>
            <a:prstDash val="solid"/>
          </a:ln>
        </p:spPr>
      </p:sp>
      <p:sp>
        <p:nvSpPr>
          <p:cNvPr id="33" name="Text 31"/>
          <p:cNvSpPr/>
          <p:nvPr/>
        </p:nvSpPr>
        <p:spPr>
          <a:xfrm>
            <a:off x="4937760" y="3767328"/>
            <a:ext cx="457200" cy="457200"/>
          </a:xfrm>
          <a:prstGeom prst="rect">
            <a:avLst/>
          </a:prstGeom>
          <a:noFill/>
          <a:ln/>
        </p:spPr>
        <p:txBody>
          <a:bodyPr wrap="square" rtlCol="0" anchor="ctr"/>
          <a:lstStyle/>
          <a:p>
            <a:pPr algn="ctr" indent="0" marL="0">
              <a:buNone/>
            </a:pPr>
            <a:r>
              <a:rPr lang="en-US" sz="1400" b="1" dirty="0">
                <a:solidFill>
                  <a:srgbClr val="FFFFFF"/>
                </a:solidFill>
                <a:latin typeface="Trebuchet MS" pitchFamily="34" charset="0"/>
                <a:ea typeface="Trebuchet MS" pitchFamily="34" charset="-122"/>
                <a:cs typeface="Trebuchet MS" pitchFamily="34" charset="-120"/>
              </a:rPr>
              <a:t>6</a:t>
            </a:r>
            <a:endParaRPr lang="en-US" sz="1400" dirty="0"/>
          </a:p>
        </p:txBody>
      </p:sp>
      <p:sp>
        <p:nvSpPr>
          <p:cNvPr id="34" name="Text 32"/>
          <p:cNvSpPr/>
          <p:nvPr/>
        </p:nvSpPr>
        <p:spPr>
          <a:xfrm>
            <a:off x="5532120" y="3785616"/>
            <a:ext cx="3200400" cy="384048"/>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Confirma tu correo electrónico</a:t>
            </a:r>
            <a:endParaRPr lang="en-US" sz="1250" dirty="0"/>
          </a:p>
        </p:txBody>
      </p:sp>
      <p:sp>
        <p:nvSpPr>
          <p:cNvPr id="35" name="Text 33"/>
          <p:cNvSpPr/>
          <p:nvPr/>
        </p:nvSpPr>
        <p:spPr>
          <a:xfrm>
            <a:off x="5532120" y="4169664"/>
            <a:ext cx="3200400" cy="502920"/>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Te llegará un mensaje de verificación. Si no aparece, revisa el correo no deseado.</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Cómo elegir instancia y crear cuenta</dc:title>
  <dc:subject>PptxGenJS Presentation</dc:subject>
  <dc:creator>FediPunk</dc:creator>
  <cp:lastModifiedBy>FediPunk</cp:lastModifiedBy>
  <cp:revision>1</cp:revision>
  <dcterms:created xsi:type="dcterms:W3CDTF">2026-04-04T18:25:37Z</dcterms:created>
  <dcterms:modified xsi:type="dcterms:W3CDTF">2026-04-04T18:25:37Z</dcterms:modified>
</cp:coreProperties>
</file>